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35"/>
  </p:notesMasterIdLst>
  <p:sldIdLst>
    <p:sldId id="1482" r:id="rId2"/>
    <p:sldId id="2023" r:id="rId3"/>
    <p:sldId id="2013" r:id="rId4"/>
    <p:sldId id="2021" r:id="rId5"/>
    <p:sldId id="2024" r:id="rId6"/>
    <p:sldId id="2025" r:id="rId7"/>
    <p:sldId id="2026" r:id="rId8"/>
    <p:sldId id="2027" r:id="rId9"/>
    <p:sldId id="2029" r:id="rId10"/>
    <p:sldId id="2030" r:id="rId11"/>
    <p:sldId id="2037" r:id="rId12"/>
    <p:sldId id="2036" r:id="rId13"/>
    <p:sldId id="2035" r:id="rId14"/>
    <p:sldId id="2031" r:id="rId15"/>
    <p:sldId id="2042" r:id="rId16"/>
    <p:sldId id="2041" r:id="rId17"/>
    <p:sldId id="2040" r:id="rId18"/>
    <p:sldId id="2039" r:id="rId19"/>
    <p:sldId id="2032" r:id="rId20"/>
    <p:sldId id="2015" r:id="rId21"/>
    <p:sldId id="2033" r:id="rId22"/>
    <p:sldId id="2017" r:id="rId23"/>
    <p:sldId id="2043" r:id="rId24"/>
    <p:sldId id="2044" r:id="rId25"/>
    <p:sldId id="2045" r:id="rId26"/>
    <p:sldId id="2018" r:id="rId27"/>
    <p:sldId id="2046" r:id="rId28"/>
    <p:sldId id="2047" r:id="rId29"/>
    <p:sldId id="2048" r:id="rId30"/>
    <p:sldId id="2049" r:id="rId31"/>
    <p:sldId id="2051" r:id="rId32"/>
    <p:sldId id="2019" r:id="rId33"/>
    <p:sldId id="2052" r:id="rId34"/>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B1B"/>
    <a:srgbClr val="6C0E5A"/>
    <a:srgbClr val="663300"/>
    <a:srgbClr val="90CCAF"/>
    <a:srgbClr val="FFA54B"/>
    <a:srgbClr val="FFFFCC"/>
    <a:srgbClr val="EDBE9B"/>
    <a:srgbClr val="ADDB7B"/>
    <a:srgbClr val="F4F694"/>
    <a:srgbClr val="FFAD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88675" autoAdjust="0"/>
  </p:normalViewPr>
  <p:slideViewPr>
    <p:cSldViewPr>
      <p:cViewPr varScale="1">
        <p:scale>
          <a:sx n="117" d="100"/>
          <a:sy n="117" d="100"/>
        </p:scale>
        <p:origin x="96" y="114"/>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hyperlink" Target="http://chamilo.datacenter.uoc.gr/metchamilo/courses/MA8HMATIKAGYMNASIOYTAKLASMATA/index.php" TargetMode="External"/><Relationship Id="rId4" Type="http://schemas.openxmlformats.org/officeDocument/2006/relationships/image" Target="../media/image6.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hyperlink" Target="http://chamilo.datacenter.uoc.gr/metchamilo/courses/MA8HMATIKAGYMNASIOYTAKLASMATA/index.php" TargetMode="External"/><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A5175-5819-42BF-8408-F92D063E8AC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93DC74EE-A1DA-47B6-9564-6C72370AE2BC}">
      <dgm:prSet custT="1"/>
      <dgm:spPr/>
      <dgm:t>
        <a:bodyPr/>
        <a:lstStyle/>
        <a:p>
          <a:r>
            <a:rPr lang="el-GR" sz="1800" b="1" dirty="0" smtClean="0"/>
            <a:t>επιβεβαιώνει ότι η λύση για να διδαχτεί ένας κατ’ ιδίαν διδαχθείς μαθητής είναι η ασύγχρονη μορφή ΕΞΑΕ</a:t>
          </a:r>
          <a:endParaRPr lang="el-GR" sz="1800" dirty="0"/>
        </a:p>
      </dgm:t>
    </dgm:pt>
    <dgm:pt modelId="{210AC780-040A-4B59-9501-BD9C6FA3E681}" type="parTrans" cxnId="{90E242C8-1122-4F4A-B072-B5337CEF6A48}">
      <dgm:prSet/>
      <dgm:spPr/>
      <dgm:t>
        <a:bodyPr/>
        <a:lstStyle/>
        <a:p>
          <a:endParaRPr lang="el-GR"/>
        </a:p>
      </dgm:t>
    </dgm:pt>
    <dgm:pt modelId="{FC54906B-CCA7-45F8-8DC2-E3E84916B0D0}" type="sibTrans" cxnId="{90E242C8-1122-4F4A-B072-B5337CEF6A48}">
      <dgm:prSet/>
      <dgm:spPr/>
      <dgm:t>
        <a:bodyPr/>
        <a:lstStyle/>
        <a:p>
          <a:endParaRPr lang="el-GR"/>
        </a:p>
      </dgm:t>
    </dgm:pt>
    <dgm:pt modelId="{9FD2BB61-1F04-4525-8694-A874D57801FD}">
      <dgm:prSet/>
      <dgm:spPr/>
      <dgm:t>
        <a:bodyPr/>
        <a:lstStyle/>
        <a:p>
          <a:r>
            <a:rPr lang="el-GR" b="1" dirty="0" smtClean="0"/>
            <a:t>χάρη στις προηγμένες διαδικτυακές τεχνολογίες ασύγχρονης μετάδοσης η ασύγχρονη μορφή ΕΞΑΕ δίνει τη δυνατότητα αλληλεπίδρασης διδάσκοντα – διδασκόμενου</a:t>
          </a:r>
          <a:endParaRPr lang="el-GR" dirty="0"/>
        </a:p>
      </dgm:t>
    </dgm:pt>
    <dgm:pt modelId="{06688CF6-6A5A-4967-9F57-4E77D91F6BC0}" type="parTrans" cxnId="{7DD7AF99-D41F-47E1-8CEB-445082EB15F5}">
      <dgm:prSet/>
      <dgm:spPr/>
      <dgm:t>
        <a:bodyPr/>
        <a:lstStyle/>
        <a:p>
          <a:endParaRPr lang="el-GR"/>
        </a:p>
      </dgm:t>
    </dgm:pt>
    <dgm:pt modelId="{5E8AF192-E5DA-4CB9-A2B9-056F6B299DFB}" type="sibTrans" cxnId="{7DD7AF99-D41F-47E1-8CEB-445082EB15F5}">
      <dgm:prSet/>
      <dgm:spPr/>
      <dgm:t>
        <a:bodyPr/>
        <a:lstStyle/>
        <a:p>
          <a:endParaRPr lang="el-GR"/>
        </a:p>
      </dgm:t>
    </dgm:pt>
    <dgm:pt modelId="{D3FF1343-88C0-4682-B1D5-3F6C2C58CDDD}">
      <dgm:prSet custT="1"/>
      <dgm:spPr/>
      <dgm:t>
        <a:bodyPr/>
        <a:lstStyle/>
        <a:p>
          <a:r>
            <a:rPr lang="el-GR" sz="1800" b="1" dirty="0" smtClean="0"/>
            <a:t>σε μαθητές που έχουν κριθεί κατ’ ιδίαν διδαχθέντες λόγω σοβαρής ασθένειας</a:t>
          </a:r>
          <a:endParaRPr lang="el-GR" sz="1800" dirty="0"/>
        </a:p>
      </dgm:t>
    </dgm:pt>
    <dgm:pt modelId="{5DA0AFC9-D5EB-4707-B251-97C897E8F239}" type="parTrans" cxnId="{FFA81239-DAD1-432A-B43A-6BF3F7AA114D}">
      <dgm:prSet/>
      <dgm:spPr/>
      <dgm:t>
        <a:bodyPr/>
        <a:lstStyle/>
        <a:p>
          <a:endParaRPr lang="el-GR"/>
        </a:p>
      </dgm:t>
    </dgm:pt>
    <dgm:pt modelId="{9AC432D2-CD99-4A80-B916-5DF62EEFFAEE}" type="sibTrans" cxnId="{FFA81239-DAD1-432A-B43A-6BF3F7AA114D}">
      <dgm:prSet/>
      <dgm:spPr/>
      <dgm:t>
        <a:bodyPr/>
        <a:lstStyle/>
        <a:p>
          <a:endParaRPr lang="el-GR"/>
        </a:p>
      </dgm:t>
    </dgm:pt>
    <dgm:pt modelId="{3DC685C3-1057-4C78-890E-4906E13B5556}">
      <dgm:prSet/>
      <dgm:spPr/>
      <dgm:t>
        <a:bodyPr/>
        <a:lstStyle/>
        <a:p>
          <a:r>
            <a:rPr lang="el-GR" b="1" dirty="0" smtClean="0"/>
            <a:t>σε διαφορετικό χρόνο</a:t>
          </a:r>
          <a:endParaRPr lang="el-GR" dirty="0"/>
        </a:p>
      </dgm:t>
    </dgm:pt>
    <dgm:pt modelId="{8D4DD807-B177-439D-808D-DFF7DFF80A94}" type="parTrans" cxnId="{8601D9F8-325D-4182-8A37-B6D28836BA3C}">
      <dgm:prSet/>
      <dgm:spPr/>
      <dgm:t>
        <a:bodyPr/>
        <a:lstStyle/>
        <a:p>
          <a:endParaRPr lang="el-GR"/>
        </a:p>
      </dgm:t>
    </dgm:pt>
    <dgm:pt modelId="{291A0909-9F8E-4289-A013-EFBFD8B62207}" type="sibTrans" cxnId="{8601D9F8-325D-4182-8A37-B6D28836BA3C}">
      <dgm:prSet/>
      <dgm:spPr/>
      <dgm:t>
        <a:bodyPr/>
        <a:lstStyle/>
        <a:p>
          <a:endParaRPr lang="el-GR"/>
        </a:p>
      </dgm:t>
    </dgm:pt>
    <dgm:pt modelId="{47348EA8-DE8C-43B7-9260-169DF8B02439}">
      <dgm:prSet/>
      <dgm:spPr/>
      <dgm:t>
        <a:bodyPr/>
        <a:lstStyle/>
        <a:p>
          <a:r>
            <a:rPr lang="el-GR" b="1" dirty="0" smtClean="0"/>
            <a:t>χωρίς γεωγραφικό περιορισμό</a:t>
          </a:r>
          <a:endParaRPr lang="el-GR" dirty="0"/>
        </a:p>
      </dgm:t>
    </dgm:pt>
    <dgm:pt modelId="{185807A5-5412-4DBF-860F-BE739F4AE094}" type="parTrans" cxnId="{B6DC88B6-C381-4F06-806F-3DB5AF41DFAD}">
      <dgm:prSet/>
      <dgm:spPr/>
      <dgm:t>
        <a:bodyPr/>
        <a:lstStyle/>
        <a:p>
          <a:endParaRPr lang="el-GR"/>
        </a:p>
      </dgm:t>
    </dgm:pt>
    <dgm:pt modelId="{0D04F9E4-8F45-447D-B016-A47B2B1B1B96}" type="sibTrans" cxnId="{B6DC88B6-C381-4F06-806F-3DB5AF41DFAD}">
      <dgm:prSet/>
      <dgm:spPr/>
      <dgm:t>
        <a:bodyPr/>
        <a:lstStyle/>
        <a:p>
          <a:endParaRPr lang="el-GR"/>
        </a:p>
      </dgm:t>
    </dgm:pt>
    <dgm:pt modelId="{08F1A1F9-B3A8-47DD-9C7D-D1E6DF87E044}" type="pres">
      <dgm:prSet presAssocID="{BC9A5175-5819-42BF-8408-F92D063E8AC3}" presName="diagram" presStyleCnt="0">
        <dgm:presLayoutVars>
          <dgm:dir/>
          <dgm:resizeHandles val="exact"/>
        </dgm:presLayoutVars>
      </dgm:prSet>
      <dgm:spPr/>
      <dgm:t>
        <a:bodyPr/>
        <a:lstStyle/>
        <a:p>
          <a:endParaRPr lang="el-GR"/>
        </a:p>
      </dgm:t>
    </dgm:pt>
    <dgm:pt modelId="{02477E0D-6AF3-422B-99B5-21941C5F58E5}" type="pres">
      <dgm:prSet presAssocID="{9FD2BB61-1F04-4525-8694-A874D57801FD}" presName="node" presStyleLbl="node1" presStyleIdx="0" presStyleCnt="5" custLinFactY="24565" custLinFactNeighborX="-15630" custLinFactNeighborY="100000">
        <dgm:presLayoutVars>
          <dgm:bulletEnabled val="1"/>
        </dgm:presLayoutVars>
      </dgm:prSet>
      <dgm:spPr/>
      <dgm:t>
        <a:bodyPr/>
        <a:lstStyle/>
        <a:p>
          <a:endParaRPr lang="el-GR"/>
        </a:p>
      </dgm:t>
    </dgm:pt>
    <dgm:pt modelId="{9100BA25-F55E-4E57-BBD6-377BD8A4DFF2}" type="pres">
      <dgm:prSet presAssocID="{5E8AF192-E5DA-4CB9-A2B9-056F6B299DFB}" presName="sibTrans" presStyleCnt="0"/>
      <dgm:spPr/>
    </dgm:pt>
    <dgm:pt modelId="{E69989DE-C892-4D4C-9046-2819C61CD510}" type="pres">
      <dgm:prSet presAssocID="{93DC74EE-A1DA-47B6-9564-6C72370AE2BC}" presName="node" presStyleLbl="node1" presStyleIdx="1" presStyleCnt="5" custLinFactNeighborX="13658" custLinFactNeighborY="-70">
        <dgm:presLayoutVars>
          <dgm:bulletEnabled val="1"/>
        </dgm:presLayoutVars>
      </dgm:prSet>
      <dgm:spPr/>
      <dgm:t>
        <a:bodyPr/>
        <a:lstStyle/>
        <a:p>
          <a:endParaRPr lang="el-GR"/>
        </a:p>
      </dgm:t>
    </dgm:pt>
    <dgm:pt modelId="{52BD6D4D-2F42-4430-8D67-A0DAF53362AB}" type="pres">
      <dgm:prSet presAssocID="{FC54906B-CCA7-45F8-8DC2-E3E84916B0D0}" presName="sibTrans" presStyleCnt="0"/>
      <dgm:spPr/>
    </dgm:pt>
    <dgm:pt modelId="{DF8B0FFC-90E0-40F5-8175-5D2AC87FAF50}" type="pres">
      <dgm:prSet presAssocID="{D3FF1343-88C0-4682-B1D5-3F6C2C58CDDD}" presName="node" presStyleLbl="node1" presStyleIdx="2" presStyleCnt="5" custLinFactY="-12731" custLinFactNeighborX="-15630" custLinFactNeighborY="-100000">
        <dgm:presLayoutVars>
          <dgm:bulletEnabled val="1"/>
        </dgm:presLayoutVars>
      </dgm:prSet>
      <dgm:spPr/>
      <dgm:t>
        <a:bodyPr/>
        <a:lstStyle/>
        <a:p>
          <a:endParaRPr lang="el-GR"/>
        </a:p>
      </dgm:t>
    </dgm:pt>
    <dgm:pt modelId="{53592AE0-5F6B-48A7-AF23-64B3A0D88C30}" type="pres">
      <dgm:prSet presAssocID="{9AC432D2-CD99-4A80-B916-5DF62EEFFAEE}" presName="sibTrans" presStyleCnt="0"/>
      <dgm:spPr/>
    </dgm:pt>
    <dgm:pt modelId="{7F43C92D-2949-4707-BA9E-08BB0DEDD726}" type="pres">
      <dgm:prSet presAssocID="{47348EA8-DE8C-43B7-9260-169DF8B02439}" presName="node" presStyleLbl="node1" presStyleIdx="3" presStyleCnt="5" custScaleY="36498" custLinFactNeighborX="14301" custLinFactNeighborY="-17976">
        <dgm:presLayoutVars>
          <dgm:bulletEnabled val="1"/>
        </dgm:presLayoutVars>
      </dgm:prSet>
      <dgm:spPr/>
      <dgm:t>
        <a:bodyPr/>
        <a:lstStyle/>
        <a:p>
          <a:endParaRPr lang="el-GR"/>
        </a:p>
      </dgm:t>
    </dgm:pt>
    <dgm:pt modelId="{B9C19501-0085-4267-BBB9-9A2ACE694FCD}" type="pres">
      <dgm:prSet presAssocID="{0D04F9E4-8F45-447D-B016-A47B2B1B1B96}" presName="sibTrans" presStyleCnt="0"/>
      <dgm:spPr/>
    </dgm:pt>
    <dgm:pt modelId="{EFF08659-4A70-447A-A875-4094E9109C3B}" type="pres">
      <dgm:prSet presAssocID="{3DC685C3-1057-4C78-890E-4906E13B5556}" presName="node" presStyleLbl="node1" presStyleIdx="4" presStyleCnt="5" custScaleY="35902" custLinFactNeighborX="69301" custLinFactNeighborY="-50558">
        <dgm:presLayoutVars>
          <dgm:bulletEnabled val="1"/>
        </dgm:presLayoutVars>
      </dgm:prSet>
      <dgm:spPr/>
      <dgm:t>
        <a:bodyPr/>
        <a:lstStyle/>
        <a:p>
          <a:endParaRPr lang="el-GR"/>
        </a:p>
      </dgm:t>
    </dgm:pt>
  </dgm:ptLst>
  <dgm:cxnLst>
    <dgm:cxn modelId="{B64ABB72-786B-437F-BF6C-8399F9A07286}" type="presOf" srcId="{BC9A5175-5819-42BF-8408-F92D063E8AC3}" destId="{08F1A1F9-B3A8-47DD-9C7D-D1E6DF87E044}" srcOrd="0" destOrd="0" presId="urn:microsoft.com/office/officeart/2005/8/layout/default"/>
    <dgm:cxn modelId="{B6DC88B6-C381-4F06-806F-3DB5AF41DFAD}" srcId="{BC9A5175-5819-42BF-8408-F92D063E8AC3}" destId="{47348EA8-DE8C-43B7-9260-169DF8B02439}" srcOrd="3" destOrd="0" parTransId="{185807A5-5412-4DBF-860F-BE739F4AE094}" sibTransId="{0D04F9E4-8F45-447D-B016-A47B2B1B1B96}"/>
    <dgm:cxn modelId="{E06293FD-F657-4645-8A96-55165CF864E4}" type="presOf" srcId="{47348EA8-DE8C-43B7-9260-169DF8B02439}" destId="{7F43C92D-2949-4707-BA9E-08BB0DEDD726}" srcOrd="0" destOrd="0" presId="urn:microsoft.com/office/officeart/2005/8/layout/default"/>
    <dgm:cxn modelId="{5C7A3FA3-D590-46E6-842D-F1B520E3CE50}" type="presOf" srcId="{93DC74EE-A1DA-47B6-9564-6C72370AE2BC}" destId="{E69989DE-C892-4D4C-9046-2819C61CD510}" srcOrd="0" destOrd="0" presId="urn:microsoft.com/office/officeart/2005/8/layout/default"/>
    <dgm:cxn modelId="{8601D9F8-325D-4182-8A37-B6D28836BA3C}" srcId="{BC9A5175-5819-42BF-8408-F92D063E8AC3}" destId="{3DC685C3-1057-4C78-890E-4906E13B5556}" srcOrd="4" destOrd="0" parTransId="{8D4DD807-B177-439D-808D-DFF7DFF80A94}" sibTransId="{291A0909-9F8E-4289-A013-EFBFD8B62207}"/>
    <dgm:cxn modelId="{0CEFF117-2CA6-4F18-9D7C-5319F258CE0B}" type="presOf" srcId="{3DC685C3-1057-4C78-890E-4906E13B5556}" destId="{EFF08659-4A70-447A-A875-4094E9109C3B}" srcOrd="0" destOrd="0" presId="urn:microsoft.com/office/officeart/2005/8/layout/default"/>
    <dgm:cxn modelId="{FFA81239-DAD1-432A-B43A-6BF3F7AA114D}" srcId="{BC9A5175-5819-42BF-8408-F92D063E8AC3}" destId="{D3FF1343-88C0-4682-B1D5-3F6C2C58CDDD}" srcOrd="2" destOrd="0" parTransId="{5DA0AFC9-D5EB-4707-B251-97C897E8F239}" sibTransId="{9AC432D2-CD99-4A80-B916-5DF62EEFFAEE}"/>
    <dgm:cxn modelId="{3B3951C2-65D1-450B-B146-B6BB4715EDBA}" type="presOf" srcId="{D3FF1343-88C0-4682-B1D5-3F6C2C58CDDD}" destId="{DF8B0FFC-90E0-40F5-8175-5D2AC87FAF50}" srcOrd="0" destOrd="0" presId="urn:microsoft.com/office/officeart/2005/8/layout/default"/>
    <dgm:cxn modelId="{7DD7AF99-D41F-47E1-8CEB-445082EB15F5}" srcId="{BC9A5175-5819-42BF-8408-F92D063E8AC3}" destId="{9FD2BB61-1F04-4525-8694-A874D57801FD}" srcOrd="0" destOrd="0" parTransId="{06688CF6-6A5A-4967-9F57-4E77D91F6BC0}" sibTransId="{5E8AF192-E5DA-4CB9-A2B9-056F6B299DFB}"/>
    <dgm:cxn modelId="{90E242C8-1122-4F4A-B072-B5337CEF6A48}" srcId="{BC9A5175-5819-42BF-8408-F92D063E8AC3}" destId="{93DC74EE-A1DA-47B6-9564-6C72370AE2BC}" srcOrd="1" destOrd="0" parTransId="{210AC780-040A-4B59-9501-BD9C6FA3E681}" sibTransId="{FC54906B-CCA7-45F8-8DC2-E3E84916B0D0}"/>
    <dgm:cxn modelId="{634CB0F2-8FEB-4895-8322-13EEF86C4A46}" type="presOf" srcId="{9FD2BB61-1F04-4525-8694-A874D57801FD}" destId="{02477E0D-6AF3-422B-99B5-21941C5F58E5}" srcOrd="0" destOrd="0" presId="urn:microsoft.com/office/officeart/2005/8/layout/default"/>
    <dgm:cxn modelId="{BED8D7EB-14FB-4B88-B6F5-A0CD0F1A6625}" type="presParOf" srcId="{08F1A1F9-B3A8-47DD-9C7D-D1E6DF87E044}" destId="{02477E0D-6AF3-422B-99B5-21941C5F58E5}" srcOrd="0" destOrd="0" presId="urn:microsoft.com/office/officeart/2005/8/layout/default"/>
    <dgm:cxn modelId="{1B15A98D-E249-45A1-B8F0-1BFA9FB1FF87}" type="presParOf" srcId="{08F1A1F9-B3A8-47DD-9C7D-D1E6DF87E044}" destId="{9100BA25-F55E-4E57-BBD6-377BD8A4DFF2}" srcOrd="1" destOrd="0" presId="urn:microsoft.com/office/officeart/2005/8/layout/default"/>
    <dgm:cxn modelId="{38C82897-F359-40D1-810D-16688501E591}" type="presParOf" srcId="{08F1A1F9-B3A8-47DD-9C7D-D1E6DF87E044}" destId="{E69989DE-C892-4D4C-9046-2819C61CD510}" srcOrd="2" destOrd="0" presId="urn:microsoft.com/office/officeart/2005/8/layout/default"/>
    <dgm:cxn modelId="{3C919B75-0715-42FC-ABBA-0B274DA34F9A}" type="presParOf" srcId="{08F1A1F9-B3A8-47DD-9C7D-D1E6DF87E044}" destId="{52BD6D4D-2F42-4430-8D67-A0DAF53362AB}" srcOrd="3" destOrd="0" presId="urn:microsoft.com/office/officeart/2005/8/layout/default"/>
    <dgm:cxn modelId="{300A4C19-7F6E-4610-9C37-EDB16FE928AD}" type="presParOf" srcId="{08F1A1F9-B3A8-47DD-9C7D-D1E6DF87E044}" destId="{DF8B0FFC-90E0-40F5-8175-5D2AC87FAF50}" srcOrd="4" destOrd="0" presId="urn:microsoft.com/office/officeart/2005/8/layout/default"/>
    <dgm:cxn modelId="{2503AC17-8C7C-4CA9-96FC-E37909D43C9C}" type="presParOf" srcId="{08F1A1F9-B3A8-47DD-9C7D-D1E6DF87E044}" destId="{53592AE0-5F6B-48A7-AF23-64B3A0D88C30}" srcOrd="5" destOrd="0" presId="urn:microsoft.com/office/officeart/2005/8/layout/default"/>
    <dgm:cxn modelId="{7EF4E147-B9D7-4585-BB1D-083D674FB767}" type="presParOf" srcId="{08F1A1F9-B3A8-47DD-9C7D-D1E6DF87E044}" destId="{7F43C92D-2949-4707-BA9E-08BB0DEDD726}" srcOrd="6" destOrd="0" presId="urn:microsoft.com/office/officeart/2005/8/layout/default"/>
    <dgm:cxn modelId="{7D869734-3054-43EC-8924-28281ABE37DC}" type="presParOf" srcId="{08F1A1F9-B3A8-47DD-9C7D-D1E6DF87E044}" destId="{B9C19501-0085-4267-BBB9-9A2ACE694FCD}" srcOrd="7" destOrd="0" presId="urn:microsoft.com/office/officeart/2005/8/layout/default"/>
    <dgm:cxn modelId="{19FC61C5-A8F1-47E0-B533-AA5B45D8F569}" type="presParOf" srcId="{08F1A1F9-B3A8-47DD-9C7D-D1E6DF87E044}" destId="{EFF08659-4A70-447A-A875-4094E9109C3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C0CD43BD-F6DD-4791-AF60-BF93C85AFB9B}">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Αρχή της Συνοχής:</a:t>
          </a:r>
          <a:r>
            <a:rPr lang="x-none" sz="1800" b="1" u="none" dirty="0" smtClean="0">
              <a:latin typeface="Times New Roman" panose="02020603050405020304" pitchFamily="18" charset="0"/>
              <a:cs typeface="Times New Roman" panose="02020603050405020304" pitchFamily="18" charset="0"/>
            </a:rPr>
            <a:t> </a:t>
          </a:r>
          <a:r>
            <a:rPr lang="el-GR" sz="1800" b="1" dirty="0" smtClean="0">
              <a:latin typeface="Times New Roman" panose="02020603050405020304" pitchFamily="18" charset="0"/>
              <a:cs typeface="Times New Roman" panose="02020603050405020304" pitchFamily="18" charset="0"/>
            </a:rPr>
            <a:t>Απαλλαγή του Ε.Υ. από περιττές λεκτικές και οπτικές πληροφορίες.</a:t>
          </a:r>
          <a:endParaRPr lang="el-GR" sz="1800" b="1" dirty="0">
            <a:solidFill>
              <a:srgbClr val="931B1B"/>
            </a:solidFill>
            <a:latin typeface="Times New Roman" panose="02020603050405020304" pitchFamily="18" charset="0"/>
            <a:cs typeface="Times New Roman" panose="02020603050405020304" pitchFamily="18" charset="0"/>
          </a:endParaRPr>
        </a:p>
      </dgm:t>
    </dgm:pt>
    <dgm:pt modelId="{6ACB653B-8DA2-4660-84F4-F295FEA91DA9}" type="parTrans" cxnId="{95AA5EF0-084E-4692-8F37-FE8D25790A8A}">
      <dgm:prSet/>
      <dgm:spPr/>
      <dgm:t>
        <a:bodyPr/>
        <a:lstStyle/>
        <a:p>
          <a:endParaRPr lang="el-GR"/>
        </a:p>
      </dgm:t>
    </dgm:pt>
    <dgm:pt modelId="{FFFB9316-80AD-4E8D-92C5-96CF695BB093}" type="sibTrans" cxnId="{95AA5EF0-084E-4692-8F37-FE8D25790A8A}">
      <dgm:prSet/>
      <dgm:spPr/>
      <dgm:t>
        <a:bodyPr/>
        <a:lstStyle/>
        <a:p>
          <a:endParaRPr lang="el-GR"/>
        </a:p>
      </dgm:t>
    </dgm:pt>
    <dgm:pt modelId="{2C5752A3-7A71-4AFF-9298-741C66B1CE9E}">
      <dgm:prSet phldrT="[Κείμενο]" custT="1"/>
      <dgm:spPr/>
      <dgm:t>
        <a:bodyPr/>
        <a:lstStyle/>
        <a:p>
          <a:r>
            <a:rPr lang="el-GR" sz="1800" b="1" dirty="0" smtClean="0">
              <a:solidFill>
                <a:srgbClr val="931B1B"/>
              </a:solidFill>
              <a:latin typeface="Times New Roman" panose="02020603050405020304" pitchFamily="18" charset="0"/>
              <a:cs typeface="Times New Roman" panose="02020603050405020304" pitchFamily="18" charset="0"/>
            </a:rPr>
            <a:t>Αρχή της Σηματοδότησης:</a:t>
          </a:r>
          <a:r>
            <a:rPr lang="el-GR" sz="1800" b="1" dirty="0" smtClean="0"/>
            <a:t> </a:t>
          </a:r>
          <a:r>
            <a:rPr lang="el-GR" sz="1800" b="1" dirty="0" smtClean="0">
              <a:solidFill>
                <a:srgbClr val="931B1B"/>
              </a:solidFill>
              <a:latin typeface="Times New Roman" panose="02020603050405020304" pitchFamily="18" charset="0"/>
              <a:cs typeface="Times New Roman" panose="02020603050405020304" pitchFamily="18" charset="0"/>
            </a:rPr>
            <a:t> </a:t>
          </a:r>
          <a:r>
            <a:rPr lang="el-GR" sz="1800" b="1" dirty="0" smtClean="0"/>
            <a:t>Στο εκπαιδευτικό περιβάλλον υπάρχουν κατάλληλες νύξεις έτσι ώστε να προσελκύσουν το ενδιαφέρον του μαθητή.</a:t>
          </a:r>
          <a:endParaRPr lang="el-GR" sz="1800" b="1" dirty="0">
            <a:solidFill>
              <a:srgbClr val="931B1B"/>
            </a:solidFill>
            <a:latin typeface="Times New Roman" panose="02020603050405020304" pitchFamily="18" charset="0"/>
            <a:cs typeface="Times New Roman" panose="02020603050405020304" pitchFamily="18" charset="0"/>
          </a:endParaRPr>
        </a:p>
      </dgm:t>
    </dgm:pt>
    <dgm:pt modelId="{AF105A5F-A192-47CE-AA99-A9FF3AE3C80D}" type="parTrans" cxnId="{2AF2888D-7B14-4FA1-9CB2-357250F93EB2}">
      <dgm:prSet/>
      <dgm:spPr/>
      <dgm:t>
        <a:bodyPr/>
        <a:lstStyle/>
        <a:p>
          <a:endParaRPr lang="el-GR"/>
        </a:p>
      </dgm:t>
    </dgm:pt>
    <dgm:pt modelId="{5293713F-1B92-42F7-BCD3-7F58AD51C6D2}" type="sibTrans" cxnId="{2AF2888D-7B14-4FA1-9CB2-357250F93EB2}">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3CF5A81A-1145-4F91-A1DB-CC682CCC98DA}" type="pres">
      <dgm:prSet presAssocID="{C0CD43BD-F6DD-4791-AF60-BF93C85AFB9B}" presName="node" presStyleLbl="node1" presStyleIdx="0" presStyleCnt="2" custScaleX="373717" custScaleY="23579" custLinFactNeighborX="-3" custLinFactNeighborY="-92228">
        <dgm:presLayoutVars>
          <dgm:bulletEnabled val="1"/>
        </dgm:presLayoutVars>
      </dgm:prSet>
      <dgm:spPr/>
      <dgm:t>
        <a:bodyPr/>
        <a:lstStyle/>
        <a:p>
          <a:endParaRPr lang="el-GR"/>
        </a:p>
      </dgm:t>
    </dgm:pt>
    <dgm:pt modelId="{FBCA1B5B-5FCB-4AEB-AF00-32CD7D0AB536}" type="pres">
      <dgm:prSet presAssocID="{FFFB9316-80AD-4E8D-92C5-96CF695BB093}" presName="sibTrans" presStyleCnt="0"/>
      <dgm:spPr/>
    </dgm:pt>
    <dgm:pt modelId="{9C5B71BD-B57D-47A8-A098-8FED9B5A9FFD}" type="pres">
      <dgm:prSet presAssocID="{2C5752A3-7A71-4AFF-9298-741C66B1CE9E}" presName="node" presStyleLbl="node1" presStyleIdx="1" presStyleCnt="2" custScaleX="368649" custScaleY="40365" custLinFactY="-1429" custLinFactNeighborX="-3070" custLinFactNeighborY="-100000">
        <dgm:presLayoutVars>
          <dgm:bulletEnabled val="1"/>
        </dgm:presLayoutVars>
      </dgm:prSet>
      <dgm:spPr/>
      <dgm:t>
        <a:bodyPr/>
        <a:lstStyle/>
        <a:p>
          <a:endParaRPr lang="el-GR"/>
        </a:p>
      </dgm:t>
    </dgm:pt>
  </dgm:ptLst>
  <dgm:cxnLst>
    <dgm:cxn modelId="{2AF2888D-7B14-4FA1-9CB2-357250F93EB2}" srcId="{E0B751B4-776C-40F2-B014-4C8FECC11C96}" destId="{2C5752A3-7A71-4AFF-9298-741C66B1CE9E}" srcOrd="1" destOrd="0" parTransId="{AF105A5F-A192-47CE-AA99-A9FF3AE3C80D}" sibTransId="{5293713F-1B92-42F7-BCD3-7F58AD51C6D2}"/>
    <dgm:cxn modelId="{01FE5CEF-5243-40C9-B0CD-3A637A54AD0D}" type="presOf" srcId="{C0CD43BD-F6DD-4791-AF60-BF93C85AFB9B}" destId="{3CF5A81A-1145-4F91-A1DB-CC682CCC98DA}" srcOrd="0" destOrd="0" presId="urn:microsoft.com/office/officeart/2005/8/layout/default"/>
    <dgm:cxn modelId="{E7D2BE3F-B3DB-4601-A821-293BD6DCA16D}" type="presOf" srcId="{2C5752A3-7A71-4AFF-9298-741C66B1CE9E}" destId="{9C5B71BD-B57D-47A8-A098-8FED9B5A9FFD}" srcOrd="0" destOrd="0" presId="urn:microsoft.com/office/officeart/2005/8/layout/default"/>
    <dgm:cxn modelId="{8BBA2286-F5E4-480F-90CF-00032FF8D58B}" type="presOf" srcId="{E0B751B4-776C-40F2-B014-4C8FECC11C96}" destId="{9F0E8C4A-5E33-429B-8563-8E30E8DD0513}" srcOrd="0" destOrd="0" presId="urn:microsoft.com/office/officeart/2005/8/layout/default"/>
    <dgm:cxn modelId="{95AA5EF0-084E-4692-8F37-FE8D25790A8A}" srcId="{E0B751B4-776C-40F2-B014-4C8FECC11C96}" destId="{C0CD43BD-F6DD-4791-AF60-BF93C85AFB9B}" srcOrd="0" destOrd="0" parTransId="{6ACB653B-8DA2-4660-84F4-F295FEA91DA9}" sibTransId="{FFFB9316-80AD-4E8D-92C5-96CF695BB093}"/>
    <dgm:cxn modelId="{51B485E8-4631-4395-B5F8-50C2C1C8E193}" type="presParOf" srcId="{9F0E8C4A-5E33-429B-8563-8E30E8DD0513}" destId="{3CF5A81A-1145-4F91-A1DB-CC682CCC98DA}" srcOrd="0" destOrd="0" presId="urn:microsoft.com/office/officeart/2005/8/layout/default"/>
    <dgm:cxn modelId="{8D7EB14E-D78D-41D3-A453-8DC6C8A1C8F9}" type="presParOf" srcId="{9F0E8C4A-5E33-429B-8563-8E30E8DD0513}" destId="{FBCA1B5B-5FCB-4AEB-AF00-32CD7D0AB536}" srcOrd="1" destOrd="0" presId="urn:microsoft.com/office/officeart/2005/8/layout/default"/>
    <dgm:cxn modelId="{612E6B95-90F9-4006-9627-3BBA35812667}" type="presParOf" srcId="{9F0E8C4A-5E33-429B-8563-8E30E8DD0513}" destId="{9C5B71BD-B57D-47A8-A098-8FED9B5A9FF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4079AB69-C00B-4661-B466-C47A0E5A6134}">
      <dgm:prSet phldrT="[Κείμενο]" custT="1"/>
      <dgm:spPr/>
      <dgm:t>
        <a:bodyPr/>
        <a:lstStyle/>
        <a:p>
          <a:r>
            <a:rPr lang="el-GR" sz="1800" b="1" dirty="0" smtClean="0">
              <a:solidFill>
                <a:srgbClr val="931B1B"/>
              </a:solidFill>
              <a:latin typeface="Times New Roman" panose="02020603050405020304" pitchFamily="18" charset="0"/>
              <a:cs typeface="Times New Roman" panose="02020603050405020304" pitchFamily="18" charset="0"/>
            </a:rPr>
            <a:t>Αρχή της Φωνής Φιλική αφήγηση: </a:t>
          </a:r>
          <a:r>
            <a:rPr lang="el-GR" sz="1800" b="1" dirty="0" smtClean="0"/>
            <a:t>Στις αφηγήσεις </a:t>
          </a:r>
          <a:r>
            <a:rPr lang="el-GR" sz="1800" b="1" dirty="0" err="1" smtClean="0"/>
            <a:t>πολυμεσικών</a:t>
          </a:r>
          <a:r>
            <a:rPr lang="el-GR" sz="1800" b="1" dirty="0" smtClean="0"/>
            <a:t> μαθημάτων οι φωνές που χρησιμοποιούνται θα πρέπει να είναι ευγενικές και φιλικές.</a:t>
          </a:r>
          <a:endParaRPr lang="el-GR" sz="1600" b="1" dirty="0">
            <a:solidFill>
              <a:srgbClr val="931B1B"/>
            </a:solidFill>
            <a:latin typeface="Times New Roman" panose="02020603050405020304" pitchFamily="18" charset="0"/>
            <a:cs typeface="Times New Roman" panose="02020603050405020304" pitchFamily="18" charset="0"/>
          </a:endParaRPr>
        </a:p>
      </dgm:t>
    </dgm:pt>
    <dgm:pt modelId="{E0C08F72-7776-47C0-8B1A-10C0D69CE157}" type="parTrans" cxnId="{6EB0FDE3-37C8-4908-AB36-D7AFA05EE359}">
      <dgm:prSet/>
      <dgm:spPr/>
      <dgm:t>
        <a:bodyPr/>
        <a:lstStyle/>
        <a:p>
          <a:endParaRPr lang="el-GR"/>
        </a:p>
      </dgm:t>
    </dgm:pt>
    <dgm:pt modelId="{D171C6FD-6C1D-4B6D-9BD5-2F8634C6FE87}" type="sibTrans" cxnId="{6EB0FDE3-37C8-4908-AB36-D7AFA05EE359}">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575526F0-E56F-4EAA-9EF4-D05D3E340DDF}" type="pres">
      <dgm:prSet presAssocID="{4079AB69-C00B-4661-B466-C47A0E5A6134}" presName="node" presStyleLbl="node1" presStyleIdx="0" presStyleCnt="1" custScaleX="371598" custScaleY="40365" custLinFactY="-58478" custLinFactNeighborX="84" custLinFactNeighborY="-100000">
        <dgm:presLayoutVars>
          <dgm:bulletEnabled val="1"/>
        </dgm:presLayoutVars>
      </dgm:prSet>
      <dgm:spPr/>
      <dgm:t>
        <a:bodyPr/>
        <a:lstStyle/>
        <a:p>
          <a:endParaRPr lang="el-GR"/>
        </a:p>
      </dgm:t>
    </dgm:pt>
  </dgm:ptLst>
  <dgm:cxnLst>
    <dgm:cxn modelId="{6EB0FDE3-37C8-4908-AB36-D7AFA05EE359}" srcId="{E0B751B4-776C-40F2-B014-4C8FECC11C96}" destId="{4079AB69-C00B-4661-B466-C47A0E5A6134}" srcOrd="0" destOrd="0" parTransId="{E0C08F72-7776-47C0-8B1A-10C0D69CE157}" sibTransId="{D171C6FD-6C1D-4B6D-9BD5-2F8634C6FE87}"/>
    <dgm:cxn modelId="{49AF8545-38DF-43A0-A933-F80E7B77E31C}" type="presOf" srcId="{4079AB69-C00B-4661-B466-C47A0E5A6134}" destId="{575526F0-E56F-4EAA-9EF4-D05D3E340DDF}" srcOrd="0" destOrd="0" presId="urn:microsoft.com/office/officeart/2005/8/layout/default"/>
    <dgm:cxn modelId="{6D013869-9008-4A7C-8BF0-FD59923AC79B}" type="presOf" srcId="{E0B751B4-776C-40F2-B014-4C8FECC11C96}" destId="{9F0E8C4A-5E33-429B-8563-8E30E8DD0513}" srcOrd="0" destOrd="0" presId="urn:microsoft.com/office/officeart/2005/8/layout/default"/>
    <dgm:cxn modelId="{16B1A452-E114-451C-95B3-D4AA82EB8091}" type="presParOf" srcId="{9F0E8C4A-5E33-429B-8563-8E30E8DD0513}" destId="{575526F0-E56F-4EAA-9EF4-D05D3E340DDF}"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93F102B5-177A-47D7-A372-1473F3C2BC3B}">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Παρώθηση του μαθητή </a:t>
          </a:r>
          <a:r>
            <a:rPr lang="en-US" sz="1800" b="1" u="none" dirty="0" smtClean="0">
              <a:solidFill>
                <a:srgbClr val="931B1B"/>
              </a:solidFill>
              <a:latin typeface="Times New Roman" panose="02020603050405020304" pitchFamily="18" charset="0"/>
              <a:cs typeface="Times New Roman" panose="02020603050405020304" pitchFamily="18" charset="0"/>
            </a:rPr>
            <a:t>:</a:t>
          </a:r>
          <a:r>
            <a:rPr lang="en-US" sz="1800" b="1" dirty="0" smtClean="0">
              <a:solidFill>
                <a:srgbClr val="931B1B"/>
              </a:solidFill>
              <a:latin typeface="Times New Roman" panose="02020603050405020304" pitchFamily="18" charset="0"/>
              <a:cs typeface="Times New Roman" panose="02020603050405020304" pitchFamily="18" charset="0"/>
            </a:rPr>
            <a:t> </a:t>
          </a:r>
          <a:r>
            <a:rPr lang="el-GR" sz="1800" b="0" dirty="0" smtClean="0">
              <a:latin typeface="Times New Roman" panose="02020603050405020304" pitchFamily="18" charset="0"/>
              <a:cs typeface="Times New Roman" panose="02020603050405020304" pitchFamily="18" charset="0"/>
            </a:rPr>
            <a:t>Σε διάφορα σημεία του υλικού που κρίνεται απαραίτητο, μπορεί να παρατεθεί ένα ερέθισμα µε σκοπό να προκληθεί στον εκπαιδευόμενο περιέργεια και προσέλκυση της προσοχής του. </a:t>
          </a:r>
          <a:endParaRPr lang="el-GR" sz="1800" b="0" dirty="0">
            <a:latin typeface="Times New Roman" panose="02020603050405020304" pitchFamily="18" charset="0"/>
            <a:cs typeface="Times New Roman" panose="02020603050405020304" pitchFamily="18" charset="0"/>
          </a:endParaRPr>
        </a:p>
      </dgm:t>
    </dgm:pt>
    <dgm:pt modelId="{4DEB2F0B-E81D-4205-B132-149968B6D481}" type="parTrans" cxnId="{63331D8A-C192-4EC4-9B8B-BA02474B0228}">
      <dgm:prSet/>
      <dgm:spPr/>
      <dgm:t>
        <a:bodyPr/>
        <a:lstStyle/>
        <a:p>
          <a:endParaRPr lang="el-GR"/>
        </a:p>
      </dgm:t>
    </dgm:pt>
    <dgm:pt modelId="{89D0FAC4-4864-4C37-B39D-A5CA7A76DBE6}" type="sibTrans" cxnId="{63331D8A-C192-4EC4-9B8B-BA02474B0228}">
      <dgm:prSet/>
      <dgm:spPr/>
      <dgm:t>
        <a:bodyPr/>
        <a:lstStyle/>
        <a:p>
          <a:endParaRPr lang="el-GR"/>
        </a:p>
      </dgm:t>
    </dgm:pt>
    <dgm:pt modelId="{55238B36-0AF2-4888-9533-4016CCA0B4A2}">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Πληροφόρηση του εκπαιδευόμενου</a:t>
          </a:r>
          <a:r>
            <a:rPr lang="el-GR" sz="1800" b="0" dirty="0" smtClean="0">
              <a:solidFill>
                <a:srgbClr val="931B1B"/>
              </a:solidFill>
              <a:latin typeface="Times New Roman" panose="02020603050405020304" pitchFamily="18" charset="0"/>
              <a:cs typeface="Times New Roman" panose="02020603050405020304" pitchFamily="18" charset="0"/>
            </a:rPr>
            <a:t>:  </a:t>
          </a:r>
          <a:r>
            <a:rPr lang="el-GR" sz="1800" b="0" dirty="0" smtClean="0">
              <a:latin typeface="Times New Roman" panose="02020603050405020304" pitchFamily="18" charset="0"/>
              <a:cs typeface="Times New Roman" panose="02020603050405020304" pitchFamily="18" charset="0"/>
            </a:rPr>
            <a:t>Για τους στόχους της διδασκαλίας ο εκπαιδευόμενος πρέπει να ξέρει ακριβώς τι πρόκειται να κάνει και τι θα μάθει. </a:t>
          </a:r>
          <a:endParaRPr lang="el-GR" sz="1800" b="0" dirty="0">
            <a:solidFill>
              <a:srgbClr val="931B1B"/>
            </a:solidFill>
            <a:latin typeface="Times New Roman" panose="02020603050405020304" pitchFamily="18" charset="0"/>
            <a:cs typeface="Times New Roman" panose="02020603050405020304" pitchFamily="18" charset="0"/>
          </a:endParaRPr>
        </a:p>
      </dgm:t>
    </dgm:pt>
    <dgm:pt modelId="{DF3BB337-FD25-4CE2-ADB5-29972C5125B5}" type="parTrans" cxnId="{B3FA2A2D-6CD3-4FD9-89F3-F6FC95DAE23A}">
      <dgm:prSet/>
      <dgm:spPr/>
      <dgm:t>
        <a:bodyPr/>
        <a:lstStyle/>
        <a:p>
          <a:endParaRPr lang="el-GR"/>
        </a:p>
      </dgm:t>
    </dgm:pt>
    <dgm:pt modelId="{1727EFEB-129D-4D36-AA2D-72821E4FD4DA}" type="sibTrans" cxnId="{B3FA2A2D-6CD3-4FD9-89F3-F6FC95DAE23A}">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C96AFE7D-A20D-4262-98C4-91B6A475C20B}" type="pres">
      <dgm:prSet presAssocID="{93F102B5-177A-47D7-A372-1473F3C2BC3B}" presName="node" presStyleLbl="node1" presStyleIdx="0" presStyleCnt="2" custScaleX="377588" custScaleY="54265" custLinFactY="-43527" custLinFactNeighborX="3333" custLinFactNeighborY="-100000">
        <dgm:presLayoutVars>
          <dgm:bulletEnabled val="1"/>
        </dgm:presLayoutVars>
      </dgm:prSet>
      <dgm:spPr/>
      <dgm:t>
        <a:bodyPr/>
        <a:lstStyle/>
        <a:p>
          <a:endParaRPr lang="el-GR"/>
        </a:p>
      </dgm:t>
    </dgm:pt>
    <dgm:pt modelId="{AFA4390E-B214-4E59-B6A1-BE8A77F33A69}" type="pres">
      <dgm:prSet presAssocID="{89D0FAC4-4864-4C37-B39D-A5CA7A76DBE6}" presName="sibTrans" presStyleCnt="0"/>
      <dgm:spPr/>
    </dgm:pt>
    <dgm:pt modelId="{73416765-1CC0-44CC-83C4-334DC62C6DCA}" type="pres">
      <dgm:prSet presAssocID="{55238B36-0AF2-4888-9533-4016CCA0B4A2}" presName="node" presStyleLbl="node1" presStyleIdx="1" presStyleCnt="2" custScaleX="379540" custScaleY="43798" custLinFactNeighborX="-211" custLinFactNeighborY="-2515">
        <dgm:presLayoutVars>
          <dgm:bulletEnabled val="1"/>
        </dgm:presLayoutVars>
      </dgm:prSet>
      <dgm:spPr/>
      <dgm:t>
        <a:bodyPr/>
        <a:lstStyle/>
        <a:p>
          <a:endParaRPr lang="el-GR"/>
        </a:p>
      </dgm:t>
    </dgm:pt>
  </dgm:ptLst>
  <dgm:cxnLst>
    <dgm:cxn modelId="{63331D8A-C192-4EC4-9B8B-BA02474B0228}" srcId="{E0B751B4-776C-40F2-B014-4C8FECC11C96}" destId="{93F102B5-177A-47D7-A372-1473F3C2BC3B}" srcOrd="0" destOrd="0" parTransId="{4DEB2F0B-E81D-4205-B132-149968B6D481}" sibTransId="{89D0FAC4-4864-4C37-B39D-A5CA7A76DBE6}"/>
    <dgm:cxn modelId="{EF131BF1-C641-4ED2-8F13-EE46B4216ECC}" type="presOf" srcId="{E0B751B4-776C-40F2-B014-4C8FECC11C96}" destId="{9F0E8C4A-5E33-429B-8563-8E30E8DD0513}" srcOrd="0" destOrd="0" presId="urn:microsoft.com/office/officeart/2005/8/layout/default"/>
    <dgm:cxn modelId="{B3FA2A2D-6CD3-4FD9-89F3-F6FC95DAE23A}" srcId="{E0B751B4-776C-40F2-B014-4C8FECC11C96}" destId="{55238B36-0AF2-4888-9533-4016CCA0B4A2}" srcOrd="1" destOrd="0" parTransId="{DF3BB337-FD25-4CE2-ADB5-29972C5125B5}" sibTransId="{1727EFEB-129D-4D36-AA2D-72821E4FD4DA}"/>
    <dgm:cxn modelId="{C57BE5A5-5D42-428D-BDEE-9BF6402DDCBC}" type="presOf" srcId="{93F102B5-177A-47D7-A372-1473F3C2BC3B}" destId="{C96AFE7D-A20D-4262-98C4-91B6A475C20B}" srcOrd="0" destOrd="0" presId="urn:microsoft.com/office/officeart/2005/8/layout/default"/>
    <dgm:cxn modelId="{D72C33FF-5FD4-4F2F-85F1-F8C592DD561E}" type="presOf" srcId="{55238B36-0AF2-4888-9533-4016CCA0B4A2}" destId="{73416765-1CC0-44CC-83C4-334DC62C6DCA}" srcOrd="0" destOrd="0" presId="urn:microsoft.com/office/officeart/2005/8/layout/default"/>
    <dgm:cxn modelId="{103270AF-FF52-41A8-8FFA-9B76DA6D3C2B}" type="presParOf" srcId="{9F0E8C4A-5E33-429B-8563-8E30E8DD0513}" destId="{C96AFE7D-A20D-4262-98C4-91B6A475C20B}" srcOrd="0" destOrd="0" presId="urn:microsoft.com/office/officeart/2005/8/layout/default"/>
    <dgm:cxn modelId="{1EA05D52-AFEE-4CA3-ACC2-C2018A461291}" type="presParOf" srcId="{9F0E8C4A-5E33-429B-8563-8E30E8DD0513}" destId="{AFA4390E-B214-4E59-B6A1-BE8A77F33A69}" srcOrd="1" destOrd="0" presId="urn:microsoft.com/office/officeart/2005/8/layout/default"/>
    <dgm:cxn modelId="{031B03B6-A919-4A7B-80BC-721B8EF2CA5A}" type="presParOf" srcId="{9F0E8C4A-5E33-429B-8563-8E30E8DD0513}" destId="{73416765-1CC0-44CC-83C4-334DC62C6DC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E089F8C-D650-460F-81FC-DC05C4EF10D6}">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Εξακρίβωση και ανάκληση</a:t>
          </a:r>
          <a:r>
            <a:rPr lang="el-GR" sz="1800" b="1" u="none" dirty="0" smtClean="0">
              <a:solidFill>
                <a:srgbClr val="931B1B"/>
              </a:solidFill>
              <a:latin typeface="Times New Roman" panose="02020603050405020304" pitchFamily="18" charset="0"/>
              <a:cs typeface="Times New Roman" panose="02020603050405020304" pitchFamily="18" charset="0"/>
            </a:rPr>
            <a:t> </a:t>
          </a:r>
          <a:r>
            <a:rPr lang="en-US" sz="1800" b="1" u="none" dirty="0" smtClean="0">
              <a:solidFill>
                <a:srgbClr val="931B1B"/>
              </a:solidFill>
              <a:latin typeface="Times New Roman" panose="02020603050405020304" pitchFamily="18" charset="0"/>
              <a:cs typeface="Times New Roman" panose="02020603050405020304" pitchFamily="18" charset="0"/>
            </a:rPr>
            <a:t>:</a:t>
          </a:r>
          <a:r>
            <a:rPr lang="x-none" sz="1800" b="1" u="none" dirty="0" smtClean="0">
              <a:solidFill>
                <a:srgbClr val="931B1B"/>
              </a:solidFill>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Το υλικό πρέπει να ανακαλεί στη μνήμη του εκπαιδευόμενου όλες εκείνες τις γνώσεις που έχει μάθει σε προηγούμενες εκπαιδευτικές δραστηριότητες.</a:t>
          </a:r>
          <a:endParaRPr lang="el-GR" sz="1800" dirty="0">
            <a:solidFill>
              <a:srgbClr val="931B1B"/>
            </a:solidFill>
            <a:latin typeface="Times New Roman" panose="02020603050405020304" pitchFamily="18" charset="0"/>
            <a:cs typeface="Times New Roman" panose="02020603050405020304" pitchFamily="18" charset="0"/>
          </a:endParaRPr>
        </a:p>
      </dgm:t>
    </dgm:pt>
    <dgm:pt modelId="{2D0DAF82-7036-457F-9172-3761150BB744}" type="parTrans" cxnId="{7E4EB4A2-7BD1-4407-8573-DD1919761D9A}">
      <dgm:prSet/>
      <dgm:spPr/>
      <dgm:t>
        <a:bodyPr/>
        <a:lstStyle/>
        <a:p>
          <a:endParaRPr lang="el-GR"/>
        </a:p>
      </dgm:t>
    </dgm:pt>
    <dgm:pt modelId="{663905DC-7E30-43BD-9F23-909622CFE954}" type="sibTrans" cxnId="{7E4EB4A2-7BD1-4407-8573-DD1919761D9A}">
      <dgm:prSet/>
      <dgm:spPr/>
      <dgm:t>
        <a:bodyPr/>
        <a:lstStyle/>
        <a:p>
          <a:endParaRPr lang="el-GR"/>
        </a:p>
      </dgm:t>
    </dgm:pt>
    <dgm:pt modelId="{C0CD43BD-F6DD-4791-AF60-BF93C85AFB9B}">
      <dgm:prSet phldrT="[Κείμενο]" custT="1"/>
      <dgm:spPr/>
      <dgm:t>
        <a:bodyPr/>
        <a:lstStyle/>
        <a:p>
          <a:r>
            <a:rPr lang="el-GR" sz="1800" b="1" dirty="0" smtClean="0">
              <a:solidFill>
                <a:srgbClr val="931B1B"/>
              </a:solidFill>
              <a:latin typeface="Times New Roman" panose="02020603050405020304" pitchFamily="18" charset="0"/>
              <a:cs typeface="Times New Roman" panose="02020603050405020304" pitchFamily="18" charset="0"/>
            </a:rPr>
            <a:t>Παρουσίαση του υλικού</a:t>
          </a:r>
          <a:r>
            <a:rPr lang="x-none" sz="1800" b="1" u="none" dirty="0" smtClean="0">
              <a:solidFill>
                <a:srgbClr val="931B1B"/>
              </a:solidFill>
              <a:latin typeface="Times New Roman" panose="02020603050405020304" pitchFamily="18" charset="0"/>
              <a:cs typeface="Times New Roman" panose="02020603050405020304" pitchFamily="18" charset="0"/>
            </a:rPr>
            <a:t>:</a:t>
          </a:r>
          <a:r>
            <a:rPr lang="x-none" sz="1800" b="0" u="none" dirty="0" smtClean="0">
              <a:latin typeface="Times New Roman" panose="02020603050405020304" pitchFamily="18" charset="0"/>
              <a:cs typeface="Times New Roman" panose="02020603050405020304" pitchFamily="18" charset="0"/>
            </a:rPr>
            <a:t> </a:t>
          </a:r>
          <a:r>
            <a:rPr lang="el-GR" sz="1800" b="0" dirty="0" smtClean="0">
              <a:latin typeface="Times New Roman" panose="02020603050405020304" pitchFamily="18" charset="0"/>
              <a:cs typeface="Times New Roman" panose="02020603050405020304" pitchFamily="18" charset="0"/>
            </a:rPr>
            <a:t>νύξεις, υπαινιγμοί, διαγράμματα, εικόνες, ερωτήσεις και άλλα στοιχεία καθώς και επικοινωνιακοί τρόποι αποτελούν στρατηγικές επίτευξης της γνώσης .</a:t>
          </a:r>
          <a:endParaRPr lang="el-GR" sz="1800" b="0" dirty="0">
            <a:solidFill>
              <a:srgbClr val="931B1B"/>
            </a:solidFill>
            <a:latin typeface="Times New Roman" panose="02020603050405020304" pitchFamily="18" charset="0"/>
            <a:cs typeface="Times New Roman" panose="02020603050405020304" pitchFamily="18" charset="0"/>
          </a:endParaRPr>
        </a:p>
      </dgm:t>
    </dgm:pt>
    <dgm:pt modelId="{6ACB653B-8DA2-4660-84F4-F295FEA91DA9}" type="parTrans" cxnId="{95AA5EF0-084E-4692-8F37-FE8D25790A8A}">
      <dgm:prSet/>
      <dgm:spPr/>
      <dgm:t>
        <a:bodyPr/>
        <a:lstStyle/>
        <a:p>
          <a:endParaRPr lang="el-GR"/>
        </a:p>
      </dgm:t>
    </dgm:pt>
    <dgm:pt modelId="{FFFB9316-80AD-4E8D-92C5-96CF695BB093}" type="sibTrans" cxnId="{95AA5EF0-084E-4692-8F37-FE8D25790A8A}">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4A0C9CA4-82FF-4077-B84E-87D44B71F037}" type="pres">
      <dgm:prSet presAssocID="{EE089F8C-D650-460F-81FC-DC05C4EF10D6}" presName="node" presStyleLbl="node1" presStyleIdx="0" presStyleCnt="2" custScaleX="374818" custScaleY="52150" custLinFactY="-43906" custLinFactNeighborX="-1652" custLinFactNeighborY="-100000">
        <dgm:presLayoutVars>
          <dgm:bulletEnabled val="1"/>
        </dgm:presLayoutVars>
      </dgm:prSet>
      <dgm:spPr/>
      <dgm:t>
        <a:bodyPr/>
        <a:lstStyle/>
        <a:p>
          <a:endParaRPr lang="el-GR"/>
        </a:p>
      </dgm:t>
    </dgm:pt>
    <dgm:pt modelId="{BA335216-FCFF-4808-B02B-267EAF5DF9B8}" type="pres">
      <dgm:prSet presAssocID="{663905DC-7E30-43BD-9F23-909622CFE954}" presName="sibTrans" presStyleCnt="0"/>
      <dgm:spPr/>
    </dgm:pt>
    <dgm:pt modelId="{3CF5A81A-1145-4F91-A1DB-CC682CCC98DA}" type="pres">
      <dgm:prSet presAssocID="{C0CD43BD-F6DD-4791-AF60-BF93C85AFB9B}" presName="node" presStyleLbl="node1" presStyleIdx="1" presStyleCnt="2" custScaleX="373717" custScaleY="49966" custLinFactNeighborX="-687" custLinFactNeighborY="-16578">
        <dgm:presLayoutVars>
          <dgm:bulletEnabled val="1"/>
        </dgm:presLayoutVars>
      </dgm:prSet>
      <dgm:spPr/>
      <dgm:t>
        <a:bodyPr/>
        <a:lstStyle/>
        <a:p>
          <a:endParaRPr lang="el-GR"/>
        </a:p>
      </dgm:t>
    </dgm:pt>
  </dgm:ptLst>
  <dgm:cxnLst>
    <dgm:cxn modelId="{7E4EB4A2-7BD1-4407-8573-DD1919761D9A}" srcId="{E0B751B4-776C-40F2-B014-4C8FECC11C96}" destId="{EE089F8C-D650-460F-81FC-DC05C4EF10D6}" srcOrd="0" destOrd="0" parTransId="{2D0DAF82-7036-457F-9172-3761150BB744}" sibTransId="{663905DC-7E30-43BD-9F23-909622CFE954}"/>
    <dgm:cxn modelId="{1D7EBEF4-8E61-4DB8-BB2A-1A2D0367E1B8}" type="presOf" srcId="{C0CD43BD-F6DD-4791-AF60-BF93C85AFB9B}" destId="{3CF5A81A-1145-4F91-A1DB-CC682CCC98DA}" srcOrd="0" destOrd="0" presId="urn:microsoft.com/office/officeart/2005/8/layout/default"/>
    <dgm:cxn modelId="{A300CDFE-2E8D-4726-AB2A-939D8E8636CA}" type="presOf" srcId="{EE089F8C-D650-460F-81FC-DC05C4EF10D6}" destId="{4A0C9CA4-82FF-4077-B84E-87D44B71F037}" srcOrd="0" destOrd="0" presId="urn:microsoft.com/office/officeart/2005/8/layout/default"/>
    <dgm:cxn modelId="{95AA5EF0-084E-4692-8F37-FE8D25790A8A}" srcId="{E0B751B4-776C-40F2-B014-4C8FECC11C96}" destId="{C0CD43BD-F6DD-4791-AF60-BF93C85AFB9B}" srcOrd="1" destOrd="0" parTransId="{6ACB653B-8DA2-4660-84F4-F295FEA91DA9}" sibTransId="{FFFB9316-80AD-4E8D-92C5-96CF695BB093}"/>
    <dgm:cxn modelId="{78686525-3F19-41AE-94C4-C7D178CA7A9F}" type="presOf" srcId="{E0B751B4-776C-40F2-B014-4C8FECC11C96}" destId="{9F0E8C4A-5E33-429B-8563-8E30E8DD0513}" srcOrd="0" destOrd="0" presId="urn:microsoft.com/office/officeart/2005/8/layout/default"/>
    <dgm:cxn modelId="{C8AE823B-66E4-470F-8270-13B8C4174FF4}" type="presParOf" srcId="{9F0E8C4A-5E33-429B-8563-8E30E8DD0513}" destId="{4A0C9CA4-82FF-4077-B84E-87D44B71F037}" srcOrd="0" destOrd="0" presId="urn:microsoft.com/office/officeart/2005/8/layout/default"/>
    <dgm:cxn modelId="{BA740E2F-C226-4508-BEB3-69F18668C276}" type="presParOf" srcId="{9F0E8C4A-5E33-429B-8563-8E30E8DD0513}" destId="{BA335216-FCFF-4808-B02B-267EAF5DF9B8}" srcOrd="1" destOrd="0" presId="urn:microsoft.com/office/officeart/2005/8/layout/default"/>
    <dgm:cxn modelId="{20DB40F8-7829-44B6-B83C-8B5FE1A5F32C}" type="presParOf" srcId="{9F0E8C4A-5E33-429B-8563-8E30E8DD0513}" destId="{3CF5A81A-1145-4F91-A1DB-CC682CCC98D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87C37381-D0FF-44FC-9941-BA66EEF568DD}">
      <dgm:prSet phldrT="[Κείμενο]" custT="1"/>
      <dgm:spPr/>
      <dgm:t>
        <a:bodyPr/>
        <a:lstStyle/>
        <a:p>
          <a:r>
            <a:rPr lang="el-GR" sz="1800" b="1" dirty="0" smtClean="0">
              <a:solidFill>
                <a:srgbClr val="931B1B"/>
              </a:solidFill>
              <a:latin typeface="Times New Roman" panose="02020603050405020304" pitchFamily="18" charset="0"/>
              <a:cs typeface="Times New Roman" panose="02020603050405020304" pitchFamily="18" charset="0"/>
            </a:rPr>
            <a:t>Καθοδήγηση της μάθησης </a:t>
          </a:r>
          <a:r>
            <a:rPr lang="x-none" sz="1800" b="1" u="none" dirty="0" smtClean="0">
              <a:solidFill>
                <a:srgbClr val="931B1B"/>
              </a:solidFill>
              <a:latin typeface="Times New Roman" panose="02020603050405020304" pitchFamily="18" charset="0"/>
              <a:cs typeface="Times New Roman" panose="02020603050405020304" pitchFamily="18" charset="0"/>
            </a:rPr>
            <a:t>:</a:t>
          </a:r>
          <a:r>
            <a:rPr lang="x-none" sz="1800" b="1" u="none" dirty="0" smtClean="0">
              <a:latin typeface="Times New Roman" panose="02020603050405020304" pitchFamily="18" charset="0"/>
              <a:cs typeface="Times New Roman" panose="02020603050405020304" pitchFamily="18" charset="0"/>
            </a:rPr>
            <a:t> </a:t>
          </a:r>
          <a:r>
            <a:rPr lang="el-GR" sz="1800" b="1" dirty="0" smtClean="0">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οδηγίες χρήσης του υλικού, εισαγωγικές παρατηρήσεις και οδηγίες, όπου κρίνεται σκόπιμο, καθοδηγούν ουσιαστικά τον εκπαιδευόμενο.</a:t>
          </a:r>
          <a:endParaRPr lang="el-GR" sz="1800" b="1" dirty="0">
            <a:solidFill>
              <a:srgbClr val="931B1B"/>
            </a:solidFill>
            <a:latin typeface="Times New Roman" panose="02020603050405020304" pitchFamily="18" charset="0"/>
            <a:cs typeface="Times New Roman" panose="02020603050405020304" pitchFamily="18" charset="0"/>
          </a:endParaRPr>
        </a:p>
      </dgm:t>
    </dgm:pt>
    <dgm:pt modelId="{4885BB87-2308-477C-A660-3FFB66E94D4C}" type="parTrans" cxnId="{C3AFD95F-2AD3-49D1-8708-B819ADEBB3B3}">
      <dgm:prSet/>
      <dgm:spPr/>
      <dgm:t>
        <a:bodyPr/>
        <a:lstStyle/>
        <a:p>
          <a:endParaRPr lang="el-GR"/>
        </a:p>
      </dgm:t>
    </dgm:pt>
    <dgm:pt modelId="{C4F6E3C9-8CCC-4121-9C94-5F553D7120F6}" type="sibTrans" cxnId="{C3AFD95F-2AD3-49D1-8708-B819ADEBB3B3}">
      <dgm:prSet/>
      <dgm:spPr/>
      <dgm:t>
        <a:bodyPr/>
        <a:lstStyle/>
        <a:p>
          <a:endParaRPr lang="el-GR"/>
        </a:p>
      </dgm:t>
    </dgm:pt>
    <dgm:pt modelId="{2C5752A3-7A71-4AFF-9298-741C66B1CE9E}">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Αναζήτηση «αποδείξεων» της μάθησης </a:t>
          </a:r>
          <a:r>
            <a:rPr lang="el-GR" sz="1800" b="1" dirty="0" smtClean="0">
              <a:solidFill>
                <a:srgbClr val="931B1B"/>
              </a:solidFill>
              <a:latin typeface="Times New Roman" panose="02020603050405020304" pitchFamily="18" charset="0"/>
              <a:cs typeface="Times New Roman" panose="02020603050405020304" pitchFamily="18" charset="0"/>
            </a:rPr>
            <a:t>:</a:t>
          </a:r>
          <a:r>
            <a:rPr lang="el-GR" sz="1800" b="1" dirty="0" smtClean="0">
              <a:latin typeface="Times New Roman" panose="02020603050405020304" pitchFamily="18" charset="0"/>
              <a:cs typeface="Times New Roman" panose="02020603050405020304" pitchFamily="18" charset="0"/>
            </a:rPr>
            <a:t> </a:t>
          </a:r>
          <a:r>
            <a:rPr lang="el-GR" sz="1800" b="1" dirty="0" smtClean="0">
              <a:solidFill>
                <a:srgbClr val="931B1B"/>
              </a:solidFill>
              <a:latin typeface="Times New Roman" panose="02020603050405020304" pitchFamily="18" charset="0"/>
              <a:cs typeface="Times New Roman" panose="02020603050405020304" pitchFamily="18" charset="0"/>
            </a:rPr>
            <a:t> </a:t>
          </a:r>
          <a:r>
            <a:rPr lang="el-GR" sz="1800" dirty="0" smtClean="0">
              <a:latin typeface="Times New Roman" panose="02020603050405020304" pitchFamily="18" charset="0"/>
              <a:cs typeface="Times New Roman" panose="02020603050405020304" pitchFamily="18" charset="0"/>
            </a:rPr>
            <a:t>ερωτήσεις </a:t>
          </a:r>
          <a:r>
            <a:rPr lang="el-GR" sz="1800" dirty="0" err="1" smtClean="0">
              <a:latin typeface="Times New Roman" panose="02020603050405020304" pitchFamily="18" charset="0"/>
              <a:cs typeface="Times New Roman" panose="02020603050405020304" pitchFamily="18" charset="0"/>
            </a:rPr>
            <a:t>αυτοαξιολόγησης</a:t>
          </a:r>
          <a:r>
            <a:rPr lang="el-GR" sz="1800" dirty="0" smtClean="0">
              <a:latin typeface="Times New Roman" panose="02020603050405020304" pitchFamily="18" charset="0"/>
              <a:cs typeface="Times New Roman" panose="02020603050405020304" pitchFamily="18" charset="0"/>
            </a:rPr>
            <a:t>. </a:t>
          </a:r>
          <a:endParaRPr lang="el-GR" sz="1800" b="1" dirty="0">
            <a:solidFill>
              <a:srgbClr val="931B1B"/>
            </a:solidFill>
            <a:latin typeface="Times New Roman" panose="02020603050405020304" pitchFamily="18" charset="0"/>
            <a:cs typeface="Times New Roman" panose="02020603050405020304" pitchFamily="18" charset="0"/>
          </a:endParaRPr>
        </a:p>
      </dgm:t>
    </dgm:pt>
    <dgm:pt modelId="{AF105A5F-A192-47CE-AA99-A9FF3AE3C80D}" type="parTrans" cxnId="{2AF2888D-7B14-4FA1-9CB2-357250F93EB2}">
      <dgm:prSet/>
      <dgm:spPr/>
      <dgm:t>
        <a:bodyPr/>
        <a:lstStyle/>
        <a:p>
          <a:endParaRPr lang="el-GR"/>
        </a:p>
      </dgm:t>
    </dgm:pt>
    <dgm:pt modelId="{5293713F-1B92-42F7-BCD3-7F58AD51C6D2}" type="sibTrans" cxnId="{2AF2888D-7B14-4FA1-9CB2-357250F93EB2}">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5E80C747-CA0A-403F-B7B3-4777DAC17E0A}" type="pres">
      <dgm:prSet presAssocID="{87C37381-D0FF-44FC-9941-BA66EEF568DD}" presName="node" presStyleLbl="node1" presStyleIdx="0" presStyleCnt="2" custScaleX="370981" custScaleY="40365" custLinFactY="-57567" custLinFactNeighborX="-17" custLinFactNeighborY="-100000">
        <dgm:presLayoutVars>
          <dgm:bulletEnabled val="1"/>
        </dgm:presLayoutVars>
      </dgm:prSet>
      <dgm:spPr/>
      <dgm:t>
        <a:bodyPr/>
        <a:lstStyle/>
        <a:p>
          <a:endParaRPr lang="el-GR"/>
        </a:p>
      </dgm:t>
    </dgm:pt>
    <dgm:pt modelId="{4D58ED35-BEA3-47B9-9E19-1E1D90AA6676}" type="pres">
      <dgm:prSet presAssocID="{C4F6E3C9-8CCC-4121-9C94-5F553D7120F6}" presName="sibTrans" presStyleCnt="0"/>
      <dgm:spPr/>
    </dgm:pt>
    <dgm:pt modelId="{9C5B71BD-B57D-47A8-A098-8FED9B5A9FFD}" type="pres">
      <dgm:prSet presAssocID="{2C5752A3-7A71-4AFF-9298-741C66B1CE9E}" presName="node" presStyleLbl="node1" presStyleIdx="1" presStyleCnt="2" custScaleX="368649" custScaleY="30010" custLinFactNeighborX="-1183" custLinFactNeighborY="-2719">
        <dgm:presLayoutVars>
          <dgm:bulletEnabled val="1"/>
        </dgm:presLayoutVars>
      </dgm:prSet>
      <dgm:spPr/>
      <dgm:t>
        <a:bodyPr/>
        <a:lstStyle/>
        <a:p>
          <a:endParaRPr lang="el-GR"/>
        </a:p>
      </dgm:t>
    </dgm:pt>
  </dgm:ptLst>
  <dgm:cxnLst>
    <dgm:cxn modelId="{2AF2888D-7B14-4FA1-9CB2-357250F93EB2}" srcId="{E0B751B4-776C-40F2-B014-4C8FECC11C96}" destId="{2C5752A3-7A71-4AFF-9298-741C66B1CE9E}" srcOrd="1" destOrd="0" parTransId="{AF105A5F-A192-47CE-AA99-A9FF3AE3C80D}" sibTransId="{5293713F-1B92-42F7-BCD3-7F58AD51C6D2}"/>
    <dgm:cxn modelId="{88A04AAD-84DD-4646-A07B-6C26BE8DEEFD}" type="presOf" srcId="{2C5752A3-7A71-4AFF-9298-741C66B1CE9E}" destId="{9C5B71BD-B57D-47A8-A098-8FED9B5A9FFD}" srcOrd="0" destOrd="0" presId="urn:microsoft.com/office/officeart/2005/8/layout/default"/>
    <dgm:cxn modelId="{2368B755-E7F9-4A8B-A5CF-0D6AD8521CAA}" type="presOf" srcId="{87C37381-D0FF-44FC-9941-BA66EEF568DD}" destId="{5E80C747-CA0A-403F-B7B3-4777DAC17E0A}" srcOrd="0" destOrd="0" presId="urn:microsoft.com/office/officeart/2005/8/layout/default"/>
    <dgm:cxn modelId="{C3AFD95F-2AD3-49D1-8708-B819ADEBB3B3}" srcId="{E0B751B4-776C-40F2-B014-4C8FECC11C96}" destId="{87C37381-D0FF-44FC-9941-BA66EEF568DD}" srcOrd="0" destOrd="0" parTransId="{4885BB87-2308-477C-A660-3FFB66E94D4C}" sibTransId="{C4F6E3C9-8CCC-4121-9C94-5F553D7120F6}"/>
    <dgm:cxn modelId="{783BADC3-86D1-484B-9B36-2C623D76DA43}" type="presOf" srcId="{E0B751B4-776C-40F2-B014-4C8FECC11C96}" destId="{9F0E8C4A-5E33-429B-8563-8E30E8DD0513}" srcOrd="0" destOrd="0" presId="urn:microsoft.com/office/officeart/2005/8/layout/default"/>
    <dgm:cxn modelId="{053E283C-79EF-4705-9458-7A2495DAC92D}" type="presParOf" srcId="{9F0E8C4A-5E33-429B-8563-8E30E8DD0513}" destId="{5E80C747-CA0A-403F-B7B3-4777DAC17E0A}" srcOrd="0" destOrd="0" presId="urn:microsoft.com/office/officeart/2005/8/layout/default"/>
    <dgm:cxn modelId="{3A3A9530-B30A-4AEB-9E5F-0C47D6F56103}" type="presParOf" srcId="{9F0E8C4A-5E33-429B-8563-8E30E8DD0513}" destId="{4D58ED35-BEA3-47B9-9E19-1E1D90AA6676}" srcOrd="1" destOrd="0" presId="urn:microsoft.com/office/officeart/2005/8/layout/default"/>
    <dgm:cxn modelId="{12FD4030-492E-4ADA-BEBA-D5D10409B339}" type="presParOf" srcId="{9F0E8C4A-5E33-429B-8563-8E30E8DD0513}" destId="{9C5B71BD-B57D-47A8-A098-8FED9B5A9FF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4079AB69-C00B-4661-B466-C47A0E5A6134}">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Ανάδραση – Eπανατρoφoδότηση</a:t>
          </a:r>
          <a:r>
            <a:rPr lang="el-GR" sz="1800" b="1" u="none" dirty="0" smtClean="0">
              <a:solidFill>
                <a:srgbClr val="931B1B"/>
              </a:solidFill>
              <a:latin typeface="Times New Roman" panose="02020603050405020304" pitchFamily="18" charset="0"/>
              <a:cs typeface="Times New Roman" panose="02020603050405020304" pitchFamily="18" charset="0"/>
            </a:rPr>
            <a:t> </a:t>
          </a:r>
          <a:r>
            <a:rPr lang="x-none" sz="1800" b="1" u="none" dirty="0" smtClean="0">
              <a:solidFill>
                <a:srgbClr val="931B1B"/>
              </a:solidFill>
              <a:latin typeface="Times New Roman" panose="02020603050405020304" pitchFamily="18" charset="0"/>
              <a:cs typeface="Times New Roman" panose="02020603050405020304" pitchFamily="18" charset="0"/>
            </a:rPr>
            <a:t> </a:t>
          </a:r>
          <a:endParaRPr lang="el-GR" sz="1600" b="1" dirty="0">
            <a:solidFill>
              <a:srgbClr val="931B1B"/>
            </a:solidFill>
            <a:latin typeface="Times New Roman" panose="02020603050405020304" pitchFamily="18" charset="0"/>
            <a:cs typeface="Times New Roman" panose="02020603050405020304" pitchFamily="18" charset="0"/>
          </a:endParaRPr>
        </a:p>
      </dgm:t>
    </dgm:pt>
    <dgm:pt modelId="{E0C08F72-7776-47C0-8B1A-10C0D69CE157}" type="parTrans" cxnId="{6EB0FDE3-37C8-4908-AB36-D7AFA05EE359}">
      <dgm:prSet/>
      <dgm:spPr/>
      <dgm:t>
        <a:bodyPr/>
        <a:lstStyle/>
        <a:p>
          <a:endParaRPr lang="el-GR"/>
        </a:p>
      </dgm:t>
    </dgm:pt>
    <dgm:pt modelId="{D171C6FD-6C1D-4B6D-9BD5-2F8634C6FE87}" type="sibTrans" cxnId="{6EB0FDE3-37C8-4908-AB36-D7AFA05EE359}">
      <dgm:prSet/>
      <dgm:spPr/>
      <dgm:t>
        <a:bodyPr/>
        <a:lstStyle/>
        <a:p>
          <a:endParaRPr lang="el-GR"/>
        </a:p>
      </dgm:t>
    </dgm:pt>
    <dgm:pt modelId="{72D79CD0-45F9-485C-B2C6-CC00B0543D0C}">
      <dgm:prSet phldrT="[Κείμενο]"/>
      <dgm:spPr/>
      <dgm:t>
        <a:bodyPr/>
        <a:lstStyle/>
        <a:p>
          <a:r>
            <a:rPr lang="x-none" b="1" u="none" dirty="0" smtClean="0">
              <a:solidFill>
                <a:srgbClr val="931B1B"/>
              </a:solidFill>
              <a:latin typeface="Times New Roman" panose="02020603050405020304" pitchFamily="18" charset="0"/>
              <a:cs typeface="Times New Roman" panose="02020603050405020304" pitchFamily="18" charset="0"/>
            </a:rPr>
            <a:t>Εκτίμηση της απόδοσης του σπουδαστή</a:t>
          </a:r>
          <a:r>
            <a:rPr lang="el-GR" b="1" u="none" dirty="0" smtClean="0">
              <a:solidFill>
                <a:srgbClr val="931B1B"/>
              </a:solidFill>
              <a:latin typeface="Times New Roman" panose="02020603050405020304" pitchFamily="18" charset="0"/>
              <a:cs typeface="Times New Roman" panose="02020603050405020304" pitchFamily="18" charset="0"/>
            </a:rPr>
            <a:t>.</a:t>
          </a:r>
          <a:endParaRPr lang="el-GR" b="1" dirty="0">
            <a:solidFill>
              <a:srgbClr val="931B1B"/>
            </a:solidFill>
            <a:latin typeface="Times New Roman" panose="02020603050405020304" pitchFamily="18" charset="0"/>
            <a:cs typeface="Times New Roman" panose="02020603050405020304" pitchFamily="18" charset="0"/>
          </a:endParaRPr>
        </a:p>
      </dgm:t>
    </dgm:pt>
    <dgm:pt modelId="{88230D91-F5BE-4C52-A802-3E689473F8DF}" type="parTrans" cxnId="{55E9E15F-71AD-4274-93C8-2575CF181F41}">
      <dgm:prSet/>
      <dgm:spPr/>
      <dgm:t>
        <a:bodyPr/>
        <a:lstStyle/>
        <a:p>
          <a:endParaRPr lang="el-GR"/>
        </a:p>
      </dgm:t>
    </dgm:pt>
    <dgm:pt modelId="{35A4DC46-9D94-463E-8DB4-0EB5DD4995C1}" type="sibTrans" cxnId="{55E9E15F-71AD-4274-93C8-2575CF181F41}">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575526F0-E56F-4EAA-9EF4-D05D3E340DDF}" type="pres">
      <dgm:prSet presAssocID="{4079AB69-C00B-4661-B466-C47A0E5A6134}" presName="node" presStyleLbl="node1" presStyleIdx="0" presStyleCnt="2" custScaleX="140061" custScaleY="15976" custLinFactNeighborX="2217" custLinFactNeighborY="4772">
        <dgm:presLayoutVars>
          <dgm:bulletEnabled val="1"/>
        </dgm:presLayoutVars>
      </dgm:prSet>
      <dgm:spPr/>
      <dgm:t>
        <a:bodyPr/>
        <a:lstStyle/>
        <a:p>
          <a:endParaRPr lang="el-GR"/>
        </a:p>
      </dgm:t>
    </dgm:pt>
    <dgm:pt modelId="{48A197FA-F4EA-4B87-91DB-EC4019AA145A}" type="pres">
      <dgm:prSet presAssocID="{D171C6FD-6C1D-4B6D-9BD5-2F8634C6FE87}" presName="sibTrans" presStyleCnt="0"/>
      <dgm:spPr/>
    </dgm:pt>
    <dgm:pt modelId="{BB51F0F6-11D6-4D5F-924B-85873913251F}" type="pres">
      <dgm:prSet presAssocID="{72D79CD0-45F9-485C-B2C6-CC00B0543D0C}" presName="node" presStyleLbl="node1" presStyleIdx="1" presStyleCnt="2" custScaleX="223946" custScaleY="15587" custLinFactNeighborX="-3749" custLinFactNeighborY="-47737">
        <dgm:presLayoutVars>
          <dgm:bulletEnabled val="1"/>
        </dgm:presLayoutVars>
      </dgm:prSet>
      <dgm:spPr/>
      <dgm:t>
        <a:bodyPr/>
        <a:lstStyle/>
        <a:p>
          <a:endParaRPr lang="el-GR"/>
        </a:p>
      </dgm:t>
    </dgm:pt>
  </dgm:ptLst>
  <dgm:cxnLst>
    <dgm:cxn modelId="{BBC80FD6-4E64-4998-A3D4-BF1CDA8C4EBD}" type="presOf" srcId="{4079AB69-C00B-4661-B466-C47A0E5A6134}" destId="{575526F0-E56F-4EAA-9EF4-D05D3E340DDF}" srcOrd="0" destOrd="0" presId="urn:microsoft.com/office/officeart/2005/8/layout/default"/>
    <dgm:cxn modelId="{6EB0FDE3-37C8-4908-AB36-D7AFA05EE359}" srcId="{E0B751B4-776C-40F2-B014-4C8FECC11C96}" destId="{4079AB69-C00B-4661-B466-C47A0E5A6134}" srcOrd="0" destOrd="0" parTransId="{E0C08F72-7776-47C0-8B1A-10C0D69CE157}" sibTransId="{D171C6FD-6C1D-4B6D-9BD5-2F8634C6FE87}"/>
    <dgm:cxn modelId="{257809B2-B40E-4417-81F6-ECE033ED85BE}" type="presOf" srcId="{E0B751B4-776C-40F2-B014-4C8FECC11C96}" destId="{9F0E8C4A-5E33-429B-8563-8E30E8DD0513}" srcOrd="0" destOrd="0" presId="urn:microsoft.com/office/officeart/2005/8/layout/default"/>
    <dgm:cxn modelId="{A5303CEE-CEB6-4A3D-91F7-95669BCABDC4}" type="presOf" srcId="{72D79CD0-45F9-485C-B2C6-CC00B0543D0C}" destId="{BB51F0F6-11D6-4D5F-924B-85873913251F}" srcOrd="0" destOrd="0" presId="urn:microsoft.com/office/officeart/2005/8/layout/default"/>
    <dgm:cxn modelId="{55E9E15F-71AD-4274-93C8-2575CF181F41}" srcId="{E0B751B4-776C-40F2-B014-4C8FECC11C96}" destId="{72D79CD0-45F9-485C-B2C6-CC00B0543D0C}" srcOrd="1" destOrd="0" parTransId="{88230D91-F5BE-4C52-A802-3E689473F8DF}" sibTransId="{35A4DC46-9D94-463E-8DB4-0EB5DD4995C1}"/>
    <dgm:cxn modelId="{A3BC5639-D53A-4693-AEBF-2CF73C81D331}" type="presParOf" srcId="{9F0E8C4A-5E33-429B-8563-8E30E8DD0513}" destId="{575526F0-E56F-4EAA-9EF4-D05D3E340DDF}" srcOrd="0" destOrd="0" presId="urn:microsoft.com/office/officeart/2005/8/layout/default"/>
    <dgm:cxn modelId="{B654DAD2-B59F-4C9F-9411-393A0F440EEC}" type="presParOf" srcId="{9F0E8C4A-5E33-429B-8563-8E30E8DD0513}" destId="{48A197FA-F4EA-4B87-91DB-EC4019AA145A}" srcOrd="1" destOrd="0" presId="urn:microsoft.com/office/officeart/2005/8/layout/default"/>
    <dgm:cxn modelId="{8E82833B-19B9-4FF6-80B6-392339F1E71A}" type="presParOf" srcId="{9F0E8C4A-5E33-429B-8563-8E30E8DD0513}" destId="{BB51F0F6-11D6-4D5F-924B-85873913251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Lst>
  <dgm:cxnLst>
    <dgm:cxn modelId="{6A5230E1-E1F8-42CD-8AB1-490E60419220}" type="presOf" srcId="{E0B751B4-776C-40F2-B014-4C8FECC11C96}" destId="{9F0E8C4A-5E33-429B-8563-8E30E8DD051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Lst>
  <dgm:cxnLst>
    <dgm:cxn modelId="{495E5BDC-B0E6-4FAC-8082-7299DB1AFB2E}" type="presOf" srcId="{E0B751B4-776C-40F2-B014-4C8FECC11C96}" destId="{9F0E8C4A-5E33-429B-8563-8E30E8DD051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A59E3A-17E0-4F7A-99DF-405B8A50209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E959561C-133F-4D70-A5C0-6444B579ABFF}">
      <dgm:prSet phldrT="[Κείμενο]"/>
      <dgm:spPr/>
      <dgm:t>
        <a:bodyPr/>
        <a:lstStyle/>
        <a:p>
          <a:pPr algn="ctr"/>
          <a:r>
            <a:rPr lang="el-GR" sz="1600" u="sng" dirty="0" smtClean="0">
              <a:solidFill>
                <a:srgbClr val="931B1B"/>
              </a:solidFill>
              <a:latin typeface="Times New Roman" panose="02020603050405020304" pitchFamily="18" charset="0"/>
              <a:cs typeface="Times New Roman" panose="02020603050405020304" pitchFamily="18" charset="0"/>
            </a:rPr>
            <a:t>Εισαγωγικά στοιχεία</a:t>
          </a:r>
          <a:endParaRPr lang="el-GR" sz="1600" u="sng" dirty="0">
            <a:solidFill>
              <a:srgbClr val="931B1B"/>
            </a:solidFill>
            <a:latin typeface="Times New Roman" panose="02020603050405020304" pitchFamily="18" charset="0"/>
            <a:cs typeface="Times New Roman" panose="02020603050405020304" pitchFamily="18" charset="0"/>
          </a:endParaRPr>
        </a:p>
      </dgm:t>
    </dgm:pt>
    <dgm:pt modelId="{F387FF08-8BED-4EEB-A3DC-A422B80AC5BF}" type="parTrans" cxnId="{3ADCA7AD-4519-422A-AA2A-8BFFA111DB2E}">
      <dgm:prSet/>
      <dgm:spPr/>
      <dgm:t>
        <a:bodyPr/>
        <a:lstStyle/>
        <a:p>
          <a:endParaRPr lang="el-GR"/>
        </a:p>
      </dgm:t>
    </dgm:pt>
    <dgm:pt modelId="{9F683640-5BE4-48ED-BF2E-56B81509CD1D}" type="sibTrans" cxnId="{3ADCA7AD-4519-422A-AA2A-8BFFA111DB2E}">
      <dgm:prSet/>
      <dgm:spPr/>
      <dgm:t>
        <a:bodyPr/>
        <a:lstStyle/>
        <a:p>
          <a:endParaRPr lang="el-GR"/>
        </a:p>
      </dgm:t>
    </dgm:pt>
    <dgm:pt modelId="{76108302-8002-465D-85E8-1606DE3A9D0F}">
      <dgm:prSet phldrT="[Κείμενο]" custT="1"/>
      <dgm:spPr/>
      <dgm:t>
        <a:bodyPr/>
        <a:lstStyle/>
        <a:p>
          <a:pPr algn="ctr"/>
          <a:r>
            <a:rPr lang="el-GR" sz="1400" u="sng" dirty="0" smtClean="0">
              <a:solidFill>
                <a:srgbClr val="931B1B"/>
              </a:solidFill>
              <a:latin typeface="Times New Roman" panose="02020603050405020304" pitchFamily="18" charset="0"/>
              <a:cs typeface="Times New Roman" panose="02020603050405020304" pitchFamily="18" charset="0"/>
            </a:rPr>
            <a:t>Βασικό κείμενο</a:t>
          </a:r>
          <a:endParaRPr lang="el-GR" sz="1400" u="sng" dirty="0">
            <a:solidFill>
              <a:srgbClr val="931B1B"/>
            </a:solidFill>
            <a:latin typeface="Times New Roman" panose="02020603050405020304" pitchFamily="18" charset="0"/>
            <a:cs typeface="Times New Roman" panose="02020603050405020304" pitchFamily="18" charset="0"/>
          </a:endParaRPr>
        </a:p>
      </dgm:t>
    </dgm:pt>
    <dgm:pt modelId="{FEAB3E64-D0C2-4542-83DA-A91EBA9C9A6D}" type="parTrans" cxnId="{F61A1CCF-2671-4055-A8A5-2220BFA0F069}">
      <dgm:prSet/>
      <dgm:spPr/>
      <dgm:t>
        <a:bodyPr/>
        <a:lstStyle/>
        <a:p>
          <a:endParaRPr lang="el-GR"/>
        </a:p>
      </dgm:t>
    </dgm:pt>
    <dgm:pt modelId="{D675528A-4A10-45AF-9008-6F5842A5651F}" type="sibTrans" cxnId="{F61A1CCF-2671-4055-A8A5-2220BFA0F069}">
      <dgm:prSet/>
      <dgm:spPr/>
      <dgm:t>
        <a:bodyPr/>
        <a:lstStyle/>
        <a:p>
          <a:endParaRPr lang="el-GR"/>
        </a:p>
      </dgm:t>
    </dgm:pt>
    <dgm:pt modelId="{F63435D3-FC6C-40E9-8263-491F47B27587}">
      <dgm:prSet phldrT="[Κείμενο]" custT="1"/>
      <dgm:spPr/>
      <dgm:t>
        <a:bodyPr/>
        <a:lstStyle/>
        <a:p>
          <a:pPr algn="l"/>
          <a:r>
            <a:rPr lang="el-GR" sz="1400" dirty="0" smtClean="0">
              <a:latin typeface="Times New Roman" panose="02020603050405020304" pitchFamily="18" charset="0"/>
              <a:cs typeface="Times New Roman" panose="02020603050405020304" pitchFamily="18" charset="0"/>
            </a:rPr>
            <a:t>Βασικά κείμενα</a:t>
          </a:r>
          <a:r>
            <a:rPr lang="en-US"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κείμενα </a:t>
          </a:r>
          <a:endParaRPr lang="el-GR" sz="1400" dirty="0">
            <a:latin typeface="Times New Roman" panose="02020603050405020304" pitchFamily="18" charset="0"/>
            <a:cs typeface="Times New Roman" panose="02020603050405020304" pitchFamily="18" charset="0"/>
          </a:endParaRPr>
        </a:p>
      </dgm:t>
    </dgm:pt>
    <dgm:pt modelId="{0086F605-E1B9-41F0-8E49-D7D5CF210C5D}" type="parTrans" cxnId="{ECAB0E9F-F938-413D-82F5-8B874E284C25}">
      <dgm:prSet/>
      <dgm:spPr/>
      <dgm:t>
        <a:bodyPr/>
        <a:lstStyle/>
        <a:p>
          <a:endParaRPr lang="el-GR"/>
        </a:p>
      </dgm:t>
    </dgm:pt>
    <dgm:pt modelId="{8DE0D1C1-B3AD-4EF9-B464-4686CE9839EF}" type="sibTrans" cxnId="{ECAB0E9F-F938-413D-82F5-8B874E284C25}">
      <dgm:prSet/>
      <dgm:spPr/>
      <dgm:t>
        <a:bodyPr/>
        <a:lstStyle/>
        <a:p>
          <a:endParaRPr lang="el-GR"/>
        </a:p>
      </dgm:t>
    </dgm:pt>
    <dgm:pt modelId="{CBC4AE01-9265-4D5B-BD17-1EF22E57567C}">
      <dgm:prSet phldrT="[Κείμενο]" custT="1"/>
      <dgm:spPr/>
      <dgm:t>
        <a:bodyPr/>
        <a:lstStyle/>
        <a:p>
          <a:pPr algn="ctr"/>
          <a:r>
            <a:rPr lang="el-GR" sz="1400" u="sng" dirty="0" smtClean="0">
              <a:solidFill>
                <a:srgbClr val="931B1B"/>
              </a:solidFill>
              <a:latin typeface="Times New Roman" panose="02020603050405020304" pitchFamily="18" charset="0"/>
              <a:cs typeface="Times New Roman" panose="02020603050405020304" pitchFamily="18" charset="0"/>
            </a:rPr>
            <a:t>Στοιχεία κλεισίματος</a:t>
          </a:r>
          <a:endParaRPr lang="el-GR" sz="1400" u="sng" dirty="0">
            <a:solidFill>
              <a:srgbClr val="931B1B"/>
            </a:solidFill>
            <a:latin typeface="Times New Roman" panose="02020603050405020304" pitchFamily="18" charset="0"/>
            <a:cs typeface="Times New Roman" panose="02020603050405020304" pitchFamily="18" charset="0"/>
          </a:endParaRPr>
        </a:p>
      </dgm:t>
    </dgm:pt>
    <dgm:pt modelId="{5FC677F9-B9C8-4BAA-B905-3B072D05D1A7}" type="parTrans" cxnId="{06A76823-E695-4CDD-959E-789DC811D196}">
      <dgm:prSet/>
      <dgm:spPr/>
      <dgm:t>
        <a:bodyPr/>
        <a:lstStyle/>
        <a:p>
          <a:endParaRPr lang="el-GR"/>
        </a:p>
      </dgm:t>
    </dgm:pt>
    <dgm:pt modelId="{B278CC8D-5BD6-4D52-A1DA-05528BB3AB99}" type="sibTrans" cxnId="{06A76823-E695-4CDD-959E-789DC811D196}">
      <dgm:prSet/>
      <dgm:spPr/>
      <dgm:t>
        <a:bodyPr/>
        <a:lstStyle/>
        <a:p>
          <a:endParaRPr lang="el-GR"/>
        </a:p>
      </dgm:t>
    </dgm:pt>
    <dgm:pt modelId="{3CDEE147-0069-4DBC-AC46-F66646F1012B}">
      <dgm:prSet phldrT="[Κείμενο]" custT="1"/>
      <dgm:spPr/>
      <dgm:t>
        <a:bodyPr/>
        <a:lstStyle/>
        <a:p>
          <a:pPr algn="l"/>
          <a:r>
            <a:rPr lang="el-GR" sz="1400" dirty="0" err="1" smtClean="0">
              <a:latin typeface="Times New Roman" panose="02020603050405020304" pitchFamily="18" charset="0"/>
              <a:cs typeface="Times New Roman" panose="02020603050405020304" pitchFamily="18" charset="0"/>
            </a:rPr>
            <a:t>Μετακείμενα</a:t>
          </a:r>
          <a:r>
            <a:rPr lang="el-GR"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ανατροφοδότηση ενότητας, αποτελέσματα δραστηριοτήτων</a:t>
          </a:r>
          <a:endParaRPr lang="el-GR" sz="1400" dirty="0">
            <a:latin typeface="Times New Roman" panose="02020603050405020304" pitchFamily="18" charset="0"/>
            <a:cs typeface="Times New Roman" panose="02020603050405020304" pitchFamily="18" charset="0"/>
          </a:endParaRPr>
        </a:p>
      </dgm:t>
    </dgm:pt>
    <dgm:pt modelId="{87A8B5FB-8ED5-491B-9199-C1DAF99B7B65}" type="parTrans" cxnId="{88A1DF62-78AA-41FD-90F9-6D7EF02077D8}">
      <dgm:prSet/>
      <dgm:spPr/>
      <dgm:t>
        <a:bodyPr/>
        <a:lstStyle/>
        <a:p>
          <a:endParaRPr lang="el-GR"/>
        </a:p>
      </dgm:t>
    </dgm:pt>
    <dgm:pt modelId="{C5C3F5F8-8A6F-42E5-8A78-0256AFC7559F}" type="sibTrans" cxnId="{88A1DF62-78AA-41FD-90F9-6D7EF02077D8}">
      <dgm:prSet/>
      <dgm:spPr/>
      <dgm:t>
        <a:bodyPr/>
        <a:lstStyle/>
        <a:p>
          <a:endParaRPr lang="el-GR"/>
        </a:p>
      </dgm:t>
    </dgm:pt>
    <dgm:pt modelId="{A4696C89-23E7-423A-BF99-7A2D0FB60071}">
      <dgm:prSet phldrT="[Κείμενο]" custT="1"/>
      <dgm:spPr/>
      <dgm:t>
        <a:bodyPr/>
        <a:lstStyle/>
        <a:p>
          <a:pPr algn="l"/>
          <a:r>
            <a:rPr lang="el-GR" sz="1400" dirty="0" smtClean="0">
              <a:latin typeface="Times New Roman" panose="02020603050405020304" pitchFamily="18" charset="0"/>
              <a:cs typeface="Times New Roman" panose="02020603050405020304" pitchFamily="18" charset="0"/>
            </a:rPr>
            <a:t>Προκείμενα </a:t>
          </a:r>
          <a:r>
            <a:rPr lang="en-US"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περιγραφή μαθήματος ,τίτλος ενότητας, </a:t>
          </a:r>
          <a:r>
            <a:rPr lang="el-GR" sz="1400" dirty="0" err="1" smtClean="0">
              <a:latin typeface="Times New Roman" panose="02020603050405020304" pitchFamily="18" charset="0"/>
              <a:cs typeface="Times New Roman" panose="02020603050405020304" pitchFamily="18" charset="0"/>
            </a:rPr>
            <a:t>διαδραστικό</a:t>
          </a:r>
          <a:r>
            <a:rPr lang="el-GR" sz="1400" dirty="0" smtClean="0">
              <a:latin typeface="Times New Roman" panose="02020603050405020304" pitchFamily="18" charset="0"/>
              <a:cs typeface="Times New Roman" panose="02020603050405020304" pitchFamily="18" charset="0"/>
            </a:rPr>
            <a:t> βίντεο, οδηγός πλοήγησης , προσδοκώμενα, συμβουλές μελέτης, περιεχόμενα .</a:t>
          </a:r>
          <a:endParaRPr lang="el-GR" sz="1400" dirty="0">
            <a:latin typeface="Times New Roman" panose="02020603050405020304" pitchFamily="18" charset="0"/>
            <a:cs typeface="Times New Roman" panose="02020603050405020304" pitchFamily="18" charset="0"/>
          </a:endParaRPr>
        </a:p>
      </dgm:t>
    </dgm:pt>
    <dgm:pt modelId="{662EC963-F873-4503-8E42-56CA9886572D}" type="sibTrans" cxnId="{B28E3BD8-C222-4D75-AEF7-EF30A6DC058B}">
      <dgm:prSet/>
      <dgm:spPr/>
      <dgm:t>
        <a:bodyPr/>
        <a:lstStyle/>
        <a:p>
          <a:endParaRPr lang="el-GR"/>
        </a:p>
      </dgm:t>
    </dgm:pt>
    <dgm:pt modelId="{3EA6F43A-4A16-442A-A1BB-F072ED157AF0}" type="parTrans" cxnId="{B28E3BD8-C222-4D75-AEF7-EF30A6DC058B}">
      <dgm:prSet/>
      <dgm:spPr/>
      <dgm:t>
        <a:bodyPr/>
        <a:lstStyle/>
        <a:p>
          <a:endParaRPr lang="el-GR"/>
        </a:p>
      </dgm:t>
    </dgm:pt>
    <dgm:pt modelId="{167047D7-B832-42AB-9617-3E4F2F15C883}">
      <dgm:prSet phldrT="[Κείμενο]" custT="1"/>
      <dgm:spPr/>
      <dgm:t>
        <a:bodyPr/>
        <a:lstStyle/>
        <a:p>
          <a:pPr algn="l"/>
          <a:r>
            <a:rPr lang="el-GR" sz="1400" dirty="0" smtClean="0">
              <a:latin typeface="Times New Roman" panose="02020603050405020304" pitchFamily="18" charset="0"/>
              <a:cs typeface="Times New Roman" panose="02020603050405020304" pitchFamily="18" charset="0"/>
            </a:rPr>
            <a:t>Παρακείμενα</a:t>
          </a:r>
          <a:r>
            <a:rPr lang="en-US"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 εικόνες, ήχος (αφήγηση)</a:t>
          </a:r>
          <a:endParaRPr lang="el-GR" sz="1400" dirty="0">
            <a:latin typeface="Times New Roman" panose="02020603050405020304" pitchFamily="18" charset="0"/>
            <a:cs typeface="Times New Roman" panose="02020603050405020304" pitchFamily="18" charset="0"/>
          </a:endParaRPr>
        </a:p>
      </dgm:t>
    </dgm:pt>
    <dgm:pt modelId="{2E08BB77-109D-4354-AD0B-A243AB876F51}" type="parTrans" cxnId="{733AF44B-F557-44F0-AD85-E9F44FE346E6}">
      <dgm:prSet/>
      <dgm:spPr/>
    </dgm:pt>
    <dgm:pt modelId="{894002F7-50B9-4B01-AF01-22EF99FE5F9A}" type="sibTrans" cxnId="{733AF44B-F557-44F0-AD85-E9F44FE346E6}">
      <dgm:prSet/>
      <dgm:spPr/>
    </dgm:pt>
    <dgm:pt modelId="{EA7DD304-578E-4832-9D1C-B15DF9658633}">
      <dgm:prSet phldrT="[Κείμενο]" custT="1"/>
      <dgm:spPr/>
      <dgm:t>
        <a:bodyPr/>
        <a:lstStyle/>
        <a:p>
          <a:pPr algn="l"/>
          <a:r>
            <a:rPr lang="el-GR" sz="1400" dirty="0" smtClean="0">
              <a:latin typeface="Times New Roman" panose="02020603050405020304" pitchFamily="18" charset="0"/>
              <a:cs typeface="Times New Roman" panose="02020603050405020304" pitchFamily="18" charset="0"/>
            </a:rPr>
            <a:t>Διακείμενα </a:t>
          </a:r>
          <a:r>
            <a:rPr lang="en-US" sz="1400" dirty="0" smtClean="0">
              <a:latin typeface="Times New Roman" panose="02020603050405020304" pitchFamily="18" charset="0"/>
              <a:cs typeface="Times New Roman" panose="02020603050405020304" pitchFamily="18" charset="0"/>
            </a:rPr>
            <a:t>:</a:t>
          </a:r>
          <a:r>
            <a:rPr lang="el-GR" sz="1400" dirty="0" smtClean="0">
              <a:latin typeface="Times New Roman" panose="02020603050405020304" pitchFamily="18" charset="0"/>
              <a:cs typeface="Times New Roman" panose="02020603050405020304" pitchFamily="18" charset="0"/>
            </a:rPr>
            <a:t> δραστηριότητες </a:t>
          </a:r>
          <a:endParaRPr lang="el-GR" sz="1400" dirty="0">
            <a:latin typeface="Times New Roman" panose="02020603050405020304" pitchFamily="18" charset="0"/>
            <a:cs typeface="Times New Roman" panose="02020603050405020304" pitchFamily="18" charset="0"/>
          </a:endParaRPr>
        </a:p>
      </dgm:t>
    </dgm:pt>
    <dgm:pt modelId="{47574B63-FD86-4406-8961-A3E79F00B601}" type="parTrans" cxnId="{77C6B057-E730-4E92-A103-62579323C51F}">
      <dgm:prSet/>
      <dgm:spPr/>
    </dgm:pt>
    <dgm:pt modelId="{9F51EEA8-F262-489C-BF6E-3010BF10057F}" type="sibTrans" cxnId="{77C6B057-E730-4E92-A103-62579323C51F}">
      <dgm:prSet/>
      <dgm:spPr/>
    </dgm:pt>
    <dgm:pt modelId="{DB30341B-FEFC-4C03-9BB5-3BB8E352A02C}">
      <dgm:prSet phldrT="[Κείμενο]" custT="1"/>
      <dgm:spPr/>
      <dgm:t>
        <a:bodyPr/>
        <a:lstStyle/>
        <a:p>
          <a:pPr algn="l"/>
          <a:r>
            <a:rPr lang="el-GR" sz="1400" dirty="0" err="1" smtClean="0">
              <a:latin typeface="Times New Roman" panose="02020603050405020304" pitchFamily="18" charset="0"/>
              <a:cs typeface="Times New Roman" panose="02020603050405020304" pitchFamily="18" charset="0"/>
            </a:rPr>
            <a:t>Πολυκείμενα</a:t>
          </a:r>
          <a:r>
            <a:rPr lang="el-GR"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l-GR" sz="1400" dirty="0" smtClean="0">
              <a:latin typeface="Times New Roman" panose="02020603050405020304" pitchFamily="18" charset="0"/>
              <a:cs typeface="Times New Roman" panose="02020603050405020304" pitchFamily="18" charset="0"/>
            </a:rPr>
            <a:t>οδηγίες δραστηριοτήτων</a:t>
          </a:r>
          <a:endParaRPr lang="el-GR" sz="1400" dirty="0">
            <a:latin typeface="Times New Roman" panose="02020603050405020304" pitchFamily="18" charset="0"/>
            <a:cs typeface="Times New Roman" panose="02020603050405020304" pitchFamily="18" charset="0"/>
          </a:endParaRPr>
        </a:p>
      </dgm:t>
    </dgm:pt>
    <dgm:pt modelId="{FB494ED8-8D47-40F8-9BA4-95F0A4C08521}" type="parTrans" cxnId="{62F846EB-CF33-4940-8C68-467A62285901}">
      <dgm:prSet/>
      <dgm:spPr/>
    </dgm:pt>
    <dgm:pt modelId="{E4148580-E724-4E7C-9851-9657C5C4BA10}" type="sibTrans" cxnId="{62F846EB-CF33-4940-8C68-467A62285901}">
      <dgm:prSet/>
      <dgm:spPr/>
    </dgm:pt>
    <dgm:pt modelId="{6BDDA182-6335-4665-9F40-F8719A9E90B5}">
      <dgm:prSet phldrT="[Κείμενο]" custT="1"/>
      <dgm:spPr/>
      <dgm:t>
        <a:bodyPr/>
        <a:lstStyle/>
        <a:p>
          <a:pPr algn="l"/>
          <a:r>
            <a:rPr lang="el-GR" sz="1400" dirty="0" err="1" smtClean="0">
              <a:latin typeface="Times New Roman" panose="02020603050405020304" pitchFamily="18" charset="0"/>
              <a:cs typeface="Times New Roman" panose="02020603050405020304" pitchFamily="18" charset="0"/>
            </a:rPr>
            <a:t>Πολυαντικείμενα</a:t>
          </a:r>
          <a:r>
            <a:rPr lang="el-GR"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
          </a:r>
          <a:r>
            <a:rPr lang="el-GR" sz="1400" dirty="0" smtClean="0">
              <a:latin typeface="Times New Roman" panose="02020603050405020304" pitchFamily="18" charset="0"/>
              <a:cs typeface="Times New Roman" panose="02020603050405020304" pitchFamily="18" charset="0"/>
            </a:rPr>
            <a:t> δραστηριότητα με βίντεο και ερωτήσεις , δραστηριότητες με τοποθετήσεις κουτιών στη σωστή θέση.</a:t>
          </a:r>
          <a:endParaRPr lang="el-GR" sz="1400" dirty="0">
            <a:latin typeface="Times New Roman" panose="02020603050405020304" pitchFamily="18" charset="0"/>
            <a:cs typeface="Times New Roman" panose="02020603050405020304" pitchFamily="18" charset="0"/>
          </a:endParaRPr>
        </a:p>
      </dgm:t>
    </dgm:pt>
    <dgm:pt modelId="{2A8716A1-A64B-4CDE-A45B-07926D1AAFAA}" type="parTrans" cxnId="{55CCB6FE-1D7D-4A11-A6C5-78966F6BFBB6}">
      <dgm:prSet/>
      <dgm:spPr/>
    </dgm:pt>
    <dgm:pt modelId="{AAB65389-3B2C-4731-9533-B79626DBBB3D}" type="sibTrans" cxnId="{55CCB6FE-1D7D-4A11-A6C5-78966F6BFBB6}">
      <dgm:prSet/>
      <dgm:spPr/>
    </dgm:pt>
    <dgm:pt modelId="{330205FB-21E9-41FF-A852-F7951C486D07}" type="pres">
      <dgm:prSet presAssocID="{49A59E3A-17E0-4F7A-99DF-405B8A50209F}" presName="linear" presStyleCnt="0">
        <dgm:presLayoutVars>
          <dgm:dir/>
          <dgm:resizeHandles val="exact"/>
        </dgm:presLayoutVars>
      </dgm:prSet>
      <dgm:spPr/>
      <dgm:t>
        <a:bodyPr/>
        <a:lstStyle/>
        <a:p>
          <a:endParaRPr lang="el-GR"/>
        </a:p>
      </dgm:t>
    </dgm:pt>
    <dgm:pt modelId="{F35197F8-0ECF-4637-A23B-A0493134576D}" type="pres">
      <dgm:prSet presAssocID="{E959561C-133F-4D70-A5C0-6444B579ABFF}" presName="comp" presStyleCnt="0"/>
      <dgm:spPr/>
    </dgm:pt>
    <dgm:pt modelId="{81086FBD-E2C2-40F7-8F86-7D09B4F1427F}" type="pres">
      <dgm:prSet presAssocID="{E959561C-133F-4D70-A5C0-6444B579ABFF}" presName="box" presStyleLbl="node1" presStyleIdx="0" presStyleCnt="3"/>
      <dgm:spPr/>
      <dgm:t>
        <a:bodyPr/>
        <a:lstStyle/>
        <a:p>
          <a:endParaRPr lang="el-GR"/>
        </a:p>
      </dgm:t>
    </dgm:pt>
    <dgm:pt modelId="{8E71A512-D076-4794-90C9-834D5EBA9787}" type="pres">
      <dgm:prSet presAssocID="{E959561C-133F-4D70-A5C0-6444B579ABFF}" presName="img" presStyleLbl="fgImgPlace1" presStyleIdx="0" presStyleCnt="3"/>
      <dgm:spPr>
        <a:blipFill rotWithShape="1">
          <a:blip xmlns:r="http://schemas.openxmlformats.org/officeDocument/2006/relationships" r:embed="rId1"/>
          <a:stretch>
            <a:fillRect/>
          </a:stretch>
        </a:blipFill>
      </dgm:spPr>
    </dgm:pt>
    <dgm:pt modelId="{1E30FD1B-05A1-4E7E-A1A1-18AC8C4478C6}" type="pres">
      <dgm:prSet presAssocID="{E959561C-133F-4D70-A5C0-6444B579ABFF}" presName="text" presStyleLbl="node1" presStyleIdx="0" presStyleCnt="3">
        <dgm:presLayoutVars>
          <dgm:bulletEnabled val="1"/>
        </dgm:presLayoutVars>
      </dgm:prSet>
      <dgm:spPr/>
      <dgm:t>
        <a:bodyPr/>
        <a:lstStyle/>
        <a:p>
          <a:endParaRPr lang="el-GR"/>
        </a:p>
      </dgm:t>
    </dgm:pt>
    <dgm:pt modelId="{1C9BAE59-0A11-4894-BE24-1AA175DB24E9}" type="pres">
      <dgm:prSet presAssocID="{9F683640-5BE4-48ED-BF2E-56B81509CD1D}" presName="spacer" presStyleCnt="0"/>
      <dgm:spPr/>
    </dgm:pt>
    <dgm:pt modelId="{1996C89A-0380-48BA-B083-05B2F3785ADE}" type="pres">
      <dgm:prSet presAssocID="{76108302-8002-465D-85E8-1606DE3A9D0F}" presName="comp" presStyleCnt="0"/>
      <dgm:spPr/>
    </dgm:pt>
    <dgm:pt modelId="{C286253D-D092-4E3F-AE8F-2BAAB1EDDB50}" type="pres">
      <dgm:prSet presAssocID="{76108302-8002-465D-85E8-1606DE3A9D0F}" presName="box" presStyleLbl="node1" presStyleIdx="1" presStyleCnt="3"/>
      <dgm:spPr/>
      <dgm:t>
        <a:bodyPr/>
        <a:lstStyle/>
        <a:p>
          <a:endParaRPr lang="el-GR"/>
        </a:p>
      </dgm:t>
    </dgm:pt>
    <dgm:pt modelId="{79C9CA25-3638-443D-9905-28F650BF5A2E}" type="pres">
      <dgm:prSet presAssocID="{76108302-8002-465D-85E8-1606DE3A9D0F}" presName="img" presStyleLbl="fgImgPlace1" presStyleIdx="1" presStyleCnt="3"/>
      <dgm:spPr>
        <a:blipFill rotWithShape="1">
          <a:blip xmlns:r="http://schemas.openxmlformats.org/officeDocument/2006/relationships" r:embed="rId2"/>
          <a:stretch>
            <a:fillRect/>
          </a:stretch>
        </a:blipFill>
      </dgm:spPr>
    </dgm:pt>
    <dgm:pt modelId="{FB618C34-9B11-4B3B-8DE2-CB88CA9627B2}" type="pres">
      <dgm:prSet presAssocID="{76108302-8002-465D-85E8-1606DE3A9D0F}" presName="text" presStyleLbl="node1" presStyleIdx="1" presStyleCnt="3">
        <dgm:presLayoutVars>
          <dgm:bulletEnabled val="1"/>
        </dgm:presLayoutVars>
      </dgm:prSet>
      <dgm:spPr/>
      <dgm:t>
        <a:bodyPr/>
        <a:lstStyle/>
        <a:p>
          <a:endParaRPr lang="el-GR"/>
        </a:p>
      </dgm:t>
    </dgm:pt>
    <dgm:pt modelId="{FC121182-C6FB-4C71-A364-43E5F6142527}" type="pres">
      <dgm:prSet presAssocID="{D675528A-4A10-45AF-9008-6F5842A5651F}" presName="spacer" presStyleCnt="0"/>
      <dgm:spPr/>
    </dgm:pt>
    <dgm:pt modelId="{24844E07-B9DD-491B-A33B-1A4798EF5758}" type="pres">
      <dgm:prSet presAssocID="{CBC4AE01-9265-4D5B-BD17-1EF22E57567C}" presName="comp" presStyleCnt="0"/>
      <dgm:spPr/>
    </dgm:pt>
    <dgm:pt modelId="{1CC181C6-EF19-483A-9F1F-E7D4905419B6}" type="pres">
      <dgm:prSet presAssocID="{CBC4AE01-9265-4D5B-BD17-1EF22E57567C}" presName="box" presStyleLbl="node1" presStyleIdx="2" presStyleCnt="3"/>
      <dgm:spPr/>
      <dgm:t>
        <a:bodyPr/>
        <a:lstStyle/>
        <a:p>
          <a:endParaRPr lang="el-GR"/>
        </a:p>
      </dgm:t>
    </dgm:pt>
    <dgm:pt modelId="{81E9B087-235E-46B5-A293-C3EFB4C00C34}" type="pres">
      <dgm:prSet presAssocID="{CBC4AE01-9265-4D5B-BD17-1EF22E57567C}" presName="img" presStyleLbl="fgImgPlace1" presStyleIdx="2" presStyleCnt="3"/>
      <dgm:spPr>
        <a:blipFill rotWithShape="1">
          <a:blip xmlns:r="http://schemas.openxmlformats.org/officeDocument/2006/relationships" r:embed="rId3"/>
          <a:stretch>
            <a:fillRect/>
          </a:stretch>
        </a:blipFill>
      </dgm:spPr>
    </dgm:pt>
    <dgm:pt modelId="{4666C073-38B3-4D53-84EE-547D1B638601}" type="pres">
      <dgm:prSet presAssocID="{CBC4AE01-9265-4D5B-BD17-1EF22E57567C}" presName="text" presStyleLbl="node1" presStyleIdx="2" presStyleCnt="3">
        <dgm:presLayoutVars>
          <dgm:bulletEnabled val="1"/>
        </dgm:presLayoutVars>
      </dgm:prSet>
      <dgm:spPr/>
      <dgm:t>
        <a:bodyPr/>
        <a:lstStyle/>
        <a:p>
          <a:endParaRPr lang="el-GR"/>
        </a:p>
      </dgm:t>
    </dgm:pt>
  </dgm:ptLst>
  <dgm:cxnLst>
    <dgm:cxn modelId="{CA2CEB63-BF59-496B-87FC-4428CEAC096F}" type="presOf" srcId="{F63435D3-FC6C-40E9-8263-491F47B27587}" destId="{C286253D-D092-4E3F-AE8F-2BAAB1EDDB50}" srcOrd="0" destOrd="1" presId="urn:microsoft.com/office/officeart/2005/8/layout/vList4"/>
    <dgm:cxn modelId="{55CCB6FE-1D7D-4A11-A6C5-78966F6BFBB6}" srcId="{CBC4AE01-9265-4D5B-BD17-1EF22E57567C}" destId="{6BDDA182-6335-4665-9F40-F8719A9E90B5}" srcOrd="1" destOrd="0" parTransId="{2A8716A1-A64B-4CDE-A45B-07926D1AAFAA}" sibTransId="{AAB65389-3B2C-4731-9533-B79626DBBB3D}"/>
    <dgm:cxn modelId="{77C6B057-E730-4E92-A103-62579323C51F}" srcId="{76108302-8002-465D-85E8-1606DE3A9D0F}" destId="{EA7DD304-578E-4832-9D1C-B15DF9658633}" srcOrd="2" destOrd="0" parTransId="{47574B63-FD86-4406-8961-A3E79F00B601}" sibTransId="{9F51EEA8-F262-489C-BF6E-3010BF10057F}"/>
    <dgm:cxn modelId="{316CB18D-A2D0-4C8F-8118-E8C00C13320D}" type="presOf" srcId="{6BDDA182-6335-4665-9F40-F8719A9E90B5}" destId="{1CC181C6-EF19-483A-9F1F-E7D4905419B6}" srcOrd="0" destOrd="2" presId="urn:microsoft.com/office/officeart/2005/8/layout/vList4"/>
    <dgm:cxn modelId="{84B2383C-5783-41D7-A592-F9F95E46BC36}" type="presOf" srcId="{CBC4AE01-9265-4D5B-BD17-1EF22E57567C}" destId="{4666C073-38B3-4D53-84EE-547D1B638601}" srcOrd="1" destOrd="0" presId="urn:microsoft.com/office/officeart/2005/8/layout/vList4"/>
    <dgm:cxn modelId="{B28E3BD8-C222-4D75-AEF7-EF30A6DC058B}" srcId="{E959561C-133F-4D70-A5C0-6444B579ABFF}" destId="{A4696C89-23E7-423A-BF99-7A2D0FB60071}" srcOrd="0" destOrd="0" parTransId="{3EA6F43A-4A16-442A-A1BB-F072ED157AF0}" sibTransId="{662EC963-F873-4503-8E42-56CA9886572D}"/>
    <dgm:cxn modelId="{4DEE5597-9109-46FE-BE48-69FB9F502341}" type="presOf" srcId="{DB30341B-FEFC-4C03-9BB5-3BB8E352A02C}" destId="{FB618C34-9B11-4B3B-8DE2-CB88CA9627B2}" srcOrd="1" destOrd="4" presId="urn:microsoft.com/office/officeart/2005/8/layout/vList4"/>
    <dgm:cxn modelId="{8D08441D-3EF2-435E-A144-8BAE5F753595}" type="presOf" srcId="{EA7DD304-578E-4832-9D1C-B15DF9658633}" destId="{FB618C34-9B11-4B3B-8DE2-CB88CA9627B2}" srcOrd="1" destOrd="3" presId="urn:microsoft.com/office/officeart/2005/8/layout/vList4"/>
    <dgm:cxn modelId="{733AF44B-F557-44F0-AD85-E9F44FE346E6}" srcId="{76108302-8002-465D-85E8-1606DE3A9D0F}" destId="{167047D7-B832-42AB-9617-3E4F2F15C883}" srcOrd="1" destOrd="0" parTransId="{2E08BB77-109D-4354-AD0B-A243AB876F51}" sibTransId="{894002F7-50B9-4B01-AF01-22EF99FE5F9A}"/>
    <dgm:cxn modelId="{B9ACCF6F-28C8-4354-A8F9-1C5854DD947E}" type="presOf" srcId="{3CDEE147-0069-4DBC-AC46-F66646F1012B}" destId="{1CC181C6-EF19-483A-9F1F-E7D4905419B6}" srcOrd="0" destOrd="1" presId="urn:microsoft.com/office/officeart/2005/8/layout/vList4"/>
    <dgm:cxn modelId="{3ADCA7AD-4519-422A-AA2A-8BFFA111DB2E}" srcId="{49A59E3A-17E0-4F7A-99DF-405B8A50209F}" destId="{E959561C-133F-4D70-A5C0-6444B579ABFF}" srcOrd="0" destOrd="0" parTransId="{F387FF08-8BED-4EEB-A3DC-A422B80AC5BF}" sibTransId="{9F683640-5BE4-48ED-BF2E-56B81509CD1D}"/>
    <dgm:cxn modelId="{65A5D468-A1DA-4ABC-A8A6-D2042BDB44D4}" type="presOf" srcId="{6BDDA182-6335-4665-9F40-F8719A9E90B5}" destId="{4666C073-38B3-4D53-84EE-547D1B638601}" srcOrd="1" destOrd="2" presId="urn:microsoft.com/office/officeart/2005/8/layout/vList4"/>
    <dgm:cxn modelId="{B879D282-F79F-4078-A905-6F5B350B8D51}" type="presOf" srcId="{DB30341B-FEFC-4C03-9BB5-3BB8E352A02C}" destId="{C286253D-D092-4E3F-AE8F-2BAAB1EDDB50}" srcOrd="0" destOrd="4" presId="urn:microsoft.com/office/officeart/2005/8/layout/vList4"/>
    <dgm:cxn modelId="{88A1DF62-78AA-41FD-90F9-6D7EF02077D8}" srcId="{CBC4AE01-9265-4D5B-BD17-1EF22E57567C}" destId="{3CDEE147-0069-4DBC-AC46-F66646F1012B}" srcOrd="0" destOrd="0" parTransId="{87A8B5FB-8ED5-491B-9199-C1DAF99B7B65}" sibTransId="{C5C3F5F8-8A6F-42E5-8A78-0256AFC7559F}"/>
    <dgm:cxn modelId="{4947062D-1D56-4756-97D9-B866BFBF50F8}" type="presOf" srcId="{E959561C-133F-4D70-A5C0-6444B579ABFF}" destId="{1E30FD1B-05A1-4E7E-A1A1-18AC8C4478C6}" srcOrd="1" destOrd="0" presId="urn:microsoft.com/office/officeart/2005/8/layout/vList4"/>
    <dgm:cxn modelId="{06A76823-E695-4CDD-959E-789DC811D196}" srcId="{49A59E3A-17E0-4F7A-99DF-405B8A50209F}" destId="{CBC4AE01-9265-4D5B-BD17-1EF22E57567C}" srcOrd="2" destOrd="0" parTransId="{5FC677F9-B9C8-4BAA-B905-3B072D05D1A7}" sibTransId="{B278CC8D-5BD6-4D52-A1DA-05528BB3AB99}"/>
    <dgm:cxn modelId="{61159D4F-4CEB-420B-B170-9B5F91034966}" type="presOf" srcId="{EA7DD304-578E-4832-9D1C-B15DF9658633}" destId="{C286253D-D092-4E3F-AE8F-2BAAB1EDDB50}" srcOrd="0" destOrd="3" presId="urn:microsoft.com/office/officeart/2005/8/layout/vList4"/>
    <dgm:cxn modelId="{09F082AB-CA94-4BEE-B9CA-F27C8034EE48}" type="presOf" srcId="{3CDEE147-0069-4DBC-AC46-F66646F1012B}" destId="{4666C073-38B3-4D53-84EE-547D1B638601}" srcOrd="1" destOrd="1" presId="urn:microsoft.com/office/officeart/2005/8/layout/vList4"/>
    <dgm:cxn modelId="{F61A1CCF-2671-4055-A8A5-2220BFA0F069}" srcId="{49A59E3A-17E0-4F7A-99DF-405B8A50209F}" destId="{76108302-8002-465D-85E8-1606DE3A9D0F}" srcOrd="1" destOrd="0" parTransId="{FEAB3E64-D0C2-4542-83DA-A91EBA9C9A6D}" sibTransId="{D675528A-4A10-45AF-9008-6F5842A5651F}"/>
    <dgm:cxn modelId="{376B9ABA-A884-4173-BE4F-D8436012DC52}" type="presOf" srcId="{E959561C-133F-4D70-A5C0-6444B579ABFF}" destId="{81086FBD-E2C2-40F7-8F86-7D09B4F1427F}" srcOrd="0" destOrd="0" presId="urn:microsoft.com/office/officeart/2005/8/layout/vList4"/>
    <dgm:cxn modelId="{21AC55A2-C197-4E9F-97E1-68481CEF005D}" type="presOf" srcId="{49A59E3A-17E0-4F7A-99DF-405B8A50209F}" destId="{330205FB-21E9-41FF-A852-F7951C486D07}" srcOrd="0" destOrd="0" presId="urn:microsoft.com/office/officeart/2005/8/layout/vList4"/>
    <dgm:cxn modelId="{00FABAC6-11DB-437A-9581-CC38A3ECADF2}" type="presOf" srcId="{167047D7-B832-42AB-9617-3E4F2F15C883}" destId="{FB618C34-9B11-4B3B-8DE2-CB88CA9627B2}" srcOrd="1" destOrd="2" presId="urn:microsoft.com/office/officeart/2005/8/layout/vList4"/>
    <dgm:cxn modelId="{F370E2CE-697B-402C-A2B0-A4E7DF244EF1}" type="presOf" srcId="{76108302-8002-465D-85E8-1606DE3A9D0F}" destId="{FB618C34-9B11-4B3B-8DE2-CB88CA9627B2}" srcOrd="1" destOrd="0" presId="urn:microsoft.com/office/officeart/2005/8/layout/vList4"/>
    <dgm:cxn modelId="{62F846EB-CF33-4940-8C68-467A62285901}" srcId="{76108302-8002-465D-85E8-1606DE3A9D0F}" destId="{DB30341B-FEFC-4C03-9BB5-3BB8E352A02C}" srcOrd="3" destOrd="0" parTransId="{FB494ED8-8D47-40F8-9BA4-95F0A4C08521}" sibTransId="{E4148580-E724-4E7C-9851-9657C5C4BA10}"/>
    <dgm:cxn modelId="{22D9BFB1-A70F-4C1F-A1D3-27D6BEECEAEA}" type="presOf" srcId="{CBC4AE01-9265-4D5B-BD17-1EF22E57567C}" destId="{1CC181C6-EF19-483A-9F1F-E7D4905419B6}" srcOrd="0" destOrd="0" presId="urn:microsoft.com/office/officeart/2005/8/layout/vList4"/>
    <dgm:cxn modelId="{376C0A33-72F5-4F60-BAC7-66775B891436}" type="presOf" srcId="{A4696C89-23E7-423A-BF99-7A2D0FB60071}" destId="{1E30FD1B-05A1-4E7E-A1A1-18AC8C4478C6}" srcOrd="1" destOrd="1" presId="urn:microsoft.com/office/officeart/2005/8/layout/vList4"/>
    <dgm:cxn modelId="{9090A84D-558D-42EF-BBD7-C1E941667694}" type="presOf" srcId="{76108302-8002-465D-85E8-1606DE3A9D0F}" destId="{C286253D-D092-4E3F-AE8F-2BAAB1EDDB50}" srcOrd="0" destOrd="0" presId="urn:microsoft.com/office/officeart/2005/8/layout/vList4"/>
    <dgm:cxn modelId="{8EF688B5-7880-4E6F-B96E-1CE44C3DF552}" type="presOf" srcId="{A4696C89-23E7-423A-BF99-7A2D0FB60071}" destId="{81086FBD-E2C2-40F7-8F86-7D09B4F1427F}" srcOrd="0" destOrd="1" presId="urn:microsoft.com/office/officeart/2005/8/layout/vList4"/>
    <dgm:cxn modelId="{ECAB0E9F-F938-413D-82F5-8B874E284C25}" srcId="{76108302-8002-465D-85E8-1606DE3A9D0F}" destId="{F63435D3-FC6C-40E9-8263-491F47B27587}" srcOrd="0" destOrd="0" parTransId="{0086F605-E1B9-41F0-8E49-D7D5CF210C5D}" sibTransId="{8DE0D1C1-B3AD-4EF9-B464-4686CE9839EF}"/>
    <dgm:cxn modelId="{C496E470-A353-4BCD-824A-DE9AB759CF2C}" type="presOf" srcId="{F63435D3-FC6C-40E9-8263-491F47B27587}" destId="{FB618C34-9B11-4B3B-8DE2-CB88CA9627B2}" srcOrd="1" destOrd="1" presId="urn:microsoft.com/office/officeart/2005/8/layout/vList4"/>
    <dgm:cxn modelId="{474DE4E3-95B5-40A4-AB09-E4974C2E9544}" type="presOf" srcId="{167047D7-B832-42AB-9617-3E4F2F15C883}" destId="{C286253D-D092-4E3F-AE8F-2BAAB1EDDB50}" srcOrd="0" destOrd="2" presId="urn:microsoft.com/office/officeart/2005/8/layout/vList4"/>
    <dgm:cxn modelId="{5BBF4AE0-55DA-4782-9794-15591D584097}" type="presParOf" srcId="{330205FB-21E9-41FF-A852-F7951C486D07}" destId="{F35197F8-0ECF-4637-A23B-A0493134576D}" srcOrd="0" destOrd="0" presId="urn:microsoft.com/office/officeart/2005/8/layout/vList4"/>
    <dgm:cxn modelId="{77F8D2D8-192F-4331-A4B9-7E2EFE2DBEFB}" type="presParOf" srcId="{F35197F8-0ECF-4637-A23B-A0493134576D}" destId="{81086FBD-E2C2-40F7-8F86-7D09B4F1427F}" srcOrd="0" destOrd="0" presId="urn:microsoft.com/office/officeart/2005/8/layout/vList4"/>
    <dgm:cxn modelId="{83A427F8-CA4A-4009-A164-EBBC5324C05C}" type="presParOf" srcId="{F35197F8-0ECF-4637-A23B-A0493134576D}" destId="{8E71A512-D076-4794-90C9-834D5EBA9787}" srcOrd="1" destOrd="0" presId="urn:microsoft.com/office/officeart/2005/8/layout/vList4"/>
    <dgm:cxn modelId="{2348CD48-78D4-4940-8A8F-4F29370AA1CF}" type="presParOf" srcId="{F35197F8-0ECF-4637-A23B-A0493134576D}" destId="{1E30FD1B-05A1-4E7E-A1A1-18AC8C4478C6}" srcOrd="2" destOrd="0" presId="urn:microsoft.com/office/officeart/2005/8/layout/vList4"/>
    <dgm:cxn modelId="{9031EB83-7D29-4179-8550-53ABF96AA975}" type="presParOf" srcId="{330205FB-21E9-41FF-A852-F7951C486D07}" destId="{1C9BAE59-0A11-4894-BE24-1AA175DB24E9}" srcOrd="1" destOrd="0" presId="urn:microsoft.com/office/officeart/2005/8/layout/vList4"/>
    <dgm:cxn modelId="{A3EBB278-F56D-414E-B5A0-E33AD9FD976D}" type="presParOf" srcId="{330205FB-21E9-41FF-A852-F7951C486D07}" destId="{1996C89A-0380-48BA-B083-05B2F3785ADE}" srcOrd="2" destOrd="0" presId="urn:microsoft.com/office/officeart/2005/8/layout/vList4"/>
    <dgm:cxn modelId="{7049DD27-6510-4134-8C8F-CF7B4BD492FA}" type="presParOf" srcId="{1996C89A-0380-48BA-B083-05B2F3785ADE}" destId="{C286253D-D092-4E3F-AE8F-2BAAB1EDDB50}" srcOrd="0" destOrd="0" presId="urn:microsoft.com/office/officeart/2005/8/layout/vList4"/>
    <dgm:cxn modelId="{9EA9368C-4D08-4048-8653-1EE4EE83AD9E}" type="presParOf" srcId="{1996C89A-0380-48BA-B083-05B2F3785ADE}" destId="{79C9CA25-3638-443D-9905-28F650BF5A2E}" srcOrd="1" destOrd="0" presId="urn:microsoft.com/office/officeart/2005/8/layout/vList4"/>
    <dgm:cxn modelId="{1DEAE42E-B238-4C7C-8488-258032A3ACB8}" type="presParOf" srcId="{1996C89A-0380-48BA-B083-05B2F3785ADE}" destId="{FB618C34-9B11-4B3B-8DE2-CB88CA9627B2}" srcOrd="2" destOrd="0" presId="urn:microsoft.com/office/officeart/2005/8/layout/vList4"/>
    <dgm:cxn modelId="{0E08A2F3-D6E0-42B7-9C0B-6E755064949A}" type="presParOf" srcId="{330205FB-21E9-41FF-A852-F7951C486D07}" destId="{FC121182-C6FB-4C71-A364-43E5F6142527}" srcOrd="3" destOrd="0" presId="urn:microsoft.com/office/officeart/2005/8/layout/vList4"/>
    <dgm:cxn modelId="{4C428D59-C071-49CE-8C72-3E7903330AB9}" type="presParOf" srcId="{330205FB-21E9-41FF-A852-F7951C486D07}" destId="{24844E07-B9DD-491B-A33B-1A4798EF5758}" srcOrd="4" destOrd="0" presId="urn:microsoft.com/office/officeart/2005/8/layout/vList4"/>
    <dgm:cxn modelId="{2E3C3203-69DF-44EE-BC7E-1C456CCEA3C5}" type="presParOf" srcId="{24844E07-B9DD-491B-A33B-1A4798EF5758}" destId="{1CC181C6-EF19-483A-9F1F-E7D4905419B6}" srcOrd="0" destOrd="0" presId="urn:microsoft.com/office/officeart/2005/8/layout/vList4"/>
    <dgm:cxn modelId="{3E9BFC8E-1224-494C-AC12-06044B047FAC}" type="presParOf" srcId="{24844E07-B9DD-491B-A33B-1A4798EF5758}" destId="{81E9B087-235E-46B5-A293-C3EFB4C00C34}" srcOrd="1" destOrd="0" presId="urn:microsoft.com/office/officeart/2005/8/layout/vList4"/>
    <dgm:cxn modelId="{E735F35D-D59C-4625-8203-EA8063259FCD}" type="presParOf" srcId="{24844E07-B9DD-491B-A33B-1A4798EF5758}" destId="{4666C073-38B3-4D53-84EE-547D1B638601}"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B33B186-E5F0-4F39-9B63-16975DE50E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8D043D5D-306F-4F57-8FBF-F0F9F0BEBDE0}">
      <dgm:prSet phldrT="[Κείμενο]"/>
      <dgm:spPr/>
      <dgm:t>
        <a:bodyPr/>
        <a:lstStyle/>
        <a:p>
          <a:r>
            <a:rPr lang="el-GR" dirty="0" smtClean="0"/>
            <a:t>Στο Ε.Υ. που μου έστειλε ο κύριος γίνεται σχετική βιβλιογραφική τεκμηρίωση στο τέλος κάθε </a:t>
          </a:r>
          <a:r>
            <a:rPr lang="el-GR" dirty="0" err="1" smtClean="0"/>
            <a:t>εκπ</a:t>
          </a:r>
          <a:r>
            <a:rPr lang="el-GR" dirty="0" smtClean="0"/>
            <a:t>/</a:t>
          </a:r>
          <a:r>
            <a:rPr lang="el-GR" dirty="0" err="1" smtClean="0"/>
            <a:t>κης</a:t>
          </a:r>
          <a:r>
            <a:rPr lang="el-GR" dirty="0" smtClean="0"/>
            <a:t> ενότητας </a:t>
          </a:r>
          <a:endParaRPr lang="el-GR" dirty="0"/>
        </a:p>
      </dgm:t>
    </dgm:pt>
    <dgm:pt modelId="{F8FE8889-048F-4E4B-93CA-92747DB0DF67}" type="parTrans" cxnId="{7AA0ECC4-5B4B-42AB-A9B5-920BDD03980D}">
      <dgm:prSet/>
      <dgm:spPr/>
      <dgm:t>
        <a:bodyPr/>
        <a:lstStyle/>
        <a:p>
          <a:endParaRPr lang="el-GR"/>
        </a:p>
      </dgm:t>
    </dgm:pt>
    <dgm:pt modelId="{9CE68581-2F42-4381-BF06-ABF845557BEE}" type="sibTrans" cxnId="{7AA0ECC4-5B4B-42AB-A9B5-920BDD03980D}">
      <dgm:prSet/>
      <dgm:spPr/>
      <dgm:t>
        <a:bodyPr/>
        <a:lstStyle/>
        <a:p>
          <a:endParaRPr lang="el-GR"/>
        </a:p>
      </dgm:t>
    </dgm:pt>
    <dgm:pt modelId="{6F68D4EC-E7E1-457E-863D-02F82BE8C4D6}">
      <dgm:prSet phldrT="[Κείμενο]"/>
      <dgm:spPr/>
      <dgm:t>
        <a:bodyPr/>
        <a:lstStyle/>
        <a:p>
          <a:r>
            <a:rPr lang="el-GR" dirty="0" smtClean="0"/>
            <a:t>Με βοήθησε  πολύ να καταλάβω τα κλάσματα. Ήταν ένα ευχάριστο ταξίδι. </a:t>
          </a:r>
          <a:endParaRPr lang="el-GR" dirty="0"/>
        </a:p>
      </dgm:t>
    </dgm:pt>
    <dgm:pt modelId="{0C117534-36E9-4AAF-9572-04C08A7DE5B4}" type="parTrans" cxnId="{98CF6ACB-7A0F-4372-AEC2-DA12EF16CD36}">
      <dgm:prSet/>
      <dgm:spPr/>
      <dgm:t>
        <a:bodyPr/>
        <a:lstStyle/>
        <a:p>
          <a:endParaRPr lang="el-GR"/>
        </a:p>
      </dgm:t>
    </dgm:pt>
    <dgm:pt modelId="{0F68AFD7-EEF8-482A-AE03-166DA2D70942}" type="sibTrans" cxnId="{98CF6ACB-7A0F-4372-AEC2-DA12EF16CD36}">
      <dgm:prSet/>
      <dgm:spPr/>
      <dgm:t>
        <a:bodyPr/>
        <a:lstStyle/>
        <a:p>
          <a:endParaRPr lang="el-GR"/>
        </a:p>
      </dgm:t>
    </dgm:pt>
    <dgm:pt modelId="{510CCD92-537E-4AF7-843D-80D6E43423B1}">
      <dgm:prSet phldrT="[Κείμενο]"/>
      <dgm:spPr/>
      <dgm:t>
        <a:bodyPr/>
        <a:lstStyle/>
        <a:p>
          <a:r>
            <a:rPr lang="el-GR" dirty="0" smtClean="0"/>
            <a:t>Το Ε.Υ. με θέμα από τα μαθηματικά την ενότητα των κλασμάτων είναι υπέροχο και πολύ κατανοητό. </a:t>
          </a:r>
          <a:endParaRPr lang="el-GR" dirty="0"/>
        </a:p>
      </dgm:t>
    </dgm:pt>
    <dgm:pt modelId="{A69DDDEC-21C0-4817-AB20-06051A4F34A8}" type="parTrans" cxnId="{A115394E-10C9-482D-8394-ECEA00B1C3D8}">
      <dgm:prSet/>
      <dgm:spPr/>
      <dgm:t>
        <a:bodyPr/>
        <a:lstStyle/>
        <a:p>
          <a:endParaRPr lang="el-GR"/>
        </a:p>
      </dgm:t>
    </dgm:pt>
    <dgm:pt modelId="{3948CB45-A5AC-4444-B65E-742F1286E129}" type="sibTrans" cxnId="{A115394E-10C9-482D-8394-ECEA00B1C3D8}">
      <dgm:prSet/>
      <dgm:spPr/>
      <dgm:t>
        <a:bodyPr/>
        <a:lstStyle/>
        <a:p>
          <a:endParaRPr lang="el-GR"/>
        </a:p>
      </dgm:t>
    </dgm:pt>
    <dgm:pt modelId="{C70E271C-40D5-418B-ABCC-540C9819514C}">
      <dgm:prSet phldrT="[Κείμενο]"/>
      <dgm:spPr/>
      <dgm:t>
        <a:bodyPr/>
        <a:lstStyle/>
        <a:p>
          <a:r>
            <a:rPr lang="el-GR" dirty="0" smtClean="0"/>
            <a:t>Οι λέξεις στα παραδείγματα και στις εφαρμογές ήταν πολύ εύκολα κατανοήσιμες </a:t>
          </a:r>
          <a:endParaRPr lang="el-GR" dirty="0"/>
        </a:p>
      </dgm:t>
    </dgm:pt>
    <dgm:pt modelId="{61E118D6-B30B-4137-9CAC-7086CABCE22C}" type="parTrans" cxnId="{C8A10062-DC10-4A6A-ADA1-89050FD006C7}">
      <dgm:prSet/>
      <dgm:spPr/>
      <dgm:t>
        <a:bodyPr/>
        <a:lstStyle/>
        <a:p>
          <a:endParaRPr lang="el-GR"/>
        </a:p>
      </dgm:t>
    </dgm:pt>
    <dgm:pt modelId="{1F544903-96AA-4E1A-9903-DF8C7F8CEA81}" type="sibTrans" cxnId="{C8A10062-DC10-4A6A-ADA1-89050FD006C7}">
      <dgm:prSet/>
      <dgm:spPr/>
      <dgm:t>
        <a:bodyPr/>
        <a:lstStyle/>
        <a:p>
          <a:endParaRPr lang="el-GR"/>
        </a:p>
      </dgm:t>
    </dgm:pt>
    <dgm:pt modelId="{DB526A89-9D45-45BB-9B59-D0DACC701675}">
      <dgm:prSet phldrT="[Κείμενο]"/>
      <dgm:spPr/>
      <dgm:t>
        <a:bodyPr/>
        <a:lstStyle/>
        <a:p>
          <a:r>
            <a:rPr lang="el-GR" dirty="0" smtClean="0"/>
            <a:t>Το στυλ και το πώς είναι γραμμένο μου αρέσει πολύ γιατί έτσι μαθαίνω εύκολα. </a:t>
          </a:r>
          <a:endParaRPr lang="el-GR" dirty="0"/>
        </a:p>
      </dgm:t>
    </dgm:pt>
    <dgm:pt modelId="{A36C399D-14A0-4A22-8E58-EF0A9E5A1AF3}" type="parTrans" cxnId="{61EA974D-1871-4B4D-AB4E-9C50A9C8A925}">
      <dgm:prSet/>
      <dgm:spPr/>
      <dgm:t>
        <a:bodyPr/>
        <a:lstStyle/>
        <a:p>
          <a:endParaRPr lang="el-GR"/>
        </a:p>
      </dgm:t>
    </dgm:pt>
    <dgm:pt modelId="{AA5E9A58-F51A-41E9-B874-44C027B7CCBA}" type="sibTrans" cxnId="{61EA974D-1871-4B4D-AB4E-9C50A9C8A925}">
      <dgm:prSet/>
      <dgm:spPr/>
      <dgm:t>
        <a:bodyPr/>
        <a:lstStyle/>
        <a:p>
          <a:endParaRPr lang="el-GR"/>
        </a:p>
      </dgm:t>
    </dgm:pt>
    <dgm:pt modelId="{0FEAC7F1-30F4-4CCB-B3A1-945999087C7C}">
      <dgm:prSet phldrT="[Κείμενο]"/>
      <dgm:spPr/>
      <dgm:t>
        <a:bodyPr/>
        <a:lstStyle/>
        <a:p>
          <a:r>
            <a:rPr lang="el-GR" dirty="0" smtClean="0"/>
            <a:t>Γίνεται χρήση της καθομιλουμένης γλώσσας και η γραφή είναι πολύ εύκολη να την καταλάβω. </a:t>
          </a:r>
          <a:endParaRPr lang="el-GR" dirty="0"/>
        </a:p>
      </dgm:t>
    </dgm:pt>
    <dgm:pt modelId="{521B361C-F0FB-4EFD-8A65-2138807F8C36}" type="parTrans" cxnId="{9DB54ADA-36E8-4CB3-B39D-0E1294985DA7}">
      <dgm:prSet/>
      <dgm:spPr/>
      <dgm:t>
        <a:bodyPr/>
        <a:lstStyle/>
        <a:p>
          <a:endParaRPr lang="el-GR"/>
        </a:p>
      </dgm:t>
    </dgm:pt>
    <dgm:pt modelId="{6B099B67-BCD3-4EB2-95CE-8838737F4474}" type="sibTrans" cxnId="{9DB54ADA-36E8-4CB3-B39D-0E1294985DA7}">
      <dgm:prSet/>
      <dgm:spPr/>
      <dgm:t>
        <a:bodyPr/>
        <a:lstStyle/>
        <a:p>
          <a:endParaRPr lang="el-GR"/>
        </a:p>
      </dgm:t>
    </dgm:pt>
    <dgm:pt modelId="{CC3E39AE-7EA5-45CF-8A57-D6C2A40AD90C}">
      <dgm:prSet phldrT="[Κείμενο]"/>
      <dgm:spPr/>
      <dgm:t>
        <a:bodyPr/>
        <a:lstStyle/>
        <a:p>
          <a:r>
            <a:rPr lang="el-GR" dirty="0" smtClean="0"/>
            <a:t>Ήταν  πολύ πρωτόγνωρο και ευχάριστο σε εμένα γιατί  διάβαζα μέχρι εκείνη τη στιγμή από το βιβλίο.</a:t>
          </a:r>
          <a:endParaRPr lang="el-GR" dirty="0"/>
        </a:p>
      </dgm:t>
    </dgm:pt>
    <dgm:pt modelId="{E7414B43-D2E2-423B-BFA8-013E0108BCCD}" type="parTrans" cxnId="{7919F725-225A-4230-B626-EF5A2AFEBA29}">
      <dgm:prSet/>
      <dgm:spPr/>
      <dgm:t>
        <a:bodyPr/>
        <a:lstStyle/>
        <a:p>
          <a:endParaRPr lang="el-GR"/>
        </a:p>
      </dgm:t>
    </dgm:pt>
    <dgm:pt modelId="{8EB3127E-6654-4CD6-9BB7-698736D0B6D0}" type="sibTrans" cxnId="{7919F725-225A-4230-B626-EF5A2AFEBA29}">
      <dgm:prSet/>
      <dgm:spPr/>
      <dgm:t>
        <a:bodyPr/>
        <a:lstStyle/>
        <a:p>
          <a:endParaRPr lang="el-GR"/>
        </a:p>
      </dgm:t>
    </dgm:pt>
    <dgm:pt modelId="{0E5D9A89-0048-4B88-925C-195193FBB3A7}">
      <dgm:prSet/>
      <dgm:spPr/>
      <dgm:t>
        <a:bodyPr/>
        <a:lstStyle/>
        <a:p>
          <a:r>
            <a:rPr lang="el-GR" smtClean="0"/>
            <a:t>Γίνεται αναφορά στο φωτόδεντρο όπου είναι τα περισσότερα πειράματα. Είναι εμπλουτισμένο με την ερμηνεία . </a:t>
          </a:r>
          <a:endParaRPr lang="el-GR"/>
        </a:p>
      </dgm:t>
    </dgm:pt>
    <dgm:pt modelId="{8A56D34D-3F10-4F28-A3C1-78B667482E2D}" type="parTrans" cxnId="{93FCAA2C-2D0F-4568-BE80-C64A5EFD1ADE}">
      <dgm:prSet/>
      <dgm:spPr/>
      <dgm:t>
        <a:bodyPr/>
        <a:lstStyle/>
        <a:p>
          <a:endParaRPr lang="el-GR"/>
        </a:p>
      </dgm:t>
    </dgm:pt>
    <dgm:pt modelId="{02A476F2-6ABF-49BA-A1C8-3BECC4A1964B}" type="sibTrans" cxnId="{93FCAA2C-2D0F-4568-BE80-C64A5EFD1ADE}">
      <dgm:prSet/>
      <dgm:spPr/>
      <dgm:t>
        <a:bodyPr/>
        <a:lstStyle/>
        <a:p>
          <a:endParaRPr lang="el-GR"/>
        </a:p>
      </dgm:t>
    </dgm:pt>
    <dgm:pt modelId="{F24E82D9-FEE6-46DC-B9A6-308F1D8B5127}">
      <dgm:prSet/>
      <dgm:spPr/>
      <dgm:t>
        <a:bodyPr/>
        <a:lstStyle/>
        <a:p>
          <a:r>
            <a:rPr lang="el-GR" smtClean="0"/>
            <a:t>Αναφερόταν κάποια βίντεο και εικόνες σε διάφορα βιβλία έτσι ώστε αν θέλω κάτι παραπάνω </a:t>
          </a:r>
          <a:endParaRPr lang="el-GR"/>
        </a:p>
      </dgm:t>
    </dgm:pt>
    <dgm:pt modelId="{94480AD0-027B-4DAA-98A0-F5F5056750E0}" type="parTrans" cxnId="{3345B52E-8A90-4C72-8479-FA9A64B7A126}">
      <dgm:prSet/>
      <dgm:spPr/>
      <dgm:t>
        <a:bodyPr/>
        <a:lstStyle/>
        <a:p>
          <a:endParaRPr lang="el-GR"/>
        </a:p>
      </dgm:t>
    </dgm:pt>
    <dgm:pt modelId="{56B817C3-CDB6-49A7-BA98-AE6259CEE0B0}" type="sibTrans" cxnId="{3345B52E-8A90-4C72-8479-FA9A64B7A126}">
      <dgm:prSet/>
      <dgm:spPr/>
      <dgm:t>
        <a:bodyPr/>
        <a:lstStyle/>
        <a:p>
          <a:endParaRPr lang="el-GR"/>
        </a:p>
      </dgm:t>
    </dgm:pt>
    <dgm:pt modelId="{5ED05F73-E111-4135-9220-EDD53C266420}" type="pres">
      <dgm:prSet presAssocID="{CB33B186-E5F0-4F39-9B63-16975DE50EB0}" presName="diagram" presStyleCnt="0">
        <dgm:presLayoutVars>
          <dgm:dir/>
          <dgm:resizeHandles val="exact"/>
        </dgm:presLayoutVars>
      </dgm:prSet>
      <dgm:spPr/>
      <dgm:t>
        <a:bodyPr/>
        <a:lstStyle/>
        <a:p>
          <a:endParaRPr lang="el-GR"/>
        </a:p>
      </dgm:t>
    </dgm:pt>
    <dgm:pt modelId="{1E084A24-BE4F-48B5-8DBE-FBE8C4378516}" type="pres">
      <dgm:prSet presAssocID="{8D043D5D-306F-4F57-8FBF-F0F9F0BEBDE0}" presName="node" presStyleLbl="node1" presStyleIdx="0" presStyleCnt="9">
        <dgm:presLayoutVars>
          <dgm:bulletEnabled val="1"/>
        </dgm:presLayoutVars>
      </dgm:prSet>
      <dgm:spPr/>
      <dgm:t>
        <a:bodyPr/>
        <a:lstStyle/>
        <a:p>
          <a:endParaRPr lang="el-GR"/>
        </a:p>
      </dgm:t>
    </dgm:pt>
    <dgm:pt modelId="{899098EE-9B64-4945-9979-84990BDA3791}" type="pres">
      <dgm:prSet presAssocID="{9CE68581-2F42-4381-BF06-ABF845557BEE}" presName="sibTrans" presStyleCnt="0"/>
      <dgm:spPr/>
    </dgm:pt>
    <dgm:pt modelId="{FB8C2073-847E-4DA6-9796-E991544899A7}" type="pres">
      <dgm:prSet presAssocID="{CC3E39AE-7EA5-45CF-8A57-D6C2A40AD90C}" presName="node" presStyleLbl="node1" presStyleIdx="1" presStyleCnt="9">
        <dgm:presLayoutVars>
          <dgm:bulletEnabled val="1"/>
        </dgm:presLayoutVars>
      </dgm:prSet>
      <dgm:spPr/>
      <dgm:t>
        <a:bodyPr/>
        <a:lstStyle/>
        <a:p>
          <a:endParaRPr lang="el-GR"/>
        </a:p>
      </dgm:t>
    </dgm:pt>
    <dgm:pt modelId="{D62C1E96-3EBF-45B6-9DCE-D142C602CC48}" type="pres">
      <dgm:prSet presAssocID="{8EB3127E-6654-4CD6-9BB7-698736D0B6D0}" presName="sibTrans" presStyleCnt="0"/>
      <dgm:spPr/>
    </dgm:pt>
    <dgm:pt modelId="{E9144AD6-E6D5-492A-8395-5B38056B3F6C}" type="pres">
      <dgm:prSet presAssocID="{F24E82D9-FEE6-46DC-B9A6-308F1D8B5127}" presName="node" presStyleLbl="node1" presStyleIdx="2" presStyleCnt="9">
        <dgm:presLayoutVars>
          <dgm:bulletEnabled val="1"/>
        </dgm:presLayoutVars>
      </dgm:prSet>
      <dgm:spPr/>
      <dgm:t>
        <a:bodyPr/>
        <a:lstStyle/>
        <a:p>
          <a:endParaRPr lang="el-GR"/>
        </a:p>
      </dgm:t>
    </dgm:pt>
    <dgm:pt modelId="{4D6BC1D9-1E75-47B2-933C-44E3706854AE}" type="pres">
      <dgm:prSet presAssocID="{56B817C3-CDB6-49A7-BA98-AE6259CEE0B0}" presName="sibTrans" presStyleCnt="0"/>
      <dgm:spPr/>
    </dgm:pt>
    <dgm:pt modelId="{F4902495-E023-4BF5-8C91-D56A6899BE19}" type="pres">
      <dgm:prSet presAssocID="{0E5D9A89-0048-4B88-925C-195193FBB3A7}" presName="node" presStyleLbl="node1" presStyleIdx="3" presStyleCnt="9">
        <dgm:presLayoutVars>
          <dgm:bulletEnabled val="1"/>
        </dgm:presLayoutVars>
      </dgm:prSet>
      <dgm:spPr/>
      <dgm:t>
        <a:bodyPr/>
        <a:lstStyle/>
        <a:p>
          <a:endParaRPr lang="el-GR"/>
        </a:p>
      </dgm:t>
    </dgm:pt>
    <dgm:pt modelId="{A785B7A9-AF2D-4590-9CAD-418FF81F226B}" type="pres">
      <dgm:prSet presAssocID="{02A476F2-6ABF-49BA-A1C8-3BECC4A1964B}" presName="sibTrans" presStyleCnt="0"/>
      <dgm:spPr/>
    </dgm:pt>
    <dgm:pt modelId="{6101169E-C019-4F5E-98A6-92A876D3BB49}" type="pres">
      <dgm:prSet presAssocID="{6F68D4EC-E7E1-457E-863D-02F82BE8C4D6}" presName="node" presStyleLbl="node1" presStyleIdx="4" presStyleCnt="9">
        <dgm:presLayoutVars>
          <dgm:bulletEnabled val="1"/>
        </dgm:presLayoutVars>
      </dgm:prSet>
      <dgm:spPr/>
      <dgm:t>
        <a:bodyPr/>
        <a:lstStyle/>
        <a:p>
          <a:endParaRPr lang="el-GR"/>
        </a:p>
      </dgm:t>
    </dgm:pt>
    <dgm:pt modelId="{5C171CCE-9F30-4DE5-AA62-B2E8BDD65B6D}" type="pres">
      <dgm:prSet presAssocID="{0F68AFD7-EEF8-482A-AE03-166DA2D70942}" presName="sibTrans" presStyleCnt="0"/>
      <dgm:spPr/>
    </dgm:pt>
    <dgm:pt modelId="{E0745B4F-8A97-44A2-8AC6-73DEFE16AA88}" type="pres">
      <dgm:prSet presAssocID="{510CCD92-537E-4AF7-843D-80D6E43423B1}" presName="node" presStyleLbl="node1" presStyleIdx="5" presStyleCnt="9">
        <dgm:presLayoutVars>
          <dgm:bulletEnabled val="1"/>
        </dgm:presLayoutVars>
      </dgm:prSet>
      <dgm:spPr/>
      <dgm:t>
        <a:bodyPr/>
        <a:lstStyle/>
        <a:p>
          <a:endParaRPr lang="el-GR"/>
        </a:p>
      </dgm:t>
    </dgm:pt>
    <dgm:pt modelId="{4408A7F7-5E94-44F7-9416-17DB7E3B7C7D}" type="pres">
      <dgm:prSet presAssocID="{3948CB45-A5AC-4444-B65E-742F1286E129}" presName="sibTrans" presStyleCnt="0"/>
      <dgm:spPr/>
    </dgm:pt>
    <dgm:pt modelId="{8B4B2736-AC66-4316-9AA1-62229B1D855D}" type="pres">
      <dgm:prSet presAssocID="{C70E271C-40D5-418B-ABCC-540C9819514C}" presName="node" presStyleLbl="node1" presStyleIdx="6" presStyleCnt="9">
        <dgm:presLayoutVars>
          <dgm:bulletEnabled val="1"/>
        </dgm:presLayoutVars>
      </dgm:prSet>
      <dgm:spPr/>
      <dgm:t>
        <a:bodyPr/>
        <a:lstStyle/>
        <a:p>
          <a:endParaRPr lang="el-GR"/>
        </a:p>
      </dgm:t>
    </dgm:pt>
    <dgm:pt modelId="{A5145FE9-EE1A-4792-8B7C-FD49FFDDDF2E}" type="pres">
      <dgm:prSet presAssocID="{1F544903-96AA-4E1A-9903-DF8C7F8CEA81}" presName="sibTrans" presStyleCnt="0"/>
      <dgm:spPr/>
    </dgm:pt>
    <dgm:pt modelId="{5A6E877F-6DFA-4A8C-A777-DBB0C8D7A831}" type="pres">
      <dgm:prSet presAssocID="{DB526A89-9D45-45BB-9B59-D0DACC701675}" presName="node" presStyleLbl="node1" presStyleIdx="7" presStyleCnt="9">
        <dgm:presLayoutVars>
          <dgm:bulletEnabled val="1"/>
        </dgm:presLayoutVars>
      </dgm:prSet>
      <dgm:spPr/>
      <dgm:t>
        <a:bodyPr/>
        <a:lstStyle/>
        <a:p>
          <a:endParaRPr lang="el-GR"/>
        </a:p>
      </dgm:t>
    </dgm:pt>
    <dgm:pt modelId="{B0E4A0EE-DE71-4502-9216-23B214762E37}" type="pres">
      <dgm:prSet presAssocID="{AA5E9A58-F51A-41E9-B874-44C027B7CCBA}" presName="sibTrans" presStyleCnt="0"/>
      <dgm:spPr/>
    </dgm:pt>
    <dgm:pt modelId="{CDC68F61-8DAE-40A8-BE64-3A8554EEE1D8}" type="pres">
      <dgm:prSet presAssocID="{0FEAC7F1-30F4-4CCB-B3A1-945999087C7C}" presName="node" presStyleLbl="node1" presStyleIdx="8" presStyleCnt="9">
        <dgm:presLayoutVars>
          <dgm:bulletEnabled val="1"/>
        </dgm:presLayoutVars>
      </dgm:prSet>
      <dgm:spPr/>
      <dgm:t>
        <a:bodyPr/>
        <a:lstStyle/>
        <a:p>
          <a:endParaRPr lang="el-GR"/>
        </a:p>
      </dgm:t>
    </dgm:pt>
  </dgm:ptLst>
  <dgm:cxnLst>
    <dgm:cxn modelId="{C8A10062-DC10-4A6A-ADA1-89050FD006C7}" srcId="{CB33B186-E5F0-4F39-9B63-16975DE50EB0}" destId="{C70E271C-40D5-418B-ABCC-540C9819514C}" srcOrd="6" destOrd="0" parTransId="{61E118D6-B30B-4137-9CAC-7086CABCE22C}" sibTransId="{1F544903-96AA-4E1A-9903-DF8C7F8CEA81}"/>
    <dgm:cxn modelId="{B9C7F611-BF45-40EB-BAA0-E8C6FA6337DF}" type="presOf" srcId="{6F68D4EC-E7E1-457E-863D-02F82BE8C4D6}" destId="{6101169E-C019-4F5E-98A6-92A876D3BB49}" srcOrd="0" destOrd="0" presId="urn:microsoft.com/office/officeart/2005/8/layout/default"/>
    <dgm:cxn modelId="{A115394E-10C9-482D-8394-ECEA00B1C3D8}" srcId="{CB33B186-E5F0-4F39-9B63-16975DE50EB0}" destId="{510CCD92-537E-4AF7-843D-80D6E43423B1}" srcOrd="5" destOrd="0" parTransId="{A69DDDEC-21C0-4817-AB20-06051A4F34A8}" sibTransId="{3948CB45-A5AC-4444-B65E-742F1286E129}"/>
    <dgm:cxn modelId="{7919F725-225A-4230-B626-EF5A2AFEBA29}" srcId="{CB33B186-E5F0-4F39-9B63-16975DE50EB0}" destId="{CC3E39AE-7EA5-45CF-8A57-D6C2A40AD90C}" srcOrd="1" destOrd="0" parTransId="{E7414B43-D2E2-423B-BFA8-013E0108BCCD}" sibTransId="{8EB3127E-6654-4CD6-9BB7-698736D0B6D0}"/>
    <dgm:cxn modelId="{93FCAA2C-2D0F-4568-BE80-C64A5EFD1ADE}" srcId="{CB33B186-E5F0-4F39-9B63-16975DE50EB0}" destId="{0E5D9A89-0048-4B88-925C-195193FBB3A7}" srcOrd="3" destOrd="0" parTransId="{8A56D34D-3F10-4F28-A3C1-78B667482E2D}" sibTransId="{02A476F2-6ABF-49BA-A1C8-3BECC4A1964B}"/>
    <dgm:cxn modelId="{9DB54ADA-36E8-4CB3-B39D-0E1294985DA7}" srcId="{CB33B186-E5F0-4F39-9B63-16975DE50EB0}" destId="{0FEAC7F1-30F4-4CCB-B3A1-945999087C7C}" srcOrd="8" destOrd="0" parTransId="{521B361C-F0FB-4EFD-8A65-2138807F8C36}" sibTransId="{6B099B67-BCD3-4EB2-95CE-8838737F4474}"/>
    <dgm:cxn modelId="{50543E65-F884-428F-9DF6-A455E9F5A020}" type="presOf" srcId="{CC3E39AE-7EA5-45CF-8A57-D6C2A40AD90C}" destId="{FB8C2073-847E-4DA6-9796-E991544899A7}" srcOrd="0" destOrd="0" presId="urn:microsoft.com/office/officeart/2005/8/layout/default"/>
    <dgm:cxn modelId="{8BB3EC9A-D937-4EAF-A601-57773E5D207D}" type="presOf" srcId="{C70E271C-40D5-418B-ABCC-540C9819514C}" destId="{8B4B2736-AC66-4316-9AA1-62229B1D855D}" srcOrd="0" destOrd="0" presId="urn:microsoft.com/office/officeart/2005/8/layout/default"/>
    <dgm:cxn modelId="{917BEFB0-9F26-49CC-84D0-C8F423DC9E42}" type="presOf" srcId="{F24E82D9-FEE6-46DC-B9A6-308F1D8B5127}" destId="{E9144AD6-E6D5-492A-8395-5B38056B3F6C}" srcOrd="0" destOrd="0" presId="urn:microsoft.com/office/officeart/2005/8/layout/default"/>
    <dgm:cxn modelId="{61EA974D-1871-4B4D-AB4E-9C50A9C8A925}" srcId="{CB33B186-E5F0-4F39-9B63-16975DE50EB0}" destId="{DB526A89-9D45-45BB-9B59-D0DACC701675}" srcOrd="7" destOrd="0" parTransId="{A36C399D-14A0-4A22-8E58-EF0A9E5A1AF3}" sibTransId="{AA5E9A58-F51A-41E9-B874-44C027B7CCBA}"/>
    <dgm:cxn modelId="{121CEDBA-3AB7-4AD0-9E04-2153BED4C328}" type="presOf" srcId="{510CCD92-537E-4AF7-843D-80D6E43423B1}" destId="{E0745B4F-8A97-44A2-8AC6-73DEFE16AA88}" srcOrd="0" destOrd="0" presId="urn:microsoft.com/office/officeart/2005/8/layout/default"/>
    <dgm:cxn modelId="{3345B52E-8A90-4C72-8479-FA9A64B7A126}" srcId="{CB33B186-E5F0-4F39-9B63-16975DE50EB0}" destId="{F24E82D9-FEE6-46DC-B9A6-308F1D8B5127}" srcOrd="2" destOrd="0" parTransId="{94480AD0-027B-4DAA-98A0-F5F5056750E0}" sibTransId="{56B817C3-CDB6-49A7-BA98-AE6259CEE0B0}"/>
    <dgm:cxn modelId="{922A0DEA-B4FE-4A16-ABFA-50DEF2F95E0C}" type="presOf" srcId="{8D043D5D-306F-4F57-8FBF-F0F9F0BEBDE0}" destId="{1E084A24-BE4F-48B5-8DBE-FBE8C4378516}" srcOrd="0" destOrd="0" presId="urn:microsoft.com/office/officeart/2005/8/layout/default"/>
    <dgm:cxn modelId="{292F9D5D-0C0E-4541-BF3C-EDD986FA029F}" type="presOf" srcId="{0E5D9A89-0048-4B88-925C-195193FBB3A7}" destId="{F4902495-E023-4BF5-8C91-D56A6899BE19}" srcOrd="0" destOrd="0" presId="urn:microsoft.com/office/officeart/2005/8/layout/default"/>
    <dgm:cxn modelId="{640F2F58-59B5-4320-8B55-96E44EC4660A}" type="presOf" srcId="{DB526A89-9D45-45BB-9B59-D0DACC701675}" destId="{5A6E877F-6DFA-4A8C-A777-DBB0C8D7A831}" srcOrd="0" destOrd="0" presId="urn:microsoft.com/office/officeart/2005/8/layout/default"/>
    <dgm:cxn modelId="{9CE585F3-C0BA-4330-B319-73B623B873C3}" type="presOf" srcId="{CB33B186-E5F0-4F39-9B63-16975DE50EB0}" destId="{5ED05F73-E111-4135-9220-EDD53C266420}" srcOrd="0" destOrd="0" presId="urn:microsoft.com/office/officeart/2005/8/layout/default"/>
    <dgm:cxn modelId="{98CF6ACB-7A0F-4372-AEC2-DA12EF16CD36}" srcId="{CB33B186-E5F0-4F39-9B63-16975DE50EB0}" destId="{6F68D4EC-E7E1-457E-863D-02F82BE8C4D6}" srcOrd="4" destOrd="0" parTransId="{0C117534-36E9-4AAF-9572-04C08A7DE5B4}" sibTransId="{0F68AFD7-EEF8-482A-AE03-166DA2D70942}"/>
    <dgm:cxn modelId="{F6370114-37D9-45B3-A4EE-6DC778EC4915}" type="presOf" srcId="{0FEAC7F1-30F4-4CCB-B3A1-945999087C7C}" destId="{CDC68F61-8DAE-40A8-BE64-3A8554EEE1D8}" srcOrd="0" destOrd="0" presId="urn:microsoft.com/office/officeart/2005/8/layout/default"/>
    <dgm:cxn modelId="{7AA0ECC4-5B4B-42AB-A9B5-920BDD03980D}" srcId="{CB33B186-E5F0-4F39-9B63-16975DE50EB0}" destId="{8D043D5D-306F-4F57-8FBF-F0F9F0BEBDE0}" srcOrd="0" destOrd="0" parTransId="{F8FE8889-048F-4E4B-93CA-92747DB0DF67}" sibTransId="{9CE68581-2F42-4381-BF06-ABF845557BEE}"/>
    <dgm:cxn modelId="{6103A972-4517-4767-B916-8D71B5BEB9B9}" type="presParOf" srcId="{5ED05F73-E111-4135-9220-EDD53C266420}" destId="{1E084A24-BE4F-48B5-8DBE-FBE8C4378516}" srcOrd="0" destOrd="0" presId="urn:microsoft.com/office/officeart/2005/8/layout/default"/>
    <dgm:cxn modelId="{C1310F6B-32FE-4C76-923A-A79AE566508B}" type="presParOf" srcId="{5ED05F73-E111-4135-9220-EDD53C266420}" destId="{899098EE-9B64-4945-9979-84990BDA3791}" srcOrd="1" destOrd="0" presId="urn:microsoft.com/office/officeart/2005/8/layout/default"/>
    <dgm:cxn modelId="{CA0D4408-045D-408A-92EB-FC5780A63265}" type="presParOf" srcId="{5ED05F73-E111-4135-9220-EDD53C266420}" destId="{FB8C2073-847E-4DA6-9796-E991544899A7}" srcOrd="2" destOrd="0" presId="urn:microsoft.com/office/officeart/2005/8/layout/default"/>
    <dgm:cxn modelId="{D2EC41A3-C320-4706-A64F-70D7EDAA57EF}" type="presParOf" srcId="{5ED05F73-E111-4135-9220-EDD53C266420}" destId="{D62C1E96-3EBF-45B6-9DCE-D142C602CC48}" srcOrd="3" destOrd="0" presId="urn:microsoft.com/office/officeart/2005/8/layout/default"/>
    <dgm:cxn modelId="{7C107B61-45D5-452A-A302-CF8BDE811D0B}" type="presParOf" srcId="{5ED05F73-E111-4135-9220-EDD53C266420}" destId="{E9144AD6-E6D5-492A-8395-5B38056B3F6C}" srcOrd="4" destOrd="0" presId="urn:microsoft.com/office/officeart/2005/8/layout/default"/>
    <dgm:cxn modelId="{195D1E44-EE64-47C5-8AF7-20211B7B4FCE}" type="presParOf" srcId="{5ED05F73-E111-4135-9220-EDD53C266420}" destId="{4D6BC1D9-1E75-47B2-933C-44E3706854AE}" srcOrd="5" destOrd="0" presId="urn:microsoft.com/office/officeart/2005/8/layout/default"/>
    <dgm:cxn modelId="{4054F6E5-EA1F-4948-B456-5DB582357F6D}" type="presParOf" srcId="{5ED05F73-E111-4135-9220-EDD53C266420}" destId="{F4902495-E023-4BF5-8C91-D56A6899BE19}" srcOrd="6" destOrd="0" presId="urn:microsoft.com/office/officeart/2005/8/layout/default"/>
    <dgm:cxn modelId="{77A30963-CF51-44BF-8127-EC09606699C1}" type="presParOf" srcId="{5ED05F73-E111-4135-9220-EDD53C266420}" destId="{A785B7A9-AF2D-4590-9CAD-418FF81F226B}" srcOrd="7" destOrd="0" presId="urn:microsoft.com/office/officeart/2005/8/layout/default"/>
    <dgm:cxn modelId="{71BF83DB-5AE5-4A1A-9AB1-E0A4940BDE84}" type="presParOf" srcId="{5ED05F73-E111-4135-9220-EDD53C266420}" destId="{6101169E-C019-4F5E-98A6-92A876D3BB49}" srcOrd="8" destOrd="0" presId="urn:microsoft.com/office/officeart/2005/8/layout/default"/>
    <dgm:cxn modelId="{A97AA453-667C-48C8-8D2D-105AA62F5DD2}" type="presParOf" srcId="{5ED05F73-E111-4135-9220-EDD53C266420}" destId="{5C171CCE-9F30-4DE5-AA62-B2E8BDD65B6D}" srcOrd="9" destOrd="0" presId="urn:microsoft.com/office/officeart/2005/8/layout/default"/>
    <dgm:cxn modelId="{9A1F80DE-7758-40A8-AC9D-6409529F89A1}" type="presParOf" srcId="{5ED05F73-E111-4135-9220-EDD53C266420}" destId="{E0745B4F-8A97-44A2-8AC6-73DEFE16AA88}" srcOrd="10" destOrd="0" presId="urn:microsoft.com/office/officeart/2005/8/layout/default"/>
    <dgm:cxn modelId="{13B20DD1-BCEB-4E31-8789-47998A63CCD3}" type="presParOf" srcId="{5ED05F73-E111-4135-9220-EDD53C266420}" destId="{4408A7F7-5E94-44F7-9416-17DB7E3B7C7D}" srcOrd="11" destOrd="0" presId="urn:microsoft.com/office/officeart/2005/8/layout/default"/>
    <dgm:cxn modelId="{3535C2A3-2F8C-4D48-8314-3BEE223AAEB7}" type="presParOf" srcId="{5ED05F73-E111-4135-9220-EDD53C266420}" destId="{8B4B2736-AC66-4316-9AA1-62229B1D855D}" srcOrd="12" destOrd="0" presId="urn:microsoft.com/office/officeart/2005/8/layout/default"/>
    <dgm:cxn modelId="{FDA040CB-4952-4557-94D7-940B344A0F4C}" type="presParOf" srcId="{5ED05F73-E111-4135-9220-EDD53C266420}" destId="{A5145FE9-EE1A-4792-8B7C-FD49FFDDDF2E}" srcOrd="13" destOrd="0" presId="urn:microsoft.com/office/officeart/2005/8/layout/default"/>
    <dgm:cxn modelId="{7FEEFF9B-8F8E-4F84-9874-2EED89C189C3}" type="presParOf" srcId="{5ED05F73-E111-4135-9220-EDD53C266420}" destId="{5A6E877F-6DFA-4A8C-A777-DBB0C8D7A831}" srcOrd="14" destOrd="0" presId="urn:microsoft.com/office/officeart/2005/8/layout/default"/>
    <dgm:cxn modelId="{0E123147-F02F-4CA1-9AB5-CCBB54A7F8E7}" type="presParOf" srcId="{5ED05F73-E111-4135-9220-EDD53C266420}" destId="{B0E4A0EE-DE71-4502-9216-23B214762E37}" srcOrd="15" destOrd="0" presId="urn:microsoft.com/office/officeart/2005/8/layout/default"/>
    <dgm:cxn modelId="{328E408A-64D1-43C1-93DD-584B174A1194}" type="presParOf" srcId="{5ED05F73-E111-4135-9220-EDD53C266420}" destId="{CDC68F61-8DAE-40A8-BE64-3A8554EEE1D8}"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70CFB-B585-4178-92B0-81BBA78AE91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BED003CB-1233-4494-87F3-B6D5EACA8DDE}">
      <dgm:prSet phldrT="[Κείμενο]" custT="1"/>
      <dgm:spPr>
        <a:solidFill>
          <a:schemeClr val="accent1"/>
        </a:solidFill>
      </dgm:spPr>
      <dgm:t>
        <a:bodyPr/>
        <a:lstStyle/>
        <a:p>
          <a:r>
            <a:rPr lang="el-GR" sz="2400" b="1" dirty="0" smtClean="0">
              <a:solidFill>
                <a:schemeClr val="bg1"/>
              </a:solidFill>
              <a:latin typeface="Times New Roman" panose="02020603050405020304" pitchFamily="18" charset="0"/>
              <a:cs typeface="Times New Roman" panose="02020603050405020304" pitchFamily="18" charset="0"/>
            </a:rPr>
            <a:t>Ερευνητικά ερωτήματα</a:t>
          </a:r>
          <a:endParaRPr lang="el-GR" sz="2400" b="1" dirty="0">
            <a:solidFill>
              <a:schemeClr val="bg1"/>
            </a:solidFill>
            <a:latin typeface="Times New Roman" panose="02020603050405020304" pitchFamily="18" charset="0"/>
            <a:cs typeface="Times New Roman" panose="02020603050405020304" pitchFamily="18" charset="0"/>
          </a:endParaRPr>
        </a:p>
      </dgm:t>
    </dgm:pt>
    <dgm:pt modelId="{F43502B4-E1E8-40A2-9988-61E049F458E9}" type="parTrans" cxnId="{CE053D26-DB62-4FDC-A664-A97E53618101}">
      <dgm:prSet/>
      <dgm:spPr/>
      <dgm:t>
        <a:bodyPr/>
        <a:lstStyle/>
        <a:p>
          <a:endParaRPr lang="el-GR"/>
        </a:p>
      </dgm:t>
    </dgm:pt>
    <dgm:pt modelId="{3F1EFFCB-78CA-4A2E-93A5-2951DE9D9C79}" type="sibTrans" cxnId="{CE053D26-DB62-4FDC-A664-A97E53618101}">
      <dgm:prSet/>
      <dgm:spPr/>
      <dgm:t>
        <a:bodyPr/>
        <a:lstStyle/>
        <a:p>
          <a:endParaRPr lang="el-GR"/>
        </a:p>
      </dgm:t>
    </dgm:pt>
    <dgm:pt modelId="{866E2282-B9BC-4B91-AE56-20F571A0D6D6}">
      <dgm:prSet phldrT="[Κείμενο]"/>
      <dgm:spPr>
        <a:solidFill>
          <a:schemeClr val="accent1"/>
        </a:solidFill>
      </dgm:spPr>
      <dgm:t>
        <a:bodyPr/>
        <a:lstStyle/>
        <a:p>
          <a:pPr algn="just"/>
          <a:r>
            <a:rPr lang="el-GR" b="1" baseline="0" dirty="0" smtClean="0">
              <a:solidFill>
                <a:srgbClr val="931B1B"/>
              </a:solidFill>
              <a:latin typeface="Times New Roman" panose="02020603050405020304" pitchFamily="18" charset="0"/>
              <a:cs typeface="Times New Roman" panose="02020603050405020304" pitchFamily="18" charset="0"/>
            </a:rPr>
            <a:t>1).υπάρχει Επιστημονική συνοχή και Τεκμηρίωση  του Ε.Υ.</a:t>
          </a:r>
        </a:p>
        <a:p>
          <a:pPr algn="just"/>
          <a:r>
            <a:rPr lang="el-GR" b="1" baseline="0" dirty="0" smtClean="0">
              <a:solidFill>
                <a:srgbClr val="931B1B"/>
              </a:solidFill>
              <a:latin typeface="Times New Roman" panose="02020603050405020304" pitchFamily="18" charset="0"/>
              <a:cs typeface="Times New Roman" panose="02020603050405020304" pitchFamily="18" charset="0"/>
            </a:rPr>
            <a:t>2).το Ε.Υ. συμβάλει στην απλή και κατανοητή παρουσίαση του Γνωστικού    αντικειμένου;</a:t>
          </a:r>
          <a:endParaRPr lang="el-GR" b="1" baseline="0" dirty="0">
            <a:solidFill>
              <a:srgbClr val="931B1B"/>
            </a:solidFill>
            <a:latin typeface="Times New Roman" panose="02020603050405020304" pitchFamily="18" charset="0"/>
            <a:cs typeface="Times New Roman" panose="02020603050405020304" pitchFamily="18" charset="0"/>
          </a:endParaRPr>
        </a:p>
      </dgm:t>
    </dgm:pt>
    <dgm:pt modelId="{18E2A7F7-1EBB-4A81-8B8B-658A8F4D3585}" type="parTrans" cxnId="{13B70D8B-F963-4814-AF7C-20632EF51B2F}">
      <dgm:prSet/>
      <dgm:spPr/>
      <dgm:t>
        <a:bodyPr/>
        <a:lstStyle/>
        <a:p>
          <a:endParaRPr lang="el-GR"/>
        </a:p>
      </dgm:t>
    </dgm:pt>
    <dgm:pt modelId="{0D331571-831A-4F0D-AE54-9E06A28635B2}" type="sibTrans" cxnId="{13B70D8B-F963-4814-AF7C-20632EF51B2F}">
      <dgm:prSet/>
      <dgm:spPr/>
      <dgm:t>
        <a:bodyPr/>
        <a:lstStyle/>
        <a:p>
          <a:endParaRPr lang="el-GR"/>
        </a:p>
      </dgm:t>
    </dgm:pt>
    <dgm:pt modelId="{AF829711-E020-4FD3-A882-E8CBDC3C9544}">
      <dgm:prSet phldrT="[Κείμενο]"/>
      <dgm:spPr>
        <a:solidFill>
          <a:schemeClr val="accent1"/>
        </a:solidFill>
      </dgm:spPr>
      <dgm:t>
        <a:bodyPr/>
        <a:lstStyle/>
        <a:p>
          <a:pPr algn="just"/>
          <a:r>
            <a:rPr lang="el-GR" b="1" baseline="0" dirty="0" smtClean="0">
              <a:solidFill>
                <a:srgbClr val="931B1B"/>
              </a:solidFill>
              <a:latin typeface="Times New Roman" panose="02020603050405020304" pitchFamily="18" charset="0"/>
              <a:cs typeface="Times New Roman" panose="02020603050405020304" pitchFamily="18" charset="0"/>
            </a:rPr>
            <a:t>3).είναι το  Ε.Υ.  εύχρηστο; </a:t>
          </a:r>
        </a:p>
        <a:p>
          <a:pPr algn="just"/>
          <a:r>
            <a:rPr lang="el-GR" b="1" baseline="0" dirty="0" smtClean="0">
              <a:solidFill>
                <a:srgbClr val="931B1B"/>
              </a:solidFill>
              <a:latin typeface="Times New Roman" panose="02020603050405020304" pitchFamily="18" charset="0"/>
              <a:cs typeface="Times New Roman" panose="02020603050405020304" pitchFamily="18" charset="0"/>
            </a:rPr>
            <a:t>4).το Ε.Υ. υποστηρίζει - καθοδηγεί τον εκπαιδευόμενο στη μελέτη του;</a:t>
          </a:r>
          <a:endParaRPr lang="el-GR" b="1" baseline="0" dirty="0">
            <a:solidFill>
              <a:srgbClr val="931B1B"/>
            </a:solidFill>
            <a:latin typeface="Times New Roman" panose="02020603050405020304" pitchFamily="18" charset="0"/>
            <a:cs typeface="Times New Roman" panose="02020603050405020304" pitchFamily="18" charset="0"/>
          </a:endParaRPr>
        </a:p>
      </dgm:t>
    </dgm:pt>
    <dgm:pt modelId="{54EECC79-094E-4791-9850-DF8E52831FAE}" type="parTrans" cxnId="{CAEA5A14-5E1B-4300-8EF6-0A77F4DCAFB4}">
      <dgm:prSet/>
      <dgm:spPr/>
      <dgm:t>
        <a:bodyPr/>
        <a:lstStyle/>
        <a:p>
          <a:endParaRPr lang="el-GR"/>
        </a:p>
      </dgm:t>
    </dgm:pt>
    <dgm:pt modelId="{D0E51D1D-BF47-4EC9-BF6B-13AAC1D7EC8C}" type="sibTrans" cxnId="{CAEA5A14-5E1B-4300-8EF6-0A77F4DCAFB4}">
      <dgm:prSet/>
      <dgm:spPr/>
      <dgm:t>
        <a:bodyPr/>
        <a:lstStyle/>
        <a:p>
          <a:endParaRPr lang="el-GR"/>
        </a:p>
      </dgm:t>
    </dgm:pt>
    <dgm:pt modelId="{30162826-F834-4F0F-88FA-85D931E17964}">
      <dgm:prSet phldrT="[Κείμενο]"/>
      <dgm:spPr>
        <a:solidFill>
          <a:schemeClr val="accent1"/>
        </a:solidFill>
      </dgm:spPr>
      <dgm:t>
        <a:bodyPr/>
        <a:lstStyle/>
        <a:p>
          <a:pPr algn="just"/>
          <a:r>
            <a:rPr lang="el-GR" b="1" dirty="0" smtClean="0">
              <a:solidFill>
                <a:srgbClr val="663300"/>
              </a:solidFill>
              <a:latin typeface="Times New Roman" panose="02020603050405020304" pitchFamily="18" charset="0"/>
              <a:cs typeface="Times New Roman" panose="02020603050405020304" pitchFamily="18" charset="0"/>
            </a:rPr>
            <a:t> </a:t>
          </a:r>
          <a:r>
            <a:rPr lang="el-GR" b="1" dirty="0" smtClean="0">
              <a:solidFill>
                <a:srgbClr val="931B1B"/>
              </a:solidFill>
              <a:latin typeface="Times New Roman" panose="02020603050405020304" pitchFamily="18" charset="0"/>
              <a:cs typeface="Times New Roman" panose="02020603050405020304" pitchFamily="18" charset="0"/>
            </a:rPr>
            <a:t>5).ο εκπαιδευόμενος υποστηρίζεται στην αλληλεπίδραση με το Ε.Υ. στη μελέτη του; </a:t>
          </a:r>
        </a:p>
        <a:p>
          <a:pPr algn="l"/>
          <a:r>
            <a:rPr lang="el-GR" b="1" dirty="0" smtClean="0">
              <a:solidFill>
                <a:srgbClr val="931B1B"/>
              </a:solidFill>
              <a:latin typeface="Times New Roman" panose="02020603050405020304" pitchFamily="18" charset="0"/>
              <a:cs typeface="Times New Roman" panose="02020603050405020304" pitchFamily="18" charset="0"/>
            </a:rPr>
            <a:t>6).το Ε.Υ. παρέχει δυνατότητα </a:t>
          </a:r>
          <a:r>
            <a:rPr lang="el-GR" b="1" dirty="0" err="1" smtClean="0">
              <a:solidFill>
                <a:srgbClr val="931B1B"/>
              </a:solidFill>
              <a:latin typeface="Times New Roman" panose="02020603050405020304" pitchFamily="18" charset="0"/>
              <a:cs typeface="Times New Roman" panose="02020603050405020304" pitchFamily="18" charset="0"/>
            </a:rPr>
            <a:t>Αναστοχασμού</a:t>
          </a:r>
          <a:r>
            <a:rPr lang="el-GR" b="1" dirty="0" smtClean="0">
              <a:solidFill>
                <a:srgbClr val="931B1B"/>
              </a:solidFill>
              <a:latin typeface="Times New Roman" panose="02020603050405020304" pitchFamily="18" charset="0"/>
              <a:cs typeface="Times New Roman" panose="02020603050405020304" pitchFamily="18" charset="0"/>
            </a:rPr>
            <a:t> - </a:t>
          </a:r>
          <a:r>
            <a:rPr lang="el-GR" b="1" dirty="0" err="1" smtClean="0">
              <a:solidFill>
                <a:srgbClr val="931B1B"/>
              </a:solidFill>
              <a:latin typeface="Times New Roman" panose="02020603050405020304" pitchFamily="18" charset="0"/>
              <a:cs typeface="Times New Roman" panose="02020603050405020304" pitchFamily="18" charset="0"/>
            </a:rPr>
            <a:t>Αυτοαξιολόγησης</a:t>
          </a:r>
          <a:r>
            <a:rPr lang="el-GR" b="1" dirty="0" smtClean="0">
              <a:solidFill>
                <a:srgbClr val="931B1B"/>
              </a:solidFill>
              <a:latin typeface="Times New Roman" panose="02020603050405020304" pitchFamily="18" charset="0"/>
              <a:cs typeface="Times New Roman" panose="02020603050405020304" pitchFamily="18" charset="0"/>
            </a:rPr>
            <a:t> στον εκπαιδευόμενο;</a:t>
          </a:r>
          <a:endParaRPr lang="el-GR" b="1" dirty="0">
            <a:solidFill>
              <a:srgbClr val="931B1B"/>
            </a:solidFill>
            <a:latin typeface="Times New Roman" panose="02020603050405020304" pitchFamily="18" charset="0"/>
            <a:cs typeface="Times New Roman" panose="02020603050405020304" pitchFamily="18" charset="0"/>
          </a:endParaRPr>
        </a:p>
      </dgm:t>
    </dgm:pt>
    <dgm:pt modelId="{3828835A-0D06-4A3B-8C7C-7EEAC8E67CE3}" type="parTrans" cxnId="{B9574053-632B-4DCA-8427-CA8F396ACC56}">
      <dgm:prSet/>
      <dgm:spPr/>
      <dgm:t>
        <a:bodyPr/>
        <a:lstStyle/>
        <a:p>
          <a:endParaRPr lang="el-GR"/>
        </a:p>
      </dgm:t>
    </dgm:pt>
    <dgm:pt modelId="{F107B0E3-91B0-4439-9E8F-CDEB2EA489AF}" type="sibTrans" cxnId="{B9574053-632B-4DCA-8427-CA8F396ACC56}">
      <dgm:prSet/>
      <dgm:spPr/>
      <dgm:t>
        <a:bodyPr/>
        <a:lstStyle/>
        <a:p>
          <a:endParaRPr lang="el-GR"/>
        </a:p>
      </dgm:t>
    </dgm:pt>
    <dgm:pt modelId="{D028B876-C3CB-4A3D-9F82-41E3323D30F1}">
      <dgm:prSet phldrT="[Κείμενο]"/>
      <dgm:spPr>
        <a:solidFill>
          <a:schemeClr val="accent1"/>
        </a:solidFill>
      </dgm:spPr>
      <dgm:t>
        <a:bodyPr/>
        <a:lstStyle/>
        <a:p>
          <a:r>
            <a:rPr lang="el-GR" b="1" dirty="0" smtClean="0">
              <a:solidFill>
                <a:srgbClr val="931B1B"/>
              </a:solidFill>
            </a:rPr>
            <a:t>7). Στο Ε.Υ. προσδιορίζονται με σαφήνεια ο Σκοπός και τα Προσδοκώμενα αποτελέσματα;	</a:t>
          </a:r>
        </a:p>
        <a:p>
          <a:r>
            <a:rPr lang="el-GR" b="1" dirty="0" smtClean="0">
              <a:solidFill>
                <a:srgbClr val="931B1B"/>
              </a:solidFill>
            </a:rPr>
            <a:t>8). Το Ε.Υ. έχει δημιουργηθεί σύμφωνα με τις αρχές της </a:t>
          </a:r>
          <a:r>
            <a:rPr lang="el-GR" b="1" dirty="0" err="1" smtClean="0">
              <a:solidFill>
                <a:srgbClr val="931B1B"/>
              </a:solidFill>
            </a:rPr>
            <a:t>Πολυμεσικής</a:t>
          </a:r>
          <a:r>
            <a:rPr lang="el-GR" b="1" dirty="0" smtClean="0">
              <a:solidFill>
                <a:srgbClr val="931B1B"/>
              </a:solidFill>
            </a:rPr>
            <a:t> 	 μάθησης;</a:t>
          </a:r>
          <a:endParaRPr lang="el-GR" b="1" dirty="0">
            <a:solidFill>
              <a:srgbClr val="931B1B"/>
            </a:solidFill>
          </a:endParaRPr>
        </a:p>
      </dgm:t>
    </dgm:pt>
    <dgm:pt modelId="{6B831F5C-A185-484F-8D63-A0B5582A5765}" type="parTrans" cxnId="{2EFE7E52-E863-474B-BBDF-158CAB6CD83D}">
      <dgm:prSet/>
      <dgm:spPr/>
      <dgm:t>
        <a:bodyPr/>
        <a:lstStyle/>
        <a:p>
          <a:endParaRPr lang="el-GR"/>
        </a:p>
      </dgm:t>
    </dgm:pt>
    <dgm:pt modelId="{7B60679C-2DE3-4CD6-B074-2FDF467D7A16}" type="sibTrans" cxnId="{2EFE7E52-E863-474B-BBDF-158CAB6CD83D}">
      <dgm:prSet/>
      <dgm:spPr/>
      <dgm:t>
        <a:bodyPr/>
        <a:lstStyle/>
        <a:p>
          <a:endParaRPr lang="el-GR"/>
        </a:p>
      </dgm:t>
    </dgm:pt>
    <dgm:pt modelId="{6E62C793-CA80-4EC2-855D-02D77230D424}" type="pres">
      <dgm:prSet presAssocID="{27970CFB-B585-4178-92B0-81BBA78AE917}" presName="diagram" presStyleCnt="0">
        <dgm:presLayoutVars>
          <dgm:chMax val="1"/>
          <dgm:dir/>
          <dgm:animLvl val="ctr"/>
          <dgm:resizeHandles val="exact"/>
        </dgm:presLayoutVars>
      </dgm:prSet>
      <dgm:spPr/>
      <dgm:t>
        <a:bodyPr/>
        <a:lstStyle/>
        <a:p>
          <a:endParaRPr lang="el-GR"/>
        </a:p>
      </dgm:t>
    </dgm:pt>
    <dgm:pt modelId="{33D26B24-F3B2-4A1F-A076-E57D671CEB05}" type="pres">
      <dgm:prSet presAssocID="{27970CFB-B585-4178-92B0-81BBA78AE917}" presName="matrix" presStyleCnt="0"/>
      <dgm:spPr/>
    </dgm:pt>
    <dgm:pt modelId="{506B2A4E-E677-4F3E-B0C4-E4E9046CA170}" type="pres">
      <dgm:prSet presAssocID="{27970CFB-B585-4178-92B0-81BBA78AE917}" presName="tile1" presStyleLbl="node1" presStyleIdx="0" presStyleCnt="4" custLinFactNeighborX="-3652" custLinFactNeighborY="-3103"/>
      <dgm:spPr/>
      <dgm:t>
        <a:bodyPr/>
        <a:lstStyle/>
        <a:p>
          <a:endParaRPr lang="el-GR"/>
        </a:p>
      </dgm:t>
    </dgm:pt>
    <dgm:pt modelId="{B95C30FF-8EEF-4DA7-83DE-6FA96321FF7A}" type="pres">
      <dgm:prSet presAssocID="{27970CFB-B585-4178-92B0-81BBA78AE917}" presName="tile1text" presStyleLbl="node1" presStyleIdx="0" presStyleCnt="4">
        <dgm:presLayoutVars>
          <dgm:chMax val="0"/>
          <dgm:chPref val="0"/>
          <dgm:bulletEnabled val="1"/>
        </dgm:presLayoutVars>
      </dgm:prSet>
      <dgm:spPr/>
      <dgm:t>
        <a:bodyPr/>
        <a:lstStyle/>
        <a:p>
          <a:endParaRPr lang="el-GR"/>
        </a:p>
      </dgm:t>
    </dgm:pt>
    <dgm:pt modelId="{DB448A32-910B-4289-A7C0-EF1D4AA08112}" type="pres">
      <dgm:prSet presAssocID="{27970CFB-B585-4178-92B0-81BBA78AE917}" presName="tile2" presStyleLbl="node1" presStyleIdx="1" presStyleCnt="4"/>
      <dgm:spPr/>
      <dgm:t>
        <a:bodyPr/>
        <a:lstStyle/>
        <a:p>
          <a:endParaRPr lang="el-GR"/>
        </a:p>
      </dgm:t>
    </dgm:pt>
    <dgm:pt modelId="{9ADD64BF-46CD-435E-B145-52FDE6048F24}" type="pres">
      <dgm:prSet presAssocID="{27970CFB-B585-4178-92B0-81BBA78AE917}" presName="tile2text" presStyleLbl="node1" presStyleIdx="1" presStyleCnt="4">
        <dgm:presLayoutVars>
          <dgm:chMax val="0"/>
          <dgm:chPref val="0"/>
          <dgm:bulletEnabled val="1"/>
        </dgm:presLayoutVars>
      </dgm:prSet>
      <dgm:spPr/>
      <dgm:t>
        <a:bodyPr/>
        <a:lstStyle/>
        <a:p>
          <a:endParaRPr lang="el-GR"/>
        </a:p>
      </dgm:t>
    </dgm:pt>
    <dgm:pt modelId="{11F4B0E6-1409-412D-B576-279296FA67AE}" type="pres">
      <dgm:prSet presAssocID="{27970CFB-B585-4178-92B0-81BBA78AE917}" presName="tile3" presStyleLbl="node1" presStyleIdx="2" presStyleCnt="4" custScaleY="100827" custLinFactNeighborY="2955"/>
      <dgm:spPr/>
      <dgm:t>
        <a:bodyPr/>
        <a:lstStyle/>
        <a:p>
          <a:endParaRPr lang="el-GR"/>
        </a:p>
      </dgm:t>
    </dgm:pt>
    <dgm:pt modelId="{5C82C69B-E15D-4963-93E3-2F716F1E8898}" type="pres">
      <dgm:prSet presAssocID="{27970CFB-B585-4178-92B0-81BBA78AE917}" presName="tile3text" presStyleLbl="node1" presStyleIdx="2" presStyleCnt="4">
        <dgm:presLayoutVars>
          <dgm:chMax val="0"/>
          <dgm:chPref val="0"/>
          <dgm:bulletEnabled val="1"/>
        </dgm:presLayoutVars>
      </dgm:prSet>
      <dgm:spPr/>
      <dgm:t>
        <a:bodyPr/>
        <a:lstStyle/>
        <a:p>
          <a:endParaRPr lang="el-GR"/>
        </a:p>
      </dgm:t>
    </dgm:pt>
    <dgm:pt modelId="{2EAE3B20-CF73-4ACB-BB38-FF3E96F9DF76}" type="pres">
      <dgm:prSet presAssocID="{27970CFB-B585-4178-92B0-81BBA78AE917}" presName="tile4" presStyleLbl="node1" presStyleIdx="3" presStyleCnt="4"/>
      <dgm:spPr/>
      <dgm:t>
        <a:bodyPr/>
        <a:lstStyle/>
        <a:p>
          <a:endParaRPr lang="el-GR"/>
        </a:p>
      </dgm:t>
    </dgm:pt>
    <dgm:pt modelId="{06D199AD-6CCD-4907-8EB4-04468A7252BA}" type="pres">
      <dgm:prSet presAssocID="{27970CFB-B585-4178-92B0-81BBA78AE917}" presName="tile4text" presStyleLbl="node1" presStyleIdx="3" presStyleCnt="4">
        <dgm:presLayoutVars>
          <dgm:chMax val="0"/>
          <dgm:chPref val="0"/>
          <dgm:bulletEnabled val="1"/>
        </dgm:presLayoutVars>
      </dgm:prSet>
      <dgm:spPr/>
      <dgm:t>
        <a:bodyPr/>
        <a:lstStyle/>
        <a:p>
          <a:endParaRPr lang="el-GR"/>
        </a:p>
      </dgm:t>
    </dgm:pt>
    <dgm:pt modelId="{1C683A62-989E-44FD-AA47-DDECD191FDEE}" type="pres">
      <dgm:prSet presAssocID="{27970CFB-B585-4178-92B0-81BBA78AE917}" presName="centerTile" presStyleLbl="fgShp" presStyleIdx="0" presStyleCnt="1" custLinFactNeighborX="2027" custLinFactNeighborY="-24232">
        <dgm:presLayoutVars>
          <dgm:chMax val="0"/>
          <dgm:chPref val="0"/>
        </dgm:presLayoutVars>
      </dgm:prSet>
      <dgm:spPr/>
      <dgm:t>
        <a:bodyPr/>
        <a:lstStyle/>
        <a:p>
          <a:endParaRPr lang="el-GR"/>
        </a:p>
      </dgm:t>
    </dgm:pt>
  </dgm:ptLst>
  <dgm:cxnLst>
    <dgm:cxn modelId="{13B70D8B-F963-4814-AF7C-20632EF51B2F}" srcId="{BED003CB-1233-4494-87F3-B6D5EACA8DDE}" destId="{866E2282-B9BC-4B91-AE56-20F571A0D6D6}" srcOrd="0" destOrd="0" parTransId="{18E2A7F7-1EBB-4A81-8B8B-658A8F4D3585}" sibTransId="{0D331571-831A-4F0D-AE54-9E06A28635B2}"/>
    <dgm:cxn modelId="{2EFE7E52-E863-474B-BBDF-158CAB6CD83D}" srcId="{BED003CB-1233-4494-87F3-B6D5EACA8DDE}" destId="{D028B876-C3CB-4A3D-9F82-41E3323D30F1}" srcOrd="3" destOrd="0" parTransId="{6B831F5C-A185-484F-8D63-A0B5582A5765}" sibTransId="{7B60679C-2DE3-4CD6-B074-2FDF467D7A16}"/>
    <dgm:cxn modelId="{52B25521-1B05-4D75-A063-D0DD1ADE7E85}" type="presOf" srcId="{27970CFB-B585-4178-92B0-81BBA78AE917}" destId="{6E62C793-CA80-4EC2-855D-02D77230D424}" srcOrd="0" destOrd="0" presId="urn:microsoft.com/office/officeart/2005/8/layout/matrix1"/>
    <dgm:cxn modelId="{CE053D26-DB62-4FDC-A664-A97E53618101}" srcId="{27970CFB-B585-4178-92B0-81BBA78AE917}" destId="{BED003CB-1233-4494-87F3-B6D5EACA8DDE}" srcOrd="0" destOrd="0" parTransId="{F43502B4-E1E8-40A2-9988-61E049F458E9}" sibTransId="{3F1EFFCB-78CA-4A2E-93A5-2951DE9D9C79}"/>
    <dgm:cxn modelId="{AB5536CC-C2E5-49A4-960B-497624B5A5CF}" type="presOf" srcId="{30162826-F834-4F0F-88FA-85D931E17964}" destId="{11F4B0E6-1409-412D-B576-279296FA67AE}" srcOrd="0" destOrd="0" presId="urn:microsoft.com/office/officeart/2005/8/layout/matrix1"/>
    <dgm:cxn modelId="{46BA4C45-C4FB-49AF-9743-CF4F59DDEB61}" type="presOf" srcId="{BED003CB-1233-4494-87F3-B6D5EACA8DDE}" destId="{1C683A62-989E-44FD-AA47-DDECD191FDEE}" srcOrd="0" destOrd="0" presId="urn:microsoft.com/office/officeart/2005/8/layout/matrix1"/>
    <dgm:cxn modelId="{BEC52BC1-095C-4D3F-BAA9-4C5CACF29658}" type="presOf" srcId="{866E2282-B9BC-4B91-AE56-20F571A0D6D6}" destId="{506B2A4E-E677-4F3E-B0C4-E4E9046CA170}" srcOrd="0" destOrd="0" presId="urn:microsoft.com/office/officeart/2005/8/layout/matrix1"/>
    <dgm:cxn modelId="{027C237E-C554-423B-8E38-80BFC326CDED}" type="presOf" srcId="{D028B876-C3CB-4A3D-9F82-41E3323D30F1}" destId="{2EAE3B20-CF73-4ACB-BB38-FF3E96F9DF76}" srcOrd="0" destOrd="0" presId="urn:microsoft.com/office/officeart/2005/8/layout/matrix1"/>
    <dgm:cxn modelId="{CAEA5A14-5E1B-4300-8EF6-0A77F4DCAFB4}" srcId="{BED003CB-1233-4494-87F3-B6D5EACA8DDE}" destId="{AF829711-E020-4FD3-A882-E8CBDC3C9544}" srcOrd="1" destOrd="0" parTransId="{54EECC79-094E-4791-9850-DF8E52831FAE}" sibTransId="{D0E51D1D-BF47-4EC9-BF6B-13AAC1D7EC8C}"/>
    <dgm:cxn modelId="{E35B558A-8C8E-411C-871A-71EDE5AD929D}" type="presOf" srcId="{30162826-F834-4F0F-88FA-85D931E17964}" destId="{5C82C69B-E15D-4963-93E3-2F716F1E8898}" srcOrd="1" destOrd="0" presId="urn:microsoft.com/office/officeart/2005/8/layout/matrix1"/>
    <dgm:cxn modelId="{01DE2CAF-0E4D-4E3B-B849-0835AFF8A620}" type="presOf" srcId="{AF829711-E020-4FD3-A882-E8CBDC3C9544}" destId="{DB448A32-910B-4289-A7C0-EF1D4AA08112}" srcOrd="0" destOrd="0" presId="urn:microsoft.com/office/officeart/2005/8/layout/matrix1"/>
    <dgm:cxn modelId="{B9574053-632B-4DCA-8427-CA8F396ACC56}" srcId="{BED003CB-1233-4494-87F3-B6D5EACA8DDE}" destId="{30162826-F834-4F0F-88FA-85D931E17964}" srcOrd="2" destOrd="0" parTransId="{3828835A-0D06-4A3B-8C7C-7EEAC8E67CE3}" sibTransId="{F107B0E3-91B0-4439-9E8F-CDEB2EA489AF}"/>
    <dgm:cxn modelId="{CF63E676-FD45-4B7F-8B72-CC56B3957C8C}" type="presOf" srcId="{AF829711-E020-4FD3-A882-E8CBDC3C9544}" destId="{9ADD64BF-46CD-435E-B145-52FDE6048F24}" srcOrd="1" destOrd="0" presId="urn:microsoft.com/office/officeart/2005/8/layout/matrix1"/>
    <dgm:cxn modelId="{AB35D94E-58AC-4F94-8C39-35A067D32498}" type="presOf" srcId="{866E2282-B9BC-4B91-AE56-20F571A0D6D6}" destId="{B95C30FF-8EEF-4DA7-83DE-6FA96321FF7A}" srcOrd="1" destOrd="0" presId="urn:microsoft.com/office/officeart/2005/8/layout/matrix1"/>
    <dgm:cxn modelId="{26473376-B9FA-4D3B-9806-C676A8004E50}" type="presOf" srcId="{D028B876-C3CB-4A3D-9F82-41E3323D30F1}" destId="{06D199AD-6CCD-4907-8EB4-04468A7252BA}" srcOrd="1" destOrd="0" presId="urn:microsoft.com/office/officeart/2005/8/layout/matrix1"/>
    <dgm:cxn modelId="{F2672FC1-23FC-45A7-BAC3-63510A9429A3}" type="presParOf" srcId="{6E62C793-CA80-4EC2-855D-02D77230D424}" destId="{33D26B24-F3B2-4A1F-A076-E57D671CEB05}" srcOrd="0" destOrd="0" presId="urn:microsoft.com/office/officeart/2005/8/layout/matrix1"/>
    <dgm:cxn modelId="{C39F6DBF-1D17-4BDF-B427-DB0095C12169}" type="presParOf" srcId="{33D26B24-F3B2-4A1F-A076-E57D671CEB05}" destId="{506B2A4E-E677-4F3E-B0C4-E4E9046CA170}" srcOrd="0" destOrd="0" presId="urn:microsoft.com/office/officeart/2005/8/layout/matrix1"/>
    <dgm:cxn modelId="{6D7CE76C-68DF-4859-B8D2-AD26A190764A}" type="presParOf" srcId="{33D26B24-F3B2-4A1F-A076-E57D671CEB05}" destId="{B95C30FF-8EEF-4DA7-83DE-6FA96321FF7A}" srcOrd="1" destOrd="0" presId="urn:microsoft.com/office/officeart/2005/8/layout/matrix1"/>
    <dgm:cxn modelId="{056BE14D-E559-4BA2-9503-7867B4DBBB61}" type="presParOf" srcId="{33D26B24-F3B2-4A1F-A076-E57D671CEB05}" destId="{DB448A32-910B-4289-A7C0-EF1D4AA08112}" srcOrd="2" destOrd="0" presId="urn:microsoft.com/office/officeart/2005/8/layout/matrix1"/>
    <dgm:cxn modelId="{741432D9-4E44-4F13-A3C1-BEF04C18CF67}" type="presParOf" srcId="{33D26B24-F3B2-4A1F-A076-E57D671CEB05}" destId="{9ADD64BF-46CD-435E-B145-52FDE6048F24}" srcOrd="3" destOrd="0" presId="urn:microsoft.com/office/officeart/2005/8/layout/matrix1"/>
    <dgm:cxn modelId="{9702D616-D24C-4E13-9327-EF642B4FDB00}" type="presParOf" srcId="{33D26B24-F3B2-4A1F-A076-E57D671CEB05}" destId="{11F4B0E6-1409-412D-B576-279296FA67AE}" srcOrd="4" destOrd="0" presId="urn:microsoft.com/office/officeart/2005/8/layout/matrix1"/>
    <dgm:cxn modelId="{195A1C32-0EAC-4E0F-A1B2-9CC499D912B4}" type="presParOf" srcId="{33D26B24-F3B2-4A1F-A076-E57D671CEB05}" destId="{5C82C69B-E15D-4963-93E3-2F716F1E8898}" srcOrd="5" destOrd="0" presId="urn:microsoft.com/office/officeart/2005/8/layout/matrix1"/>
    <dgm:cxn modelId="{B72992FA-468D-4C62-BED8-808476A92AB7}" type="presParOf" srcId="{33D26B24-F3B2-4A1F-A076-E57D671CEB05}" destId="{2EAE3B20-CF73-4ACB-BB38-FF3E96F9DF76}" srcOrd="6" destOrd="0" presId="urn:microsoft.com/office/officeart/2005/8/layout/matrix1"/>
    <dgm:cxn modelId="{4E528DB5-48E5-497F-9A4C-4BB2677506F1}" type="presParOf" srcId="{33D26B24-F3B2-4A1F-A076-E57D671CEB05}" destId="{06D199AD-6CCD-4907-8EB4-04468A7252BA}" srcOrd="7" destOrd="0" presId="urn:microsoft.com/office/officeart/2005/8/layout/matrix1"/>
    <dgm:cxn modelId="{91A3435A-AF0E-4593-A17C-9D16F4B0D0CD}" type="presParOf" srcId="{6E62C793-CA80-4EC2-855D-02D77230D424}" destId="{1C683A62-989E-44FD-AA47-DDECD191FDE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B33B186-E5F0-4F39-9B63-16975DE50E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8D043D5D-306F-4F57-8FBF-F0F9F0BEBDE0}">
      <dgm:prSet phldrT="[Κείμενο]"/>
      <dgm:spPr/>
      <dgm:t>
        <a:bodyPr/>
        <a:lstStyle/>
        <a:p>
          <a:r>
            <a:rPr lang="el-GR" dirty="0" smtClean="0"/>
            <a:t>Υπάρχουν στοιχεία επισήμανσης έντονη γραφή, υπογράμμιση και χρωματισμοί. </a:t>
          </a:r>
          <a:endParaRPr lang="el-GR" dirty="0"/>
        </a:p>
      </dgm:t>
    </dgm:pt>
    <dgm:pt modelId="{F8FE8889-048F-4E4B-93CA-92747DB0DF67}" type="parTrans" cxnId="{7AA0ECC4-5B4B-42AB-A9B5-920BDD03980D}">
      <dgm:prSet/>
      <dgm:spPr/>
      <dgm:t>
        <a:bodyPr/>
        <a:lstStyle/>
        <a:p>
          <a:endParaRPr lang="el-GR"/>
        </a:p>
      </dgm:t>
    </dgm:pt>
    <dgm:pt modelId="{9CE68581-2F42-4381-BF06-ABF845557BEE}" type="sibTrans" cxnId="{7AA0ECC4-5B4B-42AB-A9B5-920BDD03980D}">
      <dgm:prSet/>
      <dgm:spPr/>
      <dgm:t>
        <a:bodyPr/>
        <a:lstStyle/>
        <a:p>
          <a:endParaRPr lang="el-GR"/>
        </a:p>
      </dgm:t>
    </dgm:pt>
    <dgm:pt modelId="{6F68D4EC-E7E1-457E-863D-02F82BE8C4D6}">
      <dgm:prSet phldrT="[Κείμενο]"/>
      <dgm:spPr/>
      <dgm:t>
        <a:bodyPr/>
        <a:lstStyle/>
        <a:p>
          <a:r>
            <a:rPr lang="el-GR" dirty="0" smtClean="0"/>
            <a:t>Το κείμενο δεν είναι φορτωμένο με πολλά πράγματα να με κουράζει. </a:t>
          </a:r>
          <a:endParaRPr lang="el-GR" dirty="0"/>
        </a:p>
      </dgm:t>
    </dgm:pt>
    <dgm:pt modelId="{0C117534-36E9-4AAF-9572-04C08A7DE5B4}" type="parTrans" cxnId="{98CF6ACB-7A0F-4372-AEC2-DA12EF16CD36}">
      <dgm:prSet/>
      <dgm:spPr/>
      <dgm:t>
        <a:bodyPr/>
        <a:lstStyle/>
        <a:p>
          <a:endParaRPr lang="el-GR"/>
        </a:p>
      </dgm:t>
    </dgm:pt>
    <dgm:pt modelId="{0F68AFD7-EEF8-482A-AE03-166DA2D70942}" type="sibTrans" cxnId="{98CF6ACB-7A0F-4372-AEC2-DA12EF16CD36}">
      <dgm:prSet/>
      <dgm:spPr/>
      <dgm:t>
        <a:bodyPr/>
        <a:lstStyle/>
        <a:p>
          <a:endParaRPr lang="el-GR"/>
        </a:p>
      </dgm:t>
    </dgm:pt>
    <dgm:pt modelId="{510CCD92-537E-4AF7-843D-80D6E43423B1}">
      <dgm:prSet phldrT="[Κείμενο]"/>
      <dgm:spPr/>
      <dgm:t>
        <a:bodyPr/>
        <a:lstStyle/>
        <a:p>
          <a:r>
            <a:rPr lang="el-GR" dirty="0" smtClean="0"/>
            <a:t>Η παρουσίαση γίνεται τμηματικά και δεν κουράζομαι. </a:t>
          </a:r>
          <a:endParaRPr lang="el-GR" dirty="0"/>
        </a:p>
      </dgm:t>
    </dgm:pt>
    <dgm:pt modelId="{A69DDDEC-21C0-4817-AB20-06051A4F34A8}" type="parTrans" cxnId="{A115394E-10C9-482D-8394-ECEA00B1C3D8}">
      <dgm:prSet/>
      <dgm:spPr/>
      <dgm:t>
        <a:bodyPr/>
        <a:lstStyle/>
        <a:p>
          <a:endParaRPr lang="el-GR"/>
        </a:p>
      </dgm:t>
    </dgm:pt>
    <dgm:pt modelId="{3948CB45-A5AC-4444-B65E-742F1286E129}" type="sibTrans" cxnId="{A115394E-10C9-482D-8394-ECEA00B1C3D8}">
      <dgm:prSet/>
      <dgm:spPr/>
      <dgm:t>
        <a:bodyPr/>
        <a:lstStyle/>
        <a:p>
          <a:endParaRPr lang="el-GR"/>
        </a:p>
      </dgm:t>
    </dgm:pt>
    <dgm:pt modelId="{C70E271C-40D5-418B-ABCC-540C9819514C}">
      <dgm:prSet phldrT="[Κείμενο]"/>
      <dgm:spPr/>
      <dgm:t>
        <a:bodyPr/>
        <a:lstStyle/>
        <a:p>
          <a:r>
            <a:rPr lang="el-GR" dirty="0" smtClean="0"/>
            <a:t>Δεν υπήρχε πυκνότητα πληροφοριών ήταν όση έπρεπε για να λύσω τις ασκήσεις μου</a:t>
          </a:r>
          <a:endParaRPr lang="el-GR" dirty="0"/>
        </a:p>
      </dgm:t>
    </dgm:pt>
    <dgm:pt modelId="{61E118D6-B30B-4137-9CAC-7086CABCE22C}" type="parTrans" cxnId="{C8A10062-DC10-4A6A-ADA1-89050FD006C7}">
      <dgm:prSet/>
      <dgm:spPr/>
      <dgm:t>
        <a:bodyPr/>
        <a:lstStyle/>
        <a:p>
          <a:endParaRPr lang="el-GR"/>
        </a:p>
      </dgm:t>
    </dgm:pt>
    <dgm:pt modelId="{1F544903-96AA-4E1A-9903-DF8C7F8CEA81}" type="sibTrans" cxnId="{C8A10062-DC10-4A6A-ADA1-89050FD006C7}">
      <dgm:prSet/>
      <dgm:spPr/>
      <dgm:t>
        <a:bodyPr/>
        <a:lstStyle/>
        <a:p>
          <a:endParaRPr lang="el-GR"/>
        </a:p>
      </dgm:t>
    </dgm:pt>
    <dgm:pt modelId="{DB526A89-9D45-45BB-9B59-D0DACC701675}">
      <dgm:prSet phldrT="[Κείμενο]"/>
      <dgm:spPr/>
      <dgm:t>
        <a:bodyPr/>
        <a:lstStyle/>
        <a:p>
          <a:r>
            <a:rPr lang="el-GR" dirty="0" smtClean="0"/>
            <a:t>Το περιβάλλον του Ε.Υ ήταν πολύ φιλικό σε εμένα γιατί είχε πολλές εικόνες   , βίντεο και αφηγήσεις. </a:t>
          </a:r>
          <a:endParaRPr lang="el-GR" dirty="0"/>
        </a:p>
      </dgm:t>
    </dgm:pt>
    <dgm:pt modelId="{A36C399D-14A0-4A22-8E58-EF0A9E5A1AF3}" type="parTrans" cxnId="{61EA974D-1871-4B4D-AB4E-9C50A9C8A925}">
      <dgm:prSet/>
      <dgm:spPr/>
      <dgm:t>
        <a:bodyPr/>
        <a:lstStyle/>
        <a:p>
          <a:endParaRPr lang="el-GR"/>
        </a:p>
      </dgm:t>
    </dgm:pt>
    <dgm:pt modelId="{AA5E9A58-F51A-41E9-B874-44C027B7CCBA}" type="sibTrans" cxnId="{61EA974D-1871-4B4D-AB4E-9C50A9C8A925}">
      <dgm:prSet/>
      <dgm:spPr/>
      <dgm:t>
        <a:bodyPr/>
        <a:lstStyle/>
        <a:p>
          <a:endParaRPr lang="el-GR"/>
        </a:p>
      </dgm:t>
    </dgm:pt>
    <dgm:pt modelId="{0FEAC7F1-30F4-4CCB-B3A1-945999087C7C}">
      <dgm:prSet phldrT="[Κείμενο]"/>
      <dgm:spPr/>
      <dgm:t>
        <a:bodyPr/>
        <a:lstStyle/>
        <a:p>
          <a:r>
            <a:rPr lang="el-GR" dirty="0" smtClean="0"/>
            <a:t>Τώρα εδώ είχα παρακίνηση γιατί έβλεπα κείμενο αλλά με εικόνες και πολλά βίντεο. </a:t>
          </a:r>
        </a:p>
        <a:p>
          <a:endParaRPr lang="el-GR" dirty="0"/>
        </a:p>
      </dgm:t>
    </dgm:pt>
    <dgm:pt modelId="{521B361C-F0FB-4EFD-8A65-2138807F8C36}" type="parTrans" cxnId="{9DB54ADA-36E8-4CB3-B39D-0E1294985DA7}">
      <dgm:prSet/>
      <dgm:spPr/>
      <dgm:t>
        <a:bodyPr/>
        <a:lstStyle/>
        <a:p>
          <a:endParaRPr lang="el-GR"/>
        </a:p>
      </dgm:t>
    </dgm:pt>
    <dgm:pt modelId="{6B099B67-BCD3-4EB2-95CE-8838737F4474}" type="sibTrans" cxnId="{9DB54ADA-36E8-4CB3-B39D-0E1294985DA7}">
      <dgm:prSet/>
      <dgm:spPr/>
      <dgm:t>
        <a:bodyPr/>
        <a:lstStyle/>
        <a:p>
          <a:endParaRPr lang="el-GR"/>
        </a:p>
      </dgm:t>
    </dgm:pt>
    <dgm:pt modelId="{1DC37DAE-BA96-45CE-A656-DD080AF2ECE4}">
      <dgm:prSet phldrT="[Κείμενο]"/>
      <dgm:spPr/>
      <dgm:t>
        <a:bodyPr/>
        <a:lstStyle/>
        <a:p>
          <a:r>
            <a:rPr lang="el-GR" dirty="0" smtClean="0"/>
            <a:t>Τα χρώματα αυτό το κίτρινο είναι πολύ όμορφα. </a:t>
          </a:r>
          <a:endParaRPr lang="el-GR" dirty="0"/>
        </a:p>
      </dgm:t>
    </dgm:pt>
    <dgm:pt modelId="{F7567E4A-799B-4862-B372-8B37FC16CFE6}" type="parTrans" cxnId="{A414E5FB-B888-49DC-9BA9-817B9A9842DD}">
      <dgm:prSet/>
      <dgm:spPr/>
      <dgm:t>
        <a:bodyPr/>
        <a:lstStyle/>
        <a:p>
          <a:endParaRPr lang="el-GR"/>
        </a:p>
      </dgm:t>
    </dgm:pt>
    <dgm:pt modelId="{96625255-0C02-4BEC-AD47-5A8A3A781330}" type="sibTrans" cxnId="{A414E5FB-B888-49DC-9BA9-817B9A9842DD}">
      <dgm:prSet/>
      <dgm:spPr/>
      <dgm:t>
        <a:bodyPr/>
        <a:lstStyle/>
        <a:p>
          <a:endParaRPr lang="el-GR"/>
        </a:p>
      </dgm:t>
    </dgm:pt>
    <dgm:pt modelId="{03377197-B193-4687-AFE9-337F620F19BB}">
      <dgm:prSet phldrT="[Κείμενο]"/>
      <dgm:spPr/>
      <dgm:t>
        <a:bodyPr/>
        <a:lstStyle/>
        <a:p>
          <a:r>
            <a:rPr lang="el-GR" dirty="0" smtClean="0"/>
            <a:t>Υπάρχουν στοιχεία επισήμανσης έντονη γραφή, υπογράμμιση και χρωματισμοί. </a:t>
          </a:r>
          <a:endParaRPr lang="el-GR" dirty="0"/>
        </a:p>
      </dgm:t>
    </dgm:pt>
    <dgm:pt modelId="{1D10B864-D910-4026-BCEB-E796C1F30C71}" type="parTrans" cxnId="{59A5A5AC-B778-44A6-B33F-8B8FCEF09008}">
      <dgm:prSet/>
      <dgm:spPr/>
      <dgm:t>
        <a:bodyPr/>
        <a:lstStyle/>
        <a:p>
          <a:endParaRPr lang="el-GR"/>
        </a:p>
      </dgm:t>
    </dgm:pt>
    <dgm:pt modelId="{AD7B7F44-58BE-4980-B82A-85026B553B7D}" type="sibTrans" cxnId="{59A5A5AC-B778-44A6-B33F-8B8FCEF09008}">
      <dgm:prSet/>
      <dgm:spPr/>
      <dgm:t>
        <a:bodyPr/>
        <a:lstStyle/>
        <a:p>
          <a:endParaRPr lang="el-GR"/>
        </a:p>
      </dgm:t>
    </dgm:pt>
    <dgm:pt modelId="{CC3E39AE-7EA5-45CF-8A57-D6C2A40AD90C}">
      <dgm:prSet phldrT="[Κείμενο]"/>
      <dgm:spPr/>
      <dgm:t>
        <a:bodyPr/>
        <a:lstStyle/>
        <a:p>
          <a:r>
            <a:rPr lang="el-GR" dirty="0" smtClean="0"/>
            <a:t>Ξεκινούσε με απλές ασκήσεις και μετά μας πήγαινε σε πιο δύσκολες.</a:t>
          </a:r>
          <a:endParaRPr lang="el-GR" dirty="0"/>
        </a:p>
      </dgm:t>
    </dgm:pt>
    <dgm:pt modelId="{E7414B43-D2E2-423B-BFA8-013E0108BCCD}" type="parTrans" cxnId="{7919F725-225A-4230-B626-EF5A2AFEBA29}">
      <dgm:prSet/>
      <dgm:spPr/>
      <dgm:t>
        <a:bodyPr/>
        <a:lstStyle/>
        <a:p>
          <a:endParaRPr lang="el-GR"/>
        </a:p>
      </dgm:t>
    </dgm:pt>
    <dgm:pt modelId="{8EB3127E-6654-4CD6-9BB7-698736D0B6D0}" type="sibTrans" cxnId="{7919F725-225A-4230-B626-EF5A2AFEBA29}">
      <dgm:prSet/>
      <dgm:spPr/>
      <dgm:t>
        <a:bodyPr/>
        <a:lstStyle/>
        <a:p>
          <a:endParaRPr lang="el-GR"/>
        </a:p>
      </dgm:t>
    </dgm:pt>
    <dgm:pt modelId="{5ED05F73-E111-4135-9220-EDD53C266420}" type="pres">
      <dgm:prSet presAssocID="{CB33B186-E5F0-4F39-9B63-16975DE50EB0}" presName="diagram" presStyleCnt="0">
        <dgm:presLayoutVars>
          <dgm:dir/>
          <dgm:resizeHandles val="exact"/>
        </dgm:presLayoutVars>
      </dgm:prSet>
      <dgm:spPr/>
      <dgm:t>
        <a:bodyPr/>
        <a:lstStyle/>
        <a:p>
          <a:endParaRPr lang="el-GR"/>
        </a:p>
      </dgm:t>
    </dgm:pt>
    <dgm:pt modelId="{1E084A24-BE4F-48B5-8DBE-FBE8C4378516}" type="pres">
      <dgm:prSet presAssocID="{8D043D5D-306F-4F57-8FBF-F0F9F0BEBDE0}" presName="node" presStyleLbl="node1" presStyleIdx="0" presStyleCnt="9">
        <dgm:presLayoutVars>
          <dgm:bulletEnabled val="1"/>
        </dgm:presLayoutVars>
      </dgm:prSet>
      <dgm:spPr/>
      <dgm:t>
        <a:bodyPr/>
        <a:lstStyle/>
        <a:p>
          <a:endParaRPr lang="el-GR"/>
        </a:p>
      </dgm:t>
    </dgm:pt>
    <dgm:pt modelId="{899098EE-9B64-4945-9979-84990BDA3791}" type="pres">
      <dgm:prSet presAssocID="{9CE68581-2F42-4381-BF06-ABF845557BEE}" presName="sibTrans" presStyleCnt="0"/>
      <dgm:spPr/>
    </dgm:pt>
    <dgm:pt modelId="{FB8C2073-847E-4DA6-9796-E991544899A7}" type="pres">
      <dgm:prSet presAssocID="{CC3E39AE-7EA5-45CF-8A57-D6C2A40AD90C}" presName="node" presStyleLbl="node1" presStyleIdx="1" presStyleCnt="9">
        <dgm:presLayoutVars>
          <dgm:bulletEnabled val="1"/>
        </dgm:presLayoutVars>
      </dgm:prSet>
      <dgm:spPr/>
      <dgm:t>
        <a:bodyPr/>
        <a:lstStyle/>
        <a:p>
          <a:endParaRPr lang="el-GR"/>
        </a:p>
      </dgm:t>
    </dgm:pt>
    <dgm:pt modelId="{D62C1E96-3EBF-45B6-9DCE-D142C602CC48}" type="pres">
      <dgm:prSet presAssocID="{8EB3127E-6654-4CD6-9BB7-698736D0B6D0}" presName="sibTrans" presStyleCnt="0"/>
      <dgm:spPr/>
    </dgm:pt>
    <dgm:pt modelId="{6101169E-C019-4F5E-98A6-92A876D3BB49}" type="pres">
      <dgm:prSet presAssocID="{6F68D4EC-E7E1-457E-863D-02F82BE8C4D6}" presName="node" presStyleLbl="node1" presStyleIdx="2" presStyleCnt="9">
        <dgm:presLayoutVars>
          <dgm:bulletEnabled val="1"/>
        </dgm:presLayoutVars>
      </dgm:prSet>
      <dgm:spPr/>
      <dgm:t>
        <a:bodyPr/>
        <a:lstStyle/>
        <a:p>
          <a:endParaRPr lang="el-GR"/>
        </a:p>
      </dgm:t>
    </dgm:pt>
    <dgm:pt modelId="{5C171CCE-9F30-4DE5-AA62-B2E8BDD65B6D}" type="pres">
      <dgm:prSet presAssocID="{0F68AFD7-EEF8-482A-AE03-166DA2D70942}" presName="sibTrans" presStyleCnt="0"/>
      <dgm:spPr/>
    </dgm:pt>
    <dgm:pt modelId="{E0745B4F-8A97-44A2-8AC6-73DEFE16AA88}" type="pres">
      <dgm:prSet presAssocID="{510CCD92-537E-4AF7-843D-80D6E43423B1}" presName="node" presStyleLbl="node1" presStyleIdx="3" presStyleCnt="9">
        <dgm:presLayoutVars>
          <dgm:bulletEnabled val="1"/>
        </dgm:presLayoutVars>
      </dgm:prSet>
      <dgm:spPr/>
      <dgm:t>
        <a:bodyPr/>
        <a:lstStyle/>
        <a:p>
          <a:endParaRPr lang="el-GR"/>
        </a:p>
      </dgm:t>
    </dgm:pt>
    <dgm:pt modelId="{4408A7F7-5E94-44F7-9416-17DB7E3B7C7D}" type="pres">
      <dgm:prSet presAssocID="{3948CB45-A5AC-4444-B65E-742F1286E129}" presName="sibTrans" presStyleCnt="0"/>
      <dgm:spPr/>
    </dgm:pt>
    <dgm:pt modelId="{8B4B2736-AC66-4316-9AA1-62229B1D855D}" type="pres">
      <dgm:prSet presAssocID="{C70E271C-40D5-418B-ABCC-540C9819514C}" presName="node" presStyleLbl="node1" presStyleIdx="4" presStyleCnt="9">
        <dgm:presLayoutVars>
          <dgm:bulletEnabled val="1"/>
        </dgm:presLayoutVars>
      </dgm:prSet>
      <dgm:spPr/>
      <dgm:t>
        <a:bodyPr/>
        <a:lstStyle/>
        <a:p>
          <a:endParaRPr lang="el-GR"/>
        </a:p>
      </dgm:t>
    </dgm:pt>
    <dgm:pt modelId="{A5145FE9-EE1A-4792-8B7C-FD49FFDDDF2E}" type="pres">
      <dgm:prSet presAssocID="{1F544903-96AA-4E1A-9903-DF8C7F8CEA81}" presName="sibTrans" presStyleCnt="0"/>
      <dgm:spPr/>
    </dgm:pt>
    <dgm:pt modelId="{5A6E877F-6DFA-4A8C-A777-DBB0C8D7A831}" type="pres">
      <dgm:prSet presAssocID="{DB526A89-9D45-45BB-9B59-D0DACC701675}" presName="node" presStyleLbl="node1" presStyleIdx="5" presStyleCnt="9">
        <dgm:presLayoutVars>
          <dgm:bulletEnabled val="1"/>
        </dgm:presLayoutVars>
      </dgm:prSet>
      <dgm:spPr/>
      <dgm:t>
        <a:bodyPr/>
        <a:lstStyle/>
        <a:p>
          <a:endParaRPr lang="el-GR"/>
        </a:p>
      </dgm:t>
    </dgm:pt>
    <dgm:pt modelId="{B0E4A0EE-DE71-4502-9216-23B214762E37}" type="pres">
      <dgm:prSet presAssocID="{AA5E9A58-F51A-41E9-B874-44C027B7CCBA}" presName="sibTrans" presStyleCnt="0"/>
      <dgm:spPr/>
    </dgm:pt>
    <dgm:pt modelId="{CDC68F61-8DAE-40A8-BE64-3A8554EEE1D8}" type="pres">
      <dgm:prSet presAssocID="{0FEAC7F1-30F4-4CCB-B3A1-945999087C7C}" presName="node" presStyleLbl="node1" presStyleIdx="6" presStyleCnt="9">
        <dgm:presLayoutVars>
          <dgm:bulletEnabled val="1"/>
        </dgm:presLayoutVars>
      </dgm:prSet>
      <dgm:spPr/>
      <dgm:t>
        <a:bodyPr/>
        <a:lstStyle/>
        <a:p>
          <a:endParaRPr lang="el-GR"/>
        </a:p>
      </dgm:t>
    </dgm:pt>
    <dgm:pt modelId="{3BED777C-E3EC-47DA-9A15-EF3B3FE383BD}" type="pres">
      <dgm:prSet presAssocID="{6B099B67-BCD3-4EB2-95CE-8838737F4474}" presName="sibTrans" presStyleCnt="0"/>
      <dgm:spPr/>
    </dgm:pt>
    <dgm:pt modelId="{6DD19689-4A3E-468D-947A-58D3CFA5142D}" type="pres">
      <dgm:prSet presAssocID="{1DC37DAE-BA96-45CE-A656-DD080AF2ECE4}" presName="node" presStyleLbl="node1" presStyleIdx="7" presStyleCnt="9">
        <dgm:presLayoutVars>
          <dgm:bulletEnabled val="1"/>
        </dgm:presLayoutVars>
      </dgm:prSet>
      <dgm:spPr/>
      <dgm:t>
        <a:bodyPr/>
        <a:lstStyle/>
        <a:p>
          <a:endParaRPr lang="el-GR"/>
        </a:p>
      </dgm:t>
    </dgm:pt>
    <dgm:pt modelId="{82536502-28FE-4175-8D2F-634F23B93CA2}" type="pres">
      <dgm:prSet presAssocID="{96625255-0C02-4BEC-AD47-5A8A3A781330}" presName="sibTrans" presStyleCnt="0"/>
      <dgm:spPr/>
    </dgm:pt>
    <dgm:pt modelId="{A78F291D-27F0-48EA-94B3-F95E55851FD5}" type="pres">
      <dgm:prSet presAssocID="{03377197-B193-4687-AFE9-337F620F19BB}" presName="node" presStyleLbl="node1" presStyleIdx="8" presStyleCnt="9">
        <dgm:presLayoutVars>
          <dgm:bulletEnabled val="1"/>
        </dgm:presLayoutVars>
      </dgm:prSet>
      <dgm:spPr/>
      <dgm:t>
        <a:bodyPr/>
        <a:lstStyle/>
        <a:p>
          <a:endParaRPr lang="el-GR"/>
        </a:p>
      </dgm:t>
    </dgm:pt>
  </dgm:ptLst>
  <dgm:cxnLst>
    <dgm:cxn modelId="{DA33B5F4-406B-45C7-BE51-6CAC8B49CA89}" type="presOf" srcId="{CB33B186-E5F0-4F39-9B63-16975DE50EB0}" destId="{5ED05F73-E111-4135-9220-EDD53C266420}" srcOrd="0" destOrd="0" presId="urn:microsoft.com/office/officeart/2005/8/layout/default"/>
    <dgm:cxn modelId="{98CF6ACB-7A0F-4372-AEC2-DA12EF16CD36}" srcId="{CB33B186-E5F0-4F39-9B63-16975DE50EB0}" destId="{6F68D4EC-E7E1-457E-863D-02F82BE8C4D6}" srcOrd="2" destOrd="0" parTransId="{0C117534-36E9-4AAF-9572-04C08A7DE5B4}" sibTransId="{0F68AFD7-EEF8-482A-AE03-166DA2D70942}"/>
    <dgm:cxn modelId="{2E4DC2D5-F388-45A6-A07F-937F04625FE9}" type="presOf" srcId="{0FEAC7F1-30F4-4CCB-B3A1-945999087C7C}" destId="{CDC68F61-8DAE-40A8-BE64-3A8554EEE1D8}" srcOrd="0" destOrd="0" presId="urn:microsoft.com/office/officeart/2005/8/layout/default"/>
    <dgm:cxn modelId="{59A5A5AC-B778-44A6-B33F-8B8FCEF09008}" srcId="{CB33B186-E5F0-4F39-9B63-16975DE50EB0}" destId="{03377197-B193-4687-AFE9-337F620F19BB}" srcOrd="8" destOrd="0" parTransId="{1D10B864-D910-4026-BCEB-E796C1F30C71}" sibTransId="{AD7B7F44-58BE-4980-B82A-85026B553B7D}"/>
    <dgm:cxn modelId="{A115394E-10C9-482D-8394-ECEA00B1C3D8}" srcId="{CB33B186-E5F0-4F39-9B63-16975DE50EB0}" destId="{510CCD92-537E-4AF7-843D-80D6E43423B1}" srcOrd="3" destOrd="0" parTransId="{A69DDDEC-21C0-4817-AB20-06051A4F34A8}" sibTransId="{3948CB45-A5AC-4444-B65E-742F1286E129}"/>
    <dgm:cxn modelId="{BFF6C309-1AC0-4329-B325-2BB70B25C9C2}" type="presOf" srcId="{1DC37DAE-BA96-45CE-A656-DD080AF2ECE4}" destId="{6DD19689-4A3E-468D-947A-58D3CFA5142D}" srcOrd="0" destOrd="0" presId="urn:microsoft.com/office/officeart/2005/8/layout/default"/>
    <dgm:cxn modelId="{16ACA704-65C2-4910-8BEB-33DFDC95CACB}" type="presOf" srcId="{6F68D4EC-E7E1-457E-863D-02F82BE8C4D6}" destId="{6101169E-C019-4F5E-98A6-92A876D3BB49}" srcOrd="0" destOrd="0" presId="urn:microsoft.com/office/officeart/2005/8/layout/default"/>
    <dgm:cxn modelId="{ED086D7A-28B2-4038-8843-B5E678FB0FE8}" type="presOf" srcId="{CC3E39AE-7EA5-45CF-8A57-D6C2A40AD90C}" destId="{FB8C2073-847E-4DA6-9796-E991544899A7}" srcOrd="0" destOrd="0" presId="urn:microsoft.com/office/officeart/2005/8/layout/default"/>
    <dgm:cxn modelId="{61EA974D-1871-4B4D-AB4E-9C50A9C8A925}" srcId="{CB33B186-E5F0-4F39-9B63-16975DE50EB0}" destId="{DB526A89-9D45-45BB-9B59-D0DACC701675}" srcOrd="5" destOrd="0" parTransId="{A36C399D-14A0-4A22-8E58-EF0A9E5A1AF3}" sibTransId="{AA5E9A58-F51A-41E9-B874-44C027B7CCBA}"/>
    <dgm:cxn modelId="{C8A10062-DC10-4A6A-ADA1-89050FD006C7}" srcId="{CB33B186-E5F0-4F39-9B63-16975DE50EB0}" destId="{C70E271C-40D5-418B-ABCC-540C9819514C}" srcOrd="4" destOrd="0" parTransId="{61E118D6-B30B-4137-9CAC-7086CABCE22C}" sibTransId="{1F544903-96AA-4E1A-9903-DF8C7F8CEA81}"/>
    <dgm:cxn modelId="{680275D3-B5AE-401B-98EF-4B899C3EA7C1}" type="presOf" srcId="{C70E271C-40D5-418B-ABCC-540C9819514C}" destId="{8B4B2736-AC66-4316-9AA1-62229B1D855D}" srcOrd="0" destOrd="0" presId="urn:microsoft.com/office/officeart/2005/8/layout/default"/>
    <dgm:cxn modelId="{A414E5FB-B888-49DC-9BA9-817B9A9842DD}" srcId="{CB33B186-E5F0-4F39-9B63-16975DE50EB0}" destId="{1DC37DAE-BA96-45CE-A656-DD080AF2ECE4}" srcOrd="7" destOrd="0" parTransId="{F7567E4A-799B-4862-B372-8B37FC16CFE6}" sibTransId="{96625255-0C02-4BEC-AD47-5A8A3A781330}"/>
    <dgm:cxn modelId="{7919F725-225A-4230-B626-EF5A2AFEBA29}" srcId="{CB33B186-E5F0-4F39-9B63-16975DE50EB0}" destId="{CC3E39AE-7EA5-45CF-8A57-D6C2A40AD90C}" srcOrd="1" destOrd="0" parTransId="{E7414B43-D2E2-423B-BFA8-013E0108BCCD}" sibTransId="{8EB3127E-6654-4CD6-9BB7-698736D0B6D0}"/>
    <dgm:cxn modelId="{7AA0ECC4-5B4B-42AB-A9B5-920BDD03980D}" srcId="{CB33B186-E5F0-4F39-9B63-16975DE50EB0}" destId="{8D043D5D-306F-4F57-8FBF-F0F9F0BEBDE0}" srcOrd="0" destOrd="0" parTransId="{F8FE8889-048F-4E4B-93CA-92747DB0DF67}" sibTransId="{9CE68581-2F42-4381-BF06-ABF845557BEE}"/>
    <dgm:cxn modelId="{9DB54ADA-36E8-4CB3-B39D-0E1294985DA7}" srcId="{CB33B186-E5F0-4F39-9B63-16975DE50EB0}" destId="{0FEAC7F1-30F4-4CCB-B3A1-945999087C7C}" srcOrd="6" destOrd="0" parTransId="{521B361C-F0FB-4EFD-8A65-2138807F8C36}" sibTransId="{6B099B67-BCD3-4EB2-95CE-8838737F4474}"/>
    <dgm:cxn modelId="{034BF677-AA9C-417E-A486-43D1427BF801}" type="presOf" srcId="{03377197-B193-4687-AFE9-337F620F19BB}" destId="{A78F291D-27F0-48EA-94B3-F95E55851FD5}" srcOrd="0" destOrd="0" presId="urn:microsoft.com/office/officeart/2005/8/layout/default"/>
    <dgm:cxn modelId="{0B4786F9-B6FB-49D4-8E05-E58419500F5C}" type="presOf" srcId="{510CCD92-537E-4AF7-843D-80D6E43423B1}" destId="{E0745B4F-8A97-44A2-8AC6-73DEFE16AA88}" srcOrd="0" destOrd="0" presId="urn:microsoft.com/office/officeart/2005/8/layout/default"/>
    <dgm:cxn modelId="{C7254704-91F1-4620-B56B-9CE582EC479E}" type="presOf" srcId="{8D043D5D-306F-4F57-8FBF-F0F9F0BEBDE0}" destId="{1E084A24-BE4F-48B5-8DBE-FBE8C4378516}" srcOrd="0" destOrd="0" presId="urn:microsoft.com/office/officeart/2005/8/layout/default"/>
    <dgm:cxn modelId="{3D3C5D60-3FE8-4573-B750-F5D356DFE7BC}" type="presOf" srcId="{DB526A89-9D45-45BB-9B59-D0DACC701675}" destId="{5A6E877F-6DFA-4A8C-A777-DBB0C8D7A831}" srcOrd="0" destOrd="0" presId="urn:microsoft.com/office/officeart/2005/8/layout/default"/>
    <dgm:cxn modelId="{FE44A262-0689-468B-A83F-97601EBA172F}" type="presParOf" srcId="{5ED05F73-E111-4135-9220-EDD53C266420}" destId="{1E084A24-BE4F-48B5-8DBE-FBE8C4378516}" srcOrd="0" destOrd="0" presId="urn:microsoft.com/office/officeart/2005/8/layout/default"/>
    <dgm:cxn modelId="{ED81F788-B7DA-4550-8125-A1B730401A57}" type="presParOf" srcId="{5ED05F73-E111-4135-9220-EDD53C266420}" destId="{899098EE-9B64-4945-9979-84990BDA3791}" srcOrd="1" destOrd="0" presId="urn:microsoft.com/office/officeart/2005/8/layout/default"/>
    <dgm:cxn modelId="{80226498-75E6-45E9-A88D-BA2638E93A6E}" type="presParOf" srcId="{5ED05F73-E111-4135-9220-EDD53C266420}" destId="{FB8C2073-847E-4DA6-9796-E991544899A7}" srcOrd="2" destOrd="0" presId="urn:microsoft.com/office/officeart/2005/8/layout/default"/>
    <dgm:cxn modelId="{69CFB2B0-C2B2-4A5A-A589-179CD8938102}" type="presParOf" srcId="{5ED05F73-E111-4135-9220-EDD53C266420}" destId="{D62C1E96-3EBF-45B6-9DCE-D142C602CC48}" srcOrd="3" destOrd="0" presId="urn:microsoft.com/office/officeart/2005/8/layout/default"/>
    <dgm:cxn modelId="{4562257D-512C-4060-B938-35271D3383C6}" type="presParOf" srcId="{5ED05F73-E111-4135-9220-EDD53C266420}" destId="{6101169E-C019-4F5E-98A6-92A876D3BB49}" srcOrd="4" destOrd="0" presId="urn:microsoft.com/office/officeart/2005/8/layout/default"/>
    <dgm:cxn modelId="{51DBE445-0007-468D-8654-B817F53C9696}" type="presParOf" srcId="{5ED05F73-E111-4135-9220-EDD53C266420}" destId="{5C171CCE-9F30-4DE5-AA62-B2E8BDD65B6D}" srcOrd="5" destOrd="0" presId="urn:microsoft.com/office/officeart/2005/8/layout/default"/>
    <dgm:cxn modelId="{69DBB088-0A52-416B-B29B-E686308ACCB4}" type="presParOf" srcId="{5ED05F73-E111-4135-9220-EDD53C266420}" destId="{E0745B4F-8A97-44A2-8AC6-73DEFE16AA88}" srcOrd="6" destOrd="0" presId="urn:microsoft.com/office/officeart/2005/8/layout/default"/>
    <dgm:cxn modelId="{B0855121-C2E6-498E-BAD9-C0682EFB6306}" type="presParOf" srcId="{5ED05F73-E111-4135-9220-EDD53C266420}" destId="{4408A7F7-5E94-44F7-9416-17DB7E3B7C7D}" srcOrd="7" destOrd="0" presId="urn:microsoft.com/office/officeart/2005/8/layout/default"/>
    <dgm:cxn modelId="{89EDD628-F18B-4625-997E-65D981C35508}" type="presParOf" srcId="{5ED05F73-E111-4135-9220-EDD53C266420}" destId="{8B4B2736-AC66-4316-9AA1-62229B1D855D}" srcOrd="8" destOrd="0" presId="urn:microsoft.com/office/officeart/2005/8/layout/default"/>
    <dgm:cxn modelId="{D663043B-C1B1-4B86-89C2-83682C422D00}" type="presParOf" srcId="{5ED05F73-E111-4135-9220-EDD53C266420}" destId="{A5145FE9-EE1A-4792-8B7C-FD49FFDDDF2E}" srcOrd="9" destOrd="0" presId="urn:microsoft.com/office/officeart/2005/8/layout/default"/>
    <dgm:cxn modelId="{41893B78-91C1-4BEF-B79B-73CDD082E901}" type="presParOf" srcId="{5ED05F73-E111-4135-9220-EDD53C266420}" destId="{5A6E877F-6DFA-4A8C-A777-DBB0C8D7A831}" srcOrd="10" destOrd="0" presId="urn:microsoft.com/office/officeart/2005/8/layout/default"/>
    <dgm:cxn modelId="{E1D57147-B6A7-475C-B82D-BF288ED2FB3E}" type="presParOf" srcId="{5ED05F73-E111-4135-9220-EDD53C266420}" destId="{B0E4A0EE-DE71-4502-9216-23B214762E37}" srcOrd="11" destOrd="0" presId="urn:microsoft.com/office/officeart/2005/8/layout/default"/>
    <dgm:cxn modelId="{0E50034E-2EA4-49E7-962B-8914319F8971}" type="presParOf" srcId="{5ED05F73-E111-4135-9220-EDD53C266420}" destId="{CDC68F61-8DAE-40A8-BE64-3A8554EEE1D8}" srcOrd="12" destOrd="0" presId="urn:microsoft.com/office/officeart/2005/8/layout/default"/>
    <dgm:cxn modelId="{2CE0F822-CAB5-40F1-AB95-0647603A044F}" type="presParOf" srcId="{5ED05F73-E111-4135-9220-EDD53C266420}" destId="{3BED777C-E3EC-47DA-9A15-EF3B3FE383BD}" srcOrd="13" destOrd="0" presId="urn:microsoft.com/office/officeart/2005/8/layout/default"/>
    <dgm:cxn modelId="{A229D768-CE13-4CDA-83EE-62A87D40320A}" type="presParOf" srcId="{5ED05F73-E111-4135-9220-EDD53C266420}" destId="{6DD19689-4A3E-468D-947A-58D3CFA5142D}" srcOrd="14" destOrd="0" presId="urn:microsoft.com/office/officeart/2005/8/layout/default"/>
    <dgm:cxn modelId="{12EEFB62-7002-4FC9-87EC-CF9890CF9925}" type="presParOf" srcId="{5ED05F73-E111-4135-9220-EDD53C266420}" destId="{82536502-28FE-4175-8D2F-634F23B93CA2}" srcOrd="15" destOrd="0" presId="urn:microsoft.com/office/officeart/2005/8/layout/default"/>
    <dgm:cxn modelId="{827D23F7-6AAF-4178-AAE0-E06C189E25C9}" type="presParOf" srcId="{5ED05F73-E111-4135-9220-EDD53C266420}" destId="{A78F291D-27F0-48EA-94B3-F95E55851FD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B33B186-E5F0-4F39-9B63-16975DE50E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8D043D5D-306F-4F57-8FBF-F0F9F0BEBDE0}">
      <dgm:prSet phldrT="[Κείμενο]"/>
      <dgm:spPr/>
      <dgm:t>
        <a:bodyPr/>
        <a:lstStyle/>
        <a:p>
          <a:r>
            <a:rPr lang="el-GR" dirty="0" smtClean="0"/>
            <a:t>Τα κουμπιά </a:t>
          </a:r>
          <a:r>
            <a:rPr lang="el-GR" dirty="0" err="1" smtClean="0"/>
            <a:t>μπρός</a:t>
          </a:r>
          <a:r>
            <a:rPr lang="el-GR" dirty="0" smtClean="0"/>
            <a:t> πίσω είναι τέλεια και η πλοήγηση πολύ καλή   </a:t>
          </a:r>
          <a:endParaRPr lang="el-GR" dirty="0"/>
        </a:p>
      </dgm:t>
    </dgm:pt>
    <dgm:pt modelId="{F8FE8889-048F-4E4B-93CA-92747DB0DF67}" type="parTrans" cxnId="{7AA0ECC4-5B4B-42AB-A9B5-920BDD03980D}">
      <dgm:prSet/>
      <dgm:spPr/>
      <dgm:t>
        <a:bodyPr/>
        <a:lstStyle/>
        <a:p>
          <a:endParaRPr lang="el-GR"/>
        </a:p>
      </dgm:t>
    </dgm:pt>
    <dgm:pt modelId="{9CE68581-2F42-4381-BF06-ABF845557BEE}" type="sibTrans" cxnId="{7AA0ECC4-5B4B-42AB-A9B5-920BDD03980D}">
      <dgm:prSet/>
      <dgm:spPr/>
      <dgm:t>
        <a:bodyPr/>
        <a:lstStyle/>
        <a:p>
          <a:endParaRPr lang="el-GR"/>
        </a:p>
      </dgm:t>
    </dgm:pt>
    <dgm:pt modelId="{6F68D4EC-E7E1-457E-863D-02F82BE8C4D6}">
      <dgm:prSet phldrT="[Κείμενο]"/>
      <dgm:spPr/>
      <dgm:t>
        <a:bodyPr/>
        <a:lstStyle/>
        <a:p>
          <a:r>
            <a:rPr lang="el-GR" dirty="0" smtClean="0"/>
            <a:t>Υπάρχουν συμβουλές πως θα μελετηθεί το  Ε.Υ. και ποια σειρά θα ακολουθήσω για να μάθω. </a:t>
          </a:r>
          <a:endParaRPr lang="el-GR" dirty="0"/>
        </a:p>
      </dgm:t>
    </dgm:pt>
    <dgm:pt modelId="{0C117534-36E9-4AAF-9572-04C08A7DE5B4}" type="parTrans" cxnId="{98CF6ACB-7A0F-4372-AEC2-DA12EF16CD36}">
      <dgm:prSet/>
      <dgm:spPr/>
      <dgm:t>
        <a:bodyPr/>
        <a:lstStyle/>
        <a:p>
          <a:endParaRPr lang="el-GR"/>
        </a:p>
      </dgm:t>
    </dgm:pt>
    <dgm:pt modelId="{0F68AFD7-EEF8-482A-AE03-166DA2D70942}" type="sibTrans" cxnId="{98CF6ACB-7A0F-4372-AEC2-DA12EF16CD36}">
      <dgm:prSet/>
      <dgm:spPr/>
      <dgm:t>
        <a:bodyPr/>
        <a:lstStyle/>
        <a:p>
          <a:endParaRPr lang="el-GR"/>
        </a:p>
      </dgm:t>
    </dgm:pt>
    <dgm:pt modelId="{510CCD92-537E-4AF7-843D-80D6E43423B1}">
      <dgm:prSet phldrT="[Κείμενο]"/>
      <dgm:spPr/>
      <dgm:t>
        <a:bodyPr/>
        <a:lstStyle/>
        <a:p>
          <a:r>
            <a:rPr lang="el-GR" dirty="0" smtClean="0"/>
            <a:t>Το Ε.Υ. έχει πολλές δραστηριότητες που ενθαρρύνουν  την μελέτη μου.</a:t>
          </a:r>
          <a:endParaRPr lang="el-GR" dirty="0"/>
        </a:p>
      </dgm:t>
    </dgm:pt>
    <dgm:pt modelId="{A69DDDEC-21C0-4817-AB20-06051A4F34A8}" type="parTrans" cxnId="{A115394E-10C9-482D-8394-ECEA00B1C3D8}">
      <dgm:prSet/>
      <dgm:spPr/>
      <dgm:t>
        <a:bodyPr/>
        <a:lstStyle/>
        <a:p>
          <a:endParaRPr lang="el-GR"/>
        </a:p>
      </dgm:t>
    </dgm:pt>
    <dgm:pt modelId="{3948CB45-A5AC-4444-B65E-742F1286E129}" type="sibTrans" cxnId="{A115394E-10C9-482D-8394-ECEA00B1C3D8}">
      <dgm:prSet/>
      <dgm:spPr/>
      <dgm:t>
        <a:bodyPr/>
        <a:lstStyle/>
        <a:p>
          <a:endParaRPr lang="el-GR"/>
        </a:p>
      </dgm:t>
    </dgm:pt>
    <dgm:pt modelId="{C70E271C-40D5-418B-ABCC-540C9819514C}">
      <dgm:prSet phldrT="[Κείμενο]"/>
      <dgm:spPr/>
      <dgm:t>
        <a:bodyPr/>
        <a:lstStyle/>
        <a:p>
          <a:r>
            <a:rPr lang="el-GR" dirty="0" smtClean="0"/>
            <a:t>Υπήρχαν αφηγήσεις οι οποίες με παρακινούσαν να ακούσω μέχρι τέλος. </a:t>
          </a:r>
          <a:endParaRPr lang="el-GR" dirty="0"/>
        </a:p>
      </dgm:t>
    </dgm:pt>
    <dgm:pt modelId="{61E118D6-B30B-4137-9CAC-7086CABCE22C}" type="parTrans" cxnId="{C8A10062-DC10-4A6A-ADA1-89050FD006C7}">
      <dgm:prSet/>
      <dgm:spPr/>
      <dgm:t>
        <a:bodyPr/>
        <a:lstStyle/>
        <a:p>
          <a:endParaRPr lang="el-GR"/>
        </a:p>
      </dgm:t>
    </dgm:pt>
    <dgm:pt modelId="{1F544903-96AA-4E1A-9903-DF8C7F8CEA81}" type="sibTrans" cxnId="{C8A10062-DC10-4A6A-ADA1-89050FD006C7}">
      <dgm:prSet/>
      <dgm:spPr/>
      <dgm:t>
        <a:bodyPr/>
        <a:lstStyle/>
        <a:p>
          <a:endParaRPr lang="el-GR"/>
        </a:p>
      </dgm:t>
    </dgm:pt>
    <dgm:pt modelId="{DB526A89-9D45-45BB-9B59-D0DACC701675}">
      <dgm:prSet phldrT="[Κείμενο]"/>
      <dgm:spPr/>
      <dgm:t>
        <a:bodyPr/>
        <a:lstStyle/>
        <a:p>
          <a:r>
            <a:rPr lang="el-GR" dirty="0" smtClean="0"/>
            <a:t>Θα ήθελα παραπάνω αφηγηματικά σχόλια. </a:t>
          </a:r>
          <a:endParaRPr lang="el-GR" dirty="0"/>
        </a:p>
      </dgm:t>
    </dgm:pt>
    <dgm:pt modelId="{A36C399D-14A0-4A22-8E58-EF0A9E5A1AF3}" type="parTrans" cxnId="{61EA974D-1871-4B4D-AB4E-9C50A9C8A925}">
      <dgm:prSet/>
      <dgm:spPr/>
      <dgm:t>
        <a:bodyPr/>
        <a:lstStyle/>
        <a:p>
          <a:endParaRPr lang="el-GR"/>
        </a:p>
      </dgm:t>
    </dgm:pt>
    <dgm:pt modelId="{AA5E9A58-F51A-41E9-B874-44C027B7CCBA}" type="sibTrans" cxnId="{61EA974D-1871-4B4D-AB4E-9C50A9C8A925}">
      <dgm:prSet/>
      <dgm:spPr/>
      <dgm:t>
        <a:bodyPr/>
        <a:lstStyle/>
        <a:p>
          <a:endParaRPr lang="el-GR"/>
        </a:p>
      </dgm:t>
    </dgm:pt>
    <dgm:pt modelId="{0FEAC7F1-30F4-4CCB-B3A1-945999087C7C}">
      <dgm:prSet phldrT="[Κείμενο]"/>
      <dgm:spPr/>
      <dgm:t>
        <a:bodyPr/>
        <a:lstStyle/>
        <a:p>
          <a:r>
            <a:rPr lang="el-GR" dirty="0" smtClean="0"/>
            <a:t>Γίνεται ηχητική παρουσίαση στα κλάσματα στην ανακεφαλαίωση </a:t>
          </a:r>
          <a:endParaRPr lang="el-GR" dirty="0"/>
        </a:p>
      </dgm:t>
    </dgm:pt>
    <dgm:pt modelId="{521B361C-F0FB-4EFD-8A65-2138807F8C36}" type="parTrans" cxnId="{9DB54ADA-36E8-4CB3-B39D-0E1294985DA7}">
      <dgm:prSet/>
      <dgm:spPr/>
      <dgm:t>
        <a:bodyPr/>
        <a:lstStyle/>
        <a:p>
          <a:endParaRPr lang="el-GR"/>
        </a:p>
      </dgm:t>
    </dgm:pt>
    <dgm:pt modelId="{6B099B67-BCD3-4EB2-95CE-8838737F4474}" type="sibTrans" cxnId="{9DB54ADA-36E8-4CB3-B39D-0E1294985DA7}">
      <dgm:prSet/>
      <dgm:spPr/>
      <dgm:t>
        <a:bodyPr/>
        <a:lstStyle/>
        <a:p>
          <a:endParaRPr lang="el-GR"/>
        </a:p>
      </dgm:t>
    </dgm:pt>
    <dgm:pt modelId="{1DC37DAE-BA96-45CE-A656-DD080AF2ECE4}">
      <dgm:prSet phldrT="[Κείμενο]"/>
      <dgm:spPr/>
      <dgm:t>
        <a:bodyPr/>
        <a:lstStyle/>
        <a:p>
          <a:r>
            <a:rPr lang="el-GR" dirty="0" smtClean="0"/>
            <a:t>Είναι πολύ ωραίο Ε.Υ. και θέλω να γίνει και στα άλλα μαθήματα.  </a:t>
          </a:r>
          <a:endParaRPr lang="el-GR" dirty="0"/>
        </a:p>
      </dgm:t>
    </dgm:pt>
    <dgm:pt modelId="{F7567E4A-799B-4862-B372-8B37FC16CFE6}" type="parTrans" cxnId="{A414E5FB-B888-49DC-9BA9-817B9A9842DD}">
      <dgm:prSet/>
      <dgm:spPr/>
      <dgm:t>
        <a:bodyPr/>
        <a:lstStyle/>
        <a:p>
          <a:endParaRPr lang="el-GR"/>
        </a:p>
      </dgm:t>
    </dgm:pt>
    <dgm:pt modelId="{96625255-0C02-4BEC-AD47-5A8A3A781330}" type="sibTrans" cxnId="{A414E5FB-B888-49DC-9BA9-817B9A9842DD}">
      <dgm:prSet/>
      <dgm:spPr/>
      <dgm:t>
        <a:bodyPr/>
        <a:lstStyle/>
        <a:p>
          <a:endParaRPr lang="el-GR"/>
        </a:p>
      </dgm:t>
    </dgm:pt>
    <dgm:pt modelId="{03377197-B193-4687-AFE9-337F620F19BB}">
      <dgm:prSet phldrT="[Κείμενο]"/>
      <dgm:spPr/>
      <dgm:t>
        <a:bodyPr/>
        <a:lstStyle/>
        <a:p>
          <a:r>
            <a:rPr lang="el-GR" dirty="0" smtClean="0"/>
            <a:t>Υπάρχει χώρος για να λύσω κάποιες ασκήσεις που θα τις δει ο κύριος και θα μπορέσω εκεί να γράψω και τα σχόλια μου.</a:t>
          </a:r>
          <a:endParaRPr lang="el-GR" dirty="0"/>
        </a:p>
      </dgm:t>
    </dgm:pt>
    <dgm:pt modelId="{1D10B864-D910-4026-BCEB-E796C1F30C71}" type="parTrans" cxnId="{59A5A5AC-B778-44A6-B33F-8B8FCEF09008}">
      <dgm:prSet/>
      <dgm:spPr/>
      <dgm:t>
        <a:bodyPr/>
        <a:lstStyle/>
        <a:p>
          <a:endParaRPr lang="el-GR"/>
        </a:p>
      </dgm:t>
    </dgm:pt>
    <dgm:pt modelId="{AD7B7F44-58BE-4980-B82A-85026B553B7D}" type="sibTrans" cxnId="{59A5A5AC-B778-44A6-B33F-8B8FCEF09008}">
      <dgm:prSet/>
      <dgm:spPr/>
      <dgm:t>
        <a:bodyPr/>
        <a:lstStyle/>
        <a:p>
          <a:endParaRPr lang="el-GR"/>
        </a:p>
      </dgm:t>
    </dgm:pt>
    <dgm:pt modelId="{CC3E39AE-7EA5-45CF-8A57-D6C2A40AD90C}">
      <dgm:prSet phldrT="[Κείμενο]"/>
      <dgm:spPr/>
      <dgm:t>
        <a:bodyPr/>
        <a:lstStyle/>
        <a:p>
          <a:r>
            <a:rPr lang="el-GR" dirty="0" smtClean="0"/>
            <a:t>Υπάρχουν </a:t>
          </a:r>
          <a:r>
            <a:rPr lang="el-GR" dirty="0" err="1" smtClean="0"/>
            <a:t>υπερσύνδεσμοι</a:t>
          </a:r>
          <a:r>
            <a:rPr lang="el-GR" dirty="0" smtClean="0"/>
            <a:t>  που τους πατάς και σε πάνε στο αντίστοιχο περιεχόμενο.</a:t>
          </a:r>
          <a:endParaRPr lang="el-GR" dirty="0"/>
        </a:p>
      </dgm:t>
    </dgm:pt>
    <dgm:pt modelId="{E7414B43-D2E2-423B-BFA8-013E0108BCCD}" type="parTrans" cxnId="{7919F725-225A-4230-B626-EF5A2AFEBA29}">
      <dgm:prSet/>
      <dgm:spPr/>
      <dgm:t>
        <a:bodyPr/>
        <a:lstStyle/>
        <a:p>
          <a:endParaRPr lang="el-GR"/>
        </a:p>
      </dgm:t>
    </dgm:pt>
    <dgm:pt modelId="{8EB3127E-6654-4CD6-9BB7-698736D0B6D0}" type="sibTrans" cxnId="{7919F725-225A-4230-B626-EF5A2AFEBA29}">
      <dgm:prSet/>
      <dgm:spPr/>
      <dgm:t>
        <a:bodyPr/>
        <a:lstStyle/>
        <a:p>
          <a:endParaRPr lang="el-GR"/>
        </a:p>
      </dgm:t>
    </dgm:pt>
    <dgm:pt modelId="{5ED05F73-E111-4135-9220-EDD53C266420}" type="pres">
      <dgm:prSet presAssocID="{CB33B186-E5F0-4F39-9B63-16975DE50EB0}" presName="diagram" presStyleCnt="0">
        <dgm:presLayoutVars>
          <dgm:dir/>
          <dgm:resizeHandles val="exact"/>
        </dgm:presLayoutVars>
      </dgm:prSet>
      <dgm:spPr/>
      <dgm:t>
        <a:bodyPr/>
        <a:lstStyle/>
        <a:p>
          <a:endParaRPr lang="el-GR"/>
        </a:p>
      </dgm:t>
    </dgm:pt>
    <dgm:pt modelId="{1E084A24-BE4F-48B5-8DBE-FBE8C4378516}" type="pres">
      <dgm:prSet presAssocID="{8D043D5D-306F-4F57-8FBF-F0F9F0BEBDE0}" presName="node" presStyleLbl="node1" presStyleIdx="0" presStyleCnt="9">
        <dgm:presLayoutVars>
          <dgm:bulletEnabled val="1"/>
        </dgm:presLayoutVars>
      </dgm:prSet>
      <dgm:spPr/>
      <dgm:t>
        <a:bodyPr/>
        <a:lstStyle/>
        <a:p>
          <a:endParaRPr lang="el-GR"/>
        </a:p>
      </dgm:t>
    </dgm:pt>
    <dgm:pt modelId="{899098EE-9B64-4945-9979-84990BDA3791}" type="pres">
      <dgm:prSet presAssocID="{9CE68581-2F42-4381-BF06-ABF845557BEE}" presName="sibTrans" presStyleCnt="0"/>
      <dgm:spPr/>
    </dgm:pt>
    <dgm:pt modelId="{FB8C2073-847E-4DA6-9796-E991544899A7}" type="pres">
      <dgm:prSet presAssocID="{CC3E39AE-7EA5-45CF-8A57-D6C2A40AD90C}" presName="node" presStyleLbl="node1" presStyleIdx="1" presStyleCnt="9">
        <dgm:presLayoutVars>
          <dgm:bulletEnabled val="1"/>
        </dgm:presLayoutVars>
      </dgm:prSet>
      <dgm:spPr/>
      <dgm:t>
        <a:bodyPr/>
        <a:lstStyle/>
        <a:p>
          <a:endParaRPr lang="el-GR"/>
        </a:p>
      </dgm:t>
    </dgm:pt>
    <dgm:pt modelId="{D62C1E96-3EBF-45B6-9DCE-D142C602CC48}" type="pres">
      <dgm:prSet presAssocID="{8EB3127E-6654-4CD6-9BB7-698736D0B6D0}" presName="sibTrans" presStyleCnt="0"/>
      <dgm:spPr/>
    </dgm:pt>
    <dgm:pt modelId="{6101169E-C019-4F5E-98A6-92A876D3BB49}" type="pres">
      <dgm:prSet presAssocID="{6F68D4EC-E7E1-457E-863D-02F82BE8C4D6}" presName="node" presStyleLbl="node1" presStyleIdx="2" presStyleCnt="9">
        <dgm:presLayoutVars>
          <dgm:bulletEnabled val="1"/>
        </dgm:presLayoutVars>
      </dgm:prSet>
      <dgm:spPr/>
      <dgm:t>
        <a:bodyPr/>
        <a:lstStyle/>
        <a:p>
          <a:endParaRPr lang="el-GR"/>
        </a:p>
      </dgm:t>
    </dgm:pt>
    <dgm:pt modelId="{5C171CCE-9F30-4DE5-AA62-B2E8BDD65B6D}" type="pres">
      <dgm:prSet presAssocID="{0F68AFD7-EEF8-482A-AE03-166DA2D70942}" presName="sibTrans" presStyleCnt="0"/>
      <dgm:spPr/>
    </dgm:pt>
    <dgm:pt modelId="{E0745B4F-8A97-44A2-8AC6-73DEFE16AA88}" type="pres">
      <dgm:prSet presAssocID="{510CCD92-537E-4AF7-843D-80D6E43423B1}" presName="node" presStyleLbl="node1" presStyleIdx="3" presStyleCnt="9">
        <dgm:presLayoutVars>
          <dgm:bulletEnabled val="1"/>
        </dgm:presLayoutVars>
      </dgm:prSet>
      <dgm:spPr/>
      <dgm:t>
        <a:bodyPr/>
        <a:lstStyle/>
        <a:p>
          <a:endParaRPr lang="el-GR"/>
        </a:p>
      </dgm:t>
    </dgm:pt>
    <dgm:pt modelId="{4408A7F7-5E94-44F7-9416-17DB7E3B7C7D}" type="pres">
      <dgm:prSet presAssocID="{3948CB45-A5AC-4444-B65E-742F1286E129}" presName="sibTrans" presStyleCnt="0"/>
      <dgm:spPr/>
    </dgm:pt>
    <dgm:pt modelId="{8B4B2736-AC66-4316-9AA1-62229B1D855D}" type="pres">
      <dgm:prSet presAssocID="{C70E271C-40D5-418B-ABCC-540C9819514C}" presName="node" presStyleLbl="node1" presStyleIdx="4" presStyleCnt="9">
        <dgm:presLayoutVars>
          <dgm:bulletEnabled val="1"/>
        </dgm:presLayoutVars>
      </dgm:prSet>
      <dgm:spPr/>
      <dgm:t>
        <a:bodyPr/>
        <a:lstStyle/>
        <a:p>
          <a:endParaRPr lang="el-GR"/>
        </a:p>
      </dgm:t>
    </dgm:pt>
    <dgm:pt modelId="{A5145FE9-EE1A-4792-8B7C-FD49FFDDDF2E}" type="pres">
      <dgm:prSet presAssocID="{1F544903-96AA-4E1A-9903-DF8C7F8CEA81}" presName="sibTrans" presStyleCnt="0"/>
      <dgm:spPr/>
    </dgm:pt>
    <dgm:pt modelId="{5A6E877F-6DFA-4A8C-A777-DBB0C8D7A831}" type="pres">
      <dgm:prSet presAssocID="{DB526A89-9D45-45BB-9B59-D0DACC701675}" presName="node" presStyleLbl="node1" presStyleIdx="5" presStyleCnt="9">
        <dgm:presLayoutVars>
          <dgm:bulletEnabled val="1"/>
        </dgm:presLayoutVars>
      </dgm:prSet>
      <dgm:spPr/>
      <dgm:t>
        <a:bodyPr/>
        <a:lstStyle/>
        <a:p>
          <a:endParaRPr lang="el-GR"/>
        </a:p>
      </dgm:t>
    </dgm:pt>
    <dgm:pt modelId="{B0E4A0EE-DE71-4502-9216-23B214762E37}" type="pres">
      <dgm:prSet presAssocID="{AA5E9A58-F51A-41E9-B874-44C027B7CCBA}" presName="sibTrans" presStyleCnt="0"/>
      <dgm:spPr/>
    </dgm:pt>
    <dgm:pt modelId="{CDC68F61-8DAE-40A8-BE64-3A8554EEE1D8}" type="pres">
      <dgm:prSet presAssocID="{0FEAC7F1-30F4-4CCB-B3A1-945999087C7C}" presName="node" presStyleLbl="node1" presStyleIdx="6" presStyleCnt="9">
        <dgm:presLayoutVars>
          <dgm:bulletEnabled val="1"/>
        </dgm:presLayoutVars>
      </dgm:prSet>
      <dgm:spPr/>
      <dgm:t>
        <a:bodyPr/>
        <a:lstStyle/>
        <a:p>
          <a:endParaRPr lang="el-GR"/>
        </a:p>
      </dgm:t>
    </dgm:pt>
    <dgm:pt modelId="{3BED777C-E3EC-47DA-9A15-EF3B3FE383BD}" type="pres">
      <dgm:prSet presAssocID="{6B099B67-BCD3-4EB2-95CE-8838737F4474}" presName="sibTrans" presStyleCnt="0"/>
      <dgm:spPr/>
    </dgm:pt>
    <dgm:pt modelId="{6DD19689-4A3E-468D-947A-58D3CFA5142D}" type="pres">
      <dgm:prSet presAssocID="{1DC37DAE-BA96-45CE-A656-DD080AF2ECE4}" presName="node" presStyleLbl="node1" presStyleIdx="7" presStyleCnt="9">
        <dgm:presLayoutVars>
          <dgm:bulletEnabled val="1"/>
        </dgm:presLayoutVars>
      </dgm:prSet>
      <dgm:spPr/>
      <dgm:t>
        <a:bodyPr/>
        <a:lstStyle/>
        <a:p>
          <a:endParaRPr lang="el-GR"/>
        </a:p>
      </dgm:t>
    </dgm:pt>
    <dgm:pt modelId="{82536502-28FE-4175-8D2F-634F23B93CA2}" type="pres">
      <dgm:prSet presAssocID="{96625255-0C02-4BEC-AD47-5A8A3A781330}" presName="sibTrans" presStyleCnt="0"/>
      <dgm:spPr/>
    </dgm:pt>
    <dgm:pt modelId="{A78F291D-27F0-48EA-94B3-F95E55851FD5}" type="pres">
      <dgm:prSet presAssocID="{03377197-B193-4687-AFE9-337F620F19BB}" presName="node" presStyleLbl="node1" presStyleIdx="8" presStyleCnt="9">
        <dgm:presLayoutVars>
          <dgm:bulletEnabled val="1"/>
        </dgm:presLayoutVars>
      </dgm:prSet>
      <dgm:spPr/>
      <dgm:t>
        <a:bodyPr/>
        <a:lstStyle/>
        <a:p>
          <a:endParaRPr lang="el-GR"/>
        </a:p>
      </dgm:t>
    </dgm:pt>
  </dgm:ptLst>
  <dgm:cxnLst>
    <dgm:cxn modelId="{50622DA7-BF9D-4EF8-9036-90E24646CFEC}" type="presOf" srcId="{6F68D4EC-E7E1-457E-863D-02F82BE8C4D6}" destId="{6101169E-C019-4F5E-98A6-92A876D3BB49}" srcOrd="0" destOrd="0" presId="urn:microsoft.com/office/officeart/2005/8/layout/default"/>
    <dgm:cxn modelId="{C8A10062-DC10-4A6A-ADA1-89050FD006C7}" srcId="{CB33B186-E5F0-4F39-9B63-16975DE50EB0}" destId="{C70E271C-40D5-418B-ABCC-540C9819514C}" srcOrd="4" destOrd="0" parTransId="{61E118D6-B30B-4137-9CAC-7086CABCE22C}" sibTransId="{1F544903-96AA-4E1A-9903-DF8C7F8CEA81}"/>
    <dgm:cxn modelId="{E1AD2517-2305-4781-B6EB-11E6070ED963}" type="presOf" srcId="{C70E271C-40D5-418B-ABCC-540C9819514C}" destId="{8B4B2736-AC66-4316-9AA1-62229B1D855D}" srcOrd="0" destOrd="0" presId="urn:microsoft.com/office/officeart/2005/8/layout/default"/>
    <dgm:cxn modelId="{59A5A5AC-B778-44A6-B33F-8B8FCEF09008}" srcId="{CB33B186-E5F0-4F39-9B63-16975DE50EB0}" destId="{03377197-B193-4687-AFE9-337F620F19BB}" srcOrd="8" destOrd="0" parTransId="{1D10B864-D910-4026-BCEB-E796C1F30C71}" sibTransId="{AD7B7F44-58BE-4980-B82A-85026B553B7D}"/>
    <dgm:cxn modelId="{A115394E-10C9-482D-8394-ECEA00B1C3D8}" srcId="{CB33B186-E5F0-4F39-9B63-16975DE50EB0}" destId="{510CCD92-537E-4AF7-843D-80D6E43423B1}" srcOrd="3" destOrd="0" parTransId="{A69DDDEC-21C0-4817-AB20-06051A4F34A8}" sibTransId="{3948CB45-A5AC-4444-B65E-742F1286E129}"/>
    <dgm:cxn modelId="{5D5DB5B7-7AC0-442D-88CD-6224C8E58532}" type="presOf" srcId="{0FEAC7F1-30F4-4CCB-B3A1-945999087C7C}" destId="{CDC68F61-8DAE-40A8-BE64-3A8554EEE1D8}" srcOrd="0" destOrd="0" presId="urn:microsoft.com/office/officeart/2005/8/layout/default"/>
    <dgm:cxn modelId="{7919F725-225A-4230-B626-EF5A2AFEBA29}" srcId="{CB33B186-E5F0-4F39-9B63-16975DE50EB0}" destId="{CC3E39AE-7EA5-45CF-8A57-D6C2A40AD90C}" srcOrd="1" destOrd="0" parTransId="{E7414B43-D2E2-423B-BFA8-013E0108BCCD}" sibTransId="{8EB3127E-6654-4CD6-9BB7-698736D0B6D0}"/>
    <dgm:cxn modelId="{C4E7005E-4CCD-4A82-9F96-6F4C725DE934}" type="presOf" srcId="{03377197-B193-4687-AFE9-337F620F19BB}" destId="{A78F291D-27F0-48EA-94B3-F95E55851FD5}" srcOrd="0" destOrd="0" presId="urn:microsoft.com/office/officeart/2005/8/layout/default"/>
    <dgm:cxn modelId="{9DB54ADA-36E8-4CB3-B39D-0E1294985DA7}" srcId="{CB33B186-E5F0-4F39-9B63-16975DE50EB0}" destId="{0FEAC7F1-30F4-4CCB-B3A1-945999087C7C}" srcOrd="6" destOrd="0" parTransId="{521B361C-F0FB-4EFD-8A65-2138807F8C36}" sibTransId="{6B099B67-BCD3-4EB2-95CE-8838737F4474}"/>
    <dgm:cxn modelId="{9F43FA61-B412-4FD2-BD32-9AEB461294F3}" type="presOf" srcId="{DB526A89-9D45-45BB-9B59-D0DACC701675}" destId="{5A6E877F-6DFA-4A8C-A777-DBB0C8D7A831}" srcOrd="0" destOrd="0" presId="urn:microsoft.com/office/officeart/2005/8/layout/default"/>
    <dgm:cxn modelId="{C08D6D5B-D527-4C69-8176-3B4A053C2AEA}" type="presOf" srcId="{1DC37DAE-BA96-45CE-A656-DD080AF2ECE4}" destId="{6DD19689-4A3E-468D-947A-58D3CFA5142D}" srcOrd="0" destOrd="0" presId="urn:microsoft.com/office/officeart/2005/8/layout/default"/>
    <dgm:cxn modelId="{61EA974D-1871-4B4D-AB4E-9C50A9C8A925}" srcId="{CB33B186-E5F0-4F39-9B63-16975DE50EB0}" destId="{DB526A89-9D45-45BB-9B59-D0DACC701675}" srcOrd="5" destOrd="0" parTransId="{A36C399D-14A0-4A22-8E58-EF0A9E5A1AF3}" sibTransId="{AA5E9A58-F51A-41E9-B874-44C027B7CCBA}"/>
    <dgm:cxn modelId="{A414E5FB-B888-49DC-9BA9-817B9A9842DD}" srcId="{CB33B186-E5F0-4F39-9B63-16975DE50EB0}" destId="{1DC37DAE-BA96-45CE-A656-DD080AF2ECE4}" srcOrd="7" destOrd="0" parTransId="{F7567E4A-799B-4862-B372-8B37FC16CFE6}" sibTransId="{96625255-0C02-4BEC-AD47-5A8A3A781330}"/>
    <dgm:cxn modelId="{D46371AF-CFFD-4679-81A2-8DCDE97E7B70}" type="presOf" srcId="{CB33B186-E5F0-4F39-9B63-16975DE50EB0}" destId="{5ED05F73-E111-4135-9220-EDD53C266420}" srcOrd="0" destOrd="0" presId="urn:microsoft.com/office/officeart/2005/8/layout/default"/>
    <dgm:cxn modelId="{5BC03053-C7A0-4DBB-889F-BE0E3147D363}" type="presOf" srcId="{8D043D5D-306F-4F57-8FBF-F0F9F0BEBDE0}" destId="{1E084A24-BE4F-48B5-8DBE-FBE8C4378516}" srcOrd="0" destOrd="0" presId="urn:microsoft.com/office/officeart/2005/8/layout/default"/>
    <dgm:cxn modelId="{5E1D3E90-12FF-44F2-855D-BA108B294071}" type="presOf" srcId="{CC3E39AE-7EA5-45CF-8A57-D6C2A40AD90C}" destId="{FB8C2073-847E-4DA6-9796-E991544899A7}" srcOrd="0" destOrd="0" presId="urn:microsoft.com/office/officeart/2005/8/layout/default"/>
    <dgm:cxn modelId="{98CF6ACB-7A0F-4372-AEC2-DA12EF16CD36}" srcId="{CB33B186-E5F0-4F39-9B63-16975DE50EB0}" destId="{6F68D4EC-E7E1-457E-863D-02F82BE8C4D6}" srcOrd="2" destOrd="0" parTransId="{0C117534-36E9-4AAF-9572-04C08A7DE5B4}" sibTransId="{0F68AFD7-EEF8-482A-AE03-166DA2D70942}"/>
    <dgm:cxn modelId="{7AA0ECC4-5B4B-42AB-A9B5-920BDD03980D}" srcId="{CB33B186-E5F0-4F39-9B63-16975DE50EB0}" destId="{8D043D5D-306F-4F57-8FBF-F0F9F0BEBDE0}" srcOrd="0" destOrd="0" parTransId="{F8FE8889-048F-4E4B-93CA-92747DB0DF67}" sibTransId="{9CE68581-2F42-4381-BF06-ABF845557BEE}"/>
    <dgm:cxn modelId="{8B717DD8-721C-4C2B-A1BC-C04C9EE4652A}" type="presOf" srcId="{510CCD92-537E-4AF7-843D-80D6E43423B1}" destId="{E0745B4F-8A97-44A2-8AC6-73DEFE16AA88}" srcOrd="0" destOrd="0" presId="urn:microsoft.com/office/officeart/2005/8/layout/default"/>
    <dgm:cxn modelId="{E212669F-5E00-41D6-B8A7-FE9594711826}" type="presParOf" srcId="{5ED05F73-E111-4135-9220-EDD53C266420}" destId="{1E084A24-BE4F-48B5-8DBE-FBE8C4378516}" srcOrd="0" destOrd="0" presId="urn:microsoft.com/office/officeart/2005/8/layout/default"/>
    <dgm:cxn modelId="{D045270B-68F0-407C-A9D2-F6A0918F8789}" type="presParOf" srcId="{5ED05F73-E111-4135-9220-EDD53C266420}" destId="{899098EE-9B64-4945-9979-84990BDA3791}" srcOrd="1" destOrd="0" presId="urn:microsoft.com/office/officeart/2005/8/layout/default"/>
    <dgm:cxn modelId="{A8381EF5-30D4-4D83-ADCE-FF86773E9772}" type="presParOf" srcId="{5ED05F73-E111-4135-9220-EDD53C266420}" destId="{FB8C2073-847E-4DA6-9796-E991544899A7}" srcOrd="2" destOrd="0" presId="urn:microsoft.com/office/officeart/2005/8/layout/default"/>
    <dgm:cxn modelId="{2FC969B5-6FA4-4E8D-B883-910A512DF397}" type="presParOf" srcId="{5ED05F73-E111-4135-9220-EDD53C266420}" destId="{D62C1E96-3EBF-45B6-9DCE-D142C602CC48}" srcOrd="3" destOrd="0" presId="urn:microsoft.com/office/officeart/2005/8/layout/default"/>
    <dgm:cxn modelId="{223BEFA9-EC56-436B-BAFF-63681A07C435}" type="presParOf" srcId="{5ED05F73-E111-4135-9220-EDD53C266420}" destId="{6101169E-C019-4F5E-98A6-92A876D3BB49}" srcOrd="4" destOrd="0" presId="urn:microsoft.com/office/officeart/2005/8/layout/default"/>
    <dgm:cxn modelId="{C1BDAEE5-7B41-40A1-858A-7B67ABC1363D}" type="presParOf" srcId="{5ED05F73-E111-4135-9220-EDD53C266420}" destId="{5C171CCE-9F30-4DE5-AA62-B2E8BDD65B6D}" srcOrd="5" destOrd="0" presId="urn:microsoft.com/office/officeart/2005/8/layout/default"/>
    <dgm:cxn modelId="{DD4DEB5C-64E7-4A39-BB9D-8758F919759D}" type="presParOf" srcId="{5ED05F73-E111-4135-9220-EDD53C266420}" destId="{E0745B4F-8A97-44A2-8AC6-73DEFE16AA88}" srcOrd="6" destOrd="0" presId="urn:microsoft.com/office/officeart/2005/8/layout/default"/>
    <dgm:cxn modelId="{37145CA3-F12C-4D95-AF5D-6118B451AFA0}" type="presParOf" srcId="{5ED05F73-E111-4135-9220-EDD53C266420}" destId="{4408A7F7-5E94-44F7-9416-17DB7E3B7C7D}" srcOrd="7" destOrd="0" presId="urn:microsoft.com/office/officeart/2005/8/layout/default"/>
    <dgm:cxn modelId="{67601CDB-0D15-4B72-B13E-BA4C716926D8}" type="presParOf" srcId="{5ED05F73-E111-4135-9220-EDD53C266420}" destId="{8B4B2736-AC66-4316-9AA1-62229B1D855D}" srcOrd="8" destOrd="0" presId="urn:microsoft.com/office/officeart/2005/8/layout/default"/>
    <dgm:cxn modelId="{C3C3CC2E-C85A-499D-9E05-ADA693C9F1B5}" type="presParOf" srcId="{5ED05F73-E111-4135-9220-EDD53C266420}" destId="{A5145FE9-EE1A-4792-8B7C-FD49FFDDDF2E}" srcOrd="9" destOrd="0" presId="urn:microsoft.com/office/officeart/2005/8/layout/default"/>
    <dgm:cxn modelId="{55208B71-50D1-4DA6-A47B-FE660FB51FCC}" type="presParOf" srcId="{5ED05F73-E111-4135-9220-EDD53C266420}" destId="{5A6E877F-6DFA-4A8C-A777-DBB0C8D7A831}" srcOrd="10" destOrd="0" presId="urn:microsoft.com/office/officeart/2005/8/layout/default"/>
    <dgm:cxn modelId="{B2106733-1CB3-4AFC-B7D0-084C30FCBE53}" type="presParOf" srcId="{5ED05F73-E111-4135-9220-EDD53C266420}" destId="{B0E4A0EE-DE71-4502-9216-23B214762E37}" srcOrd="11" destOrd="0" presId="urn:microsoft.com/office/officeart/2005/8/layout/default"/>
    <dgm:cxn modelId="{44A4707D-C20B-4496-BB2A-BDEE9345FE1D}" type="presParOf" srcId="{5ED05F73-E111-4135-9220-EDD53C266420}" destId="{CDC68F61-8DAE-40A8-BE64-3A8554EEE1D8}" srcOrd="12" destOrd="0" presId="urn:microsoft.com/office/officeart/2005/8/layout/default"/>
    <dgm:cxn modelId="{E62FB0AF-ECA6-4F0E-BFC9-969EA65C58ED}" type="presParOf" srcId="{5ED05F73-E111-4135-9220-EDD53C266420}" destId="{3BED777C-E3EC-47DA-9A15-EF3B3FE383BD}" srcOrd="13" destOrd="0" presId="urn:microsoft.com/office/officeart/2005/8/layout/default"/>
    <dgm:cxn modelId="{8713087B-0DFB-4D1E-BFA8-82BA1649AF95}" type="presParOf" srcId="{5ED05F73-E111-4135-9220-EDD53C266420}" destId="{6DD19689-4A3E-468D-947A-58D3CFA5142D}" srcOrd="14" destOrd="0" presId="urn:microsoft.com/office/officeart/2005/8/layout/default"/>
    <dgm:cxn modelId="{D1BD7B86-E42A-42EC-8A3B-59817EAAB87C}" type="presParOf" srcId="{5ED05F73-E111-4135-9220-EDD53C266420}" destId="{82536502-28FE-4175-8D2F-634F23B93CA2}" srcOrd="15" destOrd="0" presId="urn:microsoft.com/office/officeart/2005/8/layout/default"/>
    <dgm:cxn modelId="{4AC4AA41-F384-49BF-B641-42B4AEDAFDD4}" type="presParOf" srcId="{5ED05F73-E111-4135-9220-EDD53C266420}" destId="{A78F291D-27F0-48EA-94B3-F95E55851FD5}"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0B443D6-49B7-474C-B1CD-BFA10AB703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A560B11-2216-407F-8195-6EEB451CC3ED}">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Οι απόψεις των μαθητών σε σχέση με την </a:t>
          </a:r>
          <a:r>
            <a:rPr lang="el-GR" b="1" dirty="0" smtClean="0">
              <a:solidFill>
                <a:srgbClr val="931B1B"/>
              </a:solidFill>
              <a:latin typeface="Times New Roman" panose="02020603050405020304" pitchFamily="18" charset="0"/>
              <a:cs typeface="Times New Roman" panose="02020603050405020304" pitchFamily="18" charset="0"/>
            </a:rPr>
            <a:t>επιστημονική συνοχή του Ε.Υ. </a:t>
          </a:r>
          <a:r>
            <a:rPr lang="el-GR" dirty="0" smtClean="0">
              <a:solidFill>
                <a:schemeClr val="tx1"/>
              </a:solidFill>
              <a:latin typeface="Times New Roman" panose="02020603050405020304" pitchFamily="18" charset="0"/>
              <a:cs typeface="Times New Roman" panose="02020603050405020304" pitchFamily="18" charset="0"/>
            </a:rPr>
            <a:t>είναι ότι υπάρχει βιβλιογραφική τεκμηρίωση στο τέλος της κάθε διδακτικής ενότητας . Γίνεται παράθεση πληροφοριών και μπορούν να βρουν παρόμοια βιβλιογραφία που θα τους προσφέρει έξτρα γνώσεις που δεν έχει η εγκεκριμένη ύλη του Υπουργείου .Άλλες εφαρμογές και παραδείγματα από αυτά του βιβλίου κ.τ.λ. Αναφέρονται ότι μπορούν να  βρουν περαιτέρω υλικό για μελέτη σε διαφορετικές πηγές.</a:t>
          </a:r>
          <a:endParaRPr lang="el-GR" dirty="0">
            <a:solidFill>
              <a:schemeClr val="tx1"/>
            </a:solidFill>
            <a:latin typeface="Times New Roman" panose="02020603050405020304" pitchFamily="18" charset="0"/>
            <a:cs typeface="Times New Roman" panose="02020603050405020304" pitchFamily="18" charset="0"/>
          </a:endParaRPr>
        </a:p>
      </dgm:t>
    </dgm:pt>
    <dgm:pt modelId="{2CC66AD6-CFA8-4440-A7D4-20E810275498}" type="parTrans" cxnId="{029CA3F9-D30C-44E0-88F7-0199D8EC3489}">
      <dgm:prSet/>
      <dgm:spPr/>
      <dgm:t>
        <a:bodyPr/>
        <a:lstStyle/>
        <a:p>
          <a:endParaRPr lang="el-GR"/>
        </a:p>
      </dgm:t>
    </dgm:pt>
    <dgm:pt modelId="{EB22A365-76E2-446F-8C75-A3411187F0C5}" type="sibTrans" cxnId="{029CA3F9-D30C-44E0-88F7-0199D8EC3489}">
      <dgm:prSet/>
      <dgm:spPr/>
      <dgm:t>
        <a:bodyPr/>
        <a:lstStyle/>
        <a:p>
          <a:endParaRPr lang="el-GR"/>
        </a:p>
      </dgm:t>
    </dgm:pt>
    <dgm:pt modelId="{934C5FA9-5D22-4A42-A001-2D4FAA635671}">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Οι απόψεις των μαθητών για το αν το Ε.Υ. </a:t>
          </a:r>
          <a:r>
            <a:rPr lang="el-GR" b="1" dirty="0" smtClean="0">
              <a:solidFill>
                <a:srgbClr val="931B1B"/>
              </a:solidFill>
              <a:latin typeface="Times New Roman" panose="02020603050405020304" pitchFamily="18" charset="0"/>
              <a:cs typeface="Times New Roman" panose="02020603050405020304" pitchFamily="18" charset="0"/>
            </a:rPr>
            <a:t>συμβάλλει στην απλή και κατανοητή παρουσίαση του γνωστικού αντικειμένου είναι θετική</a:t>
          </a:r>
          <a:r>
            <a:rPr lang="el-GR" dirty="0" smtClean="0">
              <a:solidFill>
                <a:srgbClr val="931B1B"/>
              </a:solidFill>
              <a:latin typeface="Times New Roman" panose="02020603050405020304" pitchFamily="18" charset="0"/>
              <a:cs typeface="Times New Roman" panose="02020603050405020304" pitchFamily="18" charset="0"/>
            </a:rPr>
            <a:t> </a:t>
          </a:r>
          <a:r>
            <a:rPr lang="el-GR" dirty="0" smtClean="0">
              <a:solidFill>
                <a:schemeClr val="tx1"/>
              </a:solidFill>
              <a:latin typeface="Times New Roman" panose="02020603050405020304" pitchFamily="18" charset="0"/>
              <a:cs typeface="Times New Roman" panose="02020603050405020304" pitchFamily="18" charset="0"/>
            </a:rPr>
            <a:t>, αναφέρονται με ενθουσιασμό στο ύφος της γραφής λέγοντας  ότι είναι φιλικό, ευχάριστο, βοήθησε πολύ στην κατανόηση του γνωστικού αντικειμένου που είναι τα κλάσματα, το κείμενο δεν είναι φορτωμένο με πολλά πράγματα να κουράζει. Δεν υπήρχε πυκνότητα πληροφοριών. Υπήρχε κείμενο, εικόνα και βίντεο. Έτσι, υπήρχε παρακίνηση να συνεχίσουν τη μελέτη. Τους άρεσε και η χρωματική επιλογή : “Αυτό το κίτρινο είναι πολύ ωραίο”, “ Τα χρώματα των διαφανειών είναι υπέροχα”, “ Έντονη γραφή, υπογράμμιση και χρωματισμοί”.</a:t>
          </a:r>
          <a:endParaRPr lang="el-GR" dirty="0">
            <a:solidFill>
              <a:schemeClr val="tx1"/>
            </a:solidFill>
            <a:latin typeface="Times New Roman" panose="02020603050405020304" pitchFamily="18" charset="0"/>
            <a:cs typeface="Times New Roman" panose="02020603050405020304" pitchFamily="18" charset="0"/>
          </a:endParaRPr>
        </a:p>
      </dgm:t>
    </dgm:pt>
    <dgm:pt modelId="{C684A682-0BB7-44AD-8961-5FBE66D3BE76}" type="parTrans" cxnId="{FEA2FE2C-9184-4EFA-BF74-765D41874F71}">
      <dgm:prSet/>
      <dgm:spPr/>
      <dgm:t>
        <a:bodyPr/>
        <a:lstStyle/>
        <a:p>
          <a:endParaRPr lang="el-GR"/>
        </a:p>
      </dgm:t>
    </dgm:pt>
    <dgm:pt modelId="{884B6A91-A642-4DFF-8FD4-BC09AD95EB90}" type="sibTrans" cxnId="{FEA2FE2C-9184-4EFA-BF74-765D41874F71}">
      <dgm:prSet/>
      <dgm:spPr/>
      <dgm:t>
        <a:bodyPr/>
        <a:lstStyle/>
        <a:p>
          <a:endParaRPr lang="el-GR"/>
        </a:p>
      </dgm:t>
    </dgm:pt>
    <dgm:pt modelId="{B88FBEA7-C23F-4584-A718-E81856F427DF}" type="pres">
      <dgm:prSet presAssocID="{10B443D6-49B7-474C-B1CD-BFA10AB703CD}" presName="diagram" presStyleCnt="0">
        <dgm:presLayoutVars>
          <dgm:dir/>
          <dgm:resizeHandles val="exact"/>
        </dgm:presLayoutVars>
      </dgm:prSet>
      <dgm:spPr/>
      <dgm:t>
        <a:bodyPr/>
        <a:lstStyle/>
        <a:p>
          <a:endParaRPr lang="el-GR"/>
        </a:p>
      </dgm:t>
    </dgm:pt>
    <dgm:pt modelId="{7C842598-2677-4AE6-B582-0BA4CA5EE5E1}" type="pres">
      <dgm:prSet presAssocID="{EA560B11-2216-407F-8195-6EEB451CC3ED}" presName="node" presStyleLbl="node1" presStyleIdx="0" presStyleCnt="2" custScaleX="239856">
        <dgm:presLayoutVars>
          <dgm:bulletEnabled val="1"/>
        </dgm:presLayoutVars>
      </dgm:prSet>
      <dgm:spPr/>
      <dgm:t>
        <a:bodyPr/>
        <a:lstStyle/>
        <a:p>
          <a:endParaRPr lang="el-GR"/>
        </a:p>
      </dgm:t>
    </dgm:pt>
    <dgm:pt modelId="{1A8C09AB-368A-40DD-9E95-B0F344E5125A}" type="pres">
      <dgm:prSet presAssocID="{EB22A365-76E2-446F-8C75-A3411187F0C5}" presName="sibTrans" presStyleCnt="0"/>
      <dgm:spPr/>
    </dgm:pt>
    <dgm:pt modelId="{F1E72514-AE3C-4EE8-AF23-84D15ABFDD4E}" type="pres">
      <dgm:prSet presAssocID="{934C5FA9-5D22-4A42-A001-2D4FAA635671}" presName="node" presStyleLbl="node1" presStyleIdx="1" presStyleCnt="2" custScaleX="239856">
        <dgm:presLayoutVars>
          <dgm:bulletEnabled val="1"/>
        </dgm:presLayoutVars>
      </dgm:prSet>
      <dgm:spPr/>
      <dgm:t>
        <a:bodyPr/>
        <a:lstStyle/>
        <a:p>
          <a:endParaRPr lang="el-GR"/>
        </a:p>
      </dgm:t>
    </dgm:pt>
  </dgm:ptLst>
  <dgm:cxnLst>
    <dgm:cxn modelId="{FEA2FE2C-9184-4EFA-BF74-765D41874F71}" srcId="{10B443D6-49B7-474C-B1CD-BFA10AB703CD}" destId="{934C5FA9-5D22-4A42-A001-2D4FAA635671}" srcOrd="1" destOrd="0" parTransId="{C684A682-0BB7-44AD-8961-5FBE66D3BE76}" sibTransId="{884B6A91-A642-4DFF-8FD4-BC09AD95EB90}"/>
    <dgm:cxn modelId="{5068E828-167E-4E26-AF75-7F28DFEB38B2}" type="presOf" srcId="{934C5FA9-5D22-4A42-A001-2D4FAA635671}" destId="{F1E72514-AE3C-4EE8-AF23-84D15ABFDD4E}" srcOrd="0" destOrd="0" presId="urn:microsoft.com/office/officeart/2005/8/layout/default"/>
    <dgm:cxn modelId="{C2FB912C-A4EA-4AFF-A84B-FFD3D0B98B02}" type="presOf" srcId="{EA560B11-2216-407F-8195-6EEB451CC3ED}" destId="{7C842598-2677-4AE6-B582-0BA4CA5EE5E1}" srcOrd="0" destOrd="0" presId="urn:microsoft.com/office/officeart/2005/8/layout/default"/>
    <dgm:cxn modelId="{029CA3F9-D30C-44E0-88F7-0199D8EC3489}" srcId="{10B443D6-49B7-474C-B1CD-BFA10AB703CD}" destId="{EA560B11-2216-407F-8195-6EEB451CC3ED}" srcOrd="0" destOrd="0" parTransId="{2CC66AD6-CFA8-4440-A7D4-20E810275498}" sibTransId="{EB22A365-76E2-446F-8C75-A3411187F0C5}"/>
    <dgm:cxn modelId="{A6612613-3770-4E13-94C1-CBA5EB48AB00}" type="presOf" srcId="{10B443D6-49B7-474C-B1CD-BFA10AB703CD}" destId="{B88FBEA7-C23F-4584-A718-E81856F427DF}" srcOrd="0" destOrd="0" presId="urn:microsoft.com/office/officeart/2005/8/layout/default"/>
    <dgm:cxn modelId="{FCEC6A5C-BFBF-42AD-88BD-F42C1901FE36}" type="presParOf" srcId="{B88FBEA7-C23F-4584-A718-E81856F427DF}" destId="{7C842598-2677-4AE6-B582-0BA4CA5EE5E1}" srcOrd="0" destOrd="0" presId="urn:microsoft.com/office/officeart/2005/8/layout/default"/>
    <dgm:cxn modelId="{94B35801-8028-4E87-83CB-86481360DED7}" type="presParOf" srcId="{B88FBEA7-C23F-4584-A718-E81856F427DF}" destId="{1A8C09AB-368A-40DD-9E95-B0F344E5125A}" srcOrd="1" destOrd="0" presId="urn:microsoft.com/office/officeart/2005/8/layout/default"/>
    <dgm:cxn modelId="{C5A43DAE-EB87-4791-A300-AD1A018FEB18}" type="presParOf" srcId="{B88FBEA7-C23F-4584-A718-E81856F427DF}" destId="{F1E72514-AE3C-4EE8-AF23-84D15ABFDD4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0B443D6-49B7-474C-B1CD-BFA10AB703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A560B11-2216-407F-8195-6EEB451CC3ED}">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Η άποψη των μαθητών ως προς την </a:t>
          </a:r>
          <a:r>
            <a:rPr lang="el-GR" b="1" dirty="0" smtClean="0">
              <a:solidFill>
                <a:srgbClr val="931B1B"/>
              </a:solidFill>
              <a:latin typeface="Times New Roman" panose="02020603050405020304" pitchFamily="18" charset="0"/>
              <a:cs typeface="Times New Roman" panose="02020603050405020304" pitchFamily="18" charset="0"/>
            </a:rPr>
            <a:t>ευχρηστία του Ε.Υ. είναι καλή </a:t>
          </a:r>
          <a:r>
            <a:rPr lang="el-GR" dirty="0" smtClean="0">
              <a:solidFill>
                <a:schemeClr val="tx1"/>
              </a:solidFill>
              <a:latin typeface="Times New Roman" panose="02020603050405020304" pitchFamily="18" charset="0"/>
              <a:cs typeface="Times New Roman" panose="02020603050405020304" pitchFamily="18" charset="0"/>
            </a:rPr>
            <a:t>: “ Τα κουμπιά μπρος – πίσω είναι τέλεια και η πλοήγηση πολύ καλή”. Η κίνηση στις διαφάνειες ήταν πολύ γρήγορη και τους άρεσε. Υπήρχαν </a:t>
          </a:r>
          <a:r>
            <a:rPr lang="el-GR" dirty="0" err="1" smtClean="0">
              <a:solidFill>
                <a:schemeClr val="tx1"/>
              </a:solidFill>
              <a:latin typeface="Times New Roman" panose="02020603050405020304" pitchFamily="18" charset="0"/>
              <a:cs typeface="Times New Roman" panose="02020603050405020304" pitchFamily="18" charset="0"/>
            </a:rPr>
            <a:t>υπερσύνδεσμοι</a:t>
          </a:r>
          <a:r>
            <a:rPr lang="el-GR" dirty="0" smtClean="0">
              <a:solidFill>
                <a:schemeClr val="tx1"/>
              </a:solidFill>
              <a:latin typeface="Times New Roman" panose="02020603050405020304" pitchFamily="18" charset="0"/>
              <a:cs typeface="Times New Roman" panose="02020603050405020304" pitchFamily="18" charset="0"/>
            </a:rPr>
            <a:t> που πατώντας πάνω τους πήγαιναν στο αντίστοιχο περιεχόμενο και όπως οι μαθητές λένε, έβλεπαν και άλλα πράγματα εκεί.</a:t>
          </a:r>
          <a:endParaRPr lang="el-GR" dirty="0">
            <a:solidFill>
              <a:schemeClr val="tx1"/>
            </a:solidFill>
            <a:latin typeface="Times New Roman" panose="02020603050405020304" pitchFamily="18" charset="0"/>
            <a:cs typeface="Times New Roman" panose="02020603050405020304" pitchFamily="18" charset="0"/>
          </a:endParaRPr>
        </a:p>
      </dgm:t>
    </dgm:pt>
    <dgm:pt modelId="{2CC66AD6-CFA8-4440-A7D4-20E810275498}" type="parTrans" cxnId="{029CA3F9-D30C-44E0-88F7-0199D8EC3489}">
      <dgm:prSet/>
      <dgm:spPr/>
      <dgm:t>
        <a:bodyPr/>
        <a:lstStyle/>
        <a:p>
          <a:endParaRPr lang="el-GR"/>
        </a:p>
      </dgm:t>
    </dgm:pt>
    <dgm:pt modelId="{EB22A365-76E2-446F-8C75-A3411187F0C5}" type="sibTrans" cxnId="{029CA3F9-D30C-44E0-88F7-0199D8EC3489}">
      <dgm:prSet/>
      <dgm:spPr/>
      <dgm:t>
        <a:bodyPr/>
        <a:lstStyle/>
        <a:p>
          <a:endParaRPr lang="el-GR"/>
        </a:p>
      </dgm:t>
    </dgm:pt>
    <dgm:pt modelId="{934C5FA9-5D22-4A42-A001-2D4FAA635671}">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Η άποψη των μαθητών ως προς την </a:t>
          </a:r>
          <a:r>
            <a:rPr lang="el-GR" b="1" dirty="0" smtClean="0">
              <a:solidFill>
                <a:srgbClr val="931B1B"/>
              </a:solidFill>
              <a:latin typeface="Times New Roman" panose="02020603050405020304" pitchFamily="18" charset="0"/>
              <a:cs typeface="Times New Roman" panose="02020603050405020304" pitchFamily="18" charset="0"/>
            </a:rPr>
            <a:t>καθοδήγησή τους από το Ε.Υ. είναι θετική</a:t>
          </a:r>
          <a:r>
            <a:rPr lang="el-GR" dirty="0" smtClean="0">
              <a:solidFill>
                <a:schemeClr val="tx1"/>
              </a:solidFill>
              <a:latin typeface="Times New Roman" panose="02020603050405020304" pitchFamily="18" charset="0"/>
              <a:cs typeface="Times New Roman" panose="02020603050405020304" pitchFamily="18" charset="0"/>
            </a:rPr>
            <a:t>. Όπως αναφέρουν στις εκθέσεις τους υπάρχουν συμβουλές για το πώς θα μελετηθεί το Ε.Υ. : “ Υπάρχουν συμβουλές για το πώς θα μελετηθεί το Ε.Υ. και για την σειρά που θα πρέπει να ακολουθήσω για να μάθω”. Επιπροσθέτως, σε μια έκθεση αναφέρθηκε ότι σε κάθε άσκηση υπήρχε εξήγηση για το τι έπρεπε να κάνουν οι μαθητές. </a:t>
          </a:r>
        </a:p>
        <a:p>
          <a:r>
            <a:rPr lang="el-GR" dirty="0" smtClean="0">
              <a:solidFill>
                <a:schemeClr val="tx1"/>
              </a:solidFill>
              <a:latin typeface="Times New Roman" panose="02020603050405020304" pitchFamily="18" charset="0"/>
              <a:cs typeface="Times New Roman" panose="02020603050405020304" pitchFamily="18" charset="0"/>
            </a:rPr>
            <a:t>Το Ε.Υ. υποστηρίζει τον εκπαιδευόμενο προκειμένου να δώσει έμφαση σε συγκεκριμένα σημεία, υπάρχουν πλαίσια ή έντονη γραφή (σήμανση) ώστε να τονίζονται σημαντικές έννοιες.</a:t>
          </a:r>
          <a:endParaRPr lang="el-GR" dirty="0">
            <a:solidFill>
              <a:schemeClr val="tx1"/>
            </a:solidFill>
            <a:latin typeface="Times New Roman" panose="02020603050405020304" pitchFamily="18" charset="0"/>
            <a:cs typeface="Times New Roman" panose="02020603050405020304" pitchFamily="18" charset="0"/>
          </a:endParaRPr>
        </a:p>
      </dgm:t>
    </dgm:pt>
    <dgm:pt modelId="{C684A682-0BB7-44AD-8961-5FBE66D3BE76}" type="parTrans" cxnId="{FEA2FE2C-9184-4EFA-BF74-765D41874F71}">
      <dgm:prSet/>
      <dgm:spPr/>
      <dgm:t>
        <a:bodyPr/>
        <a:lstStyle/>
        <a:p>
          <a:endParaRPr lang="el-GR"/>
        </a:p>
      </dgm:t>
    </dgm:pt>
    <dgm:pt modelId="{884B6A91-A642-4DFF-8FD4-BC09AD95EB90}" type="sibTrans" cxnId="{FEA2FE2C-9184-4EFA-BF74-765D41874F71}">
      <dgm:prSet/>
      <dgm:spPr/>
      <dgm:t>
        <a:bodyPr/>
        <a:lstStyle/>
        <a:p>
          <a:endParaRPr lang="el-GR"/>
        </a:p>
      </dgm:t>
    </dgm:pt>
    <dgm:pt modelId="{B88FBEA7-C23F-4584-A718-E81856F427DF}" type="pres">
      <dgm:prSet presAssocID="{10B443D6-49B7-474C-B1CD-BFA10AB703CD}" presName="diagram" presStyleCnt="0">
        <dgm:presLayoutVars>
          <dgm:dir/>
          <dgm:resizeHandles val="exact"/>
        </dgm:presLayoutVars>
      </dgm:prSet>
      <dgm:spPr/>
      <dgm:t>
        <a:bodyPr/>
        <a:lstStyle/>
        <a:p>
          <a:endParaRPr lang="el-GR"/>
        </a:p>
      </dgm:t>
    </dgm:pt>
    <dgm:pt modelId="{7C842598-2677-4AE6-B582-0BA4CA5EE5E1}" type="pres">
      <dgm:prSet presAssocID="{EA560B11-2216-407F-8195-6EEB451CC3ED}" presName="node" presStyleLbl="node1" presStyleIdx="0" presStyleCnt="2" custScaleX="239856">
        <dgm:presLayoutVars>
          <dgm:bulletEnabled val="1"/>
        </dgm:presLayoutVars>
      </dgm:prSet>
      <dgm:spPr/>
      <dgm:t>
        <a:bodyPr/>
        <a:lstStyle/>
        <a:p>
          <a:endParaRPr lang="el-GR"/>
        </a:p>
      </dgm:t>
    </dgm:pt>
    <dgm:pt modelId="{1A8C09AB-368A-40DD-9E95-B0F344E5125A}" type="pres">
      <dgm:prSet presAssocID="{EB22A365-76E2-446F-8C75-A3411187F0C5}" presName="sibTrans" presStyleCnt="0"/>
      <dgm:spPr/>
    </dgm:pt>
    <dgm:pt modelId="{F1E72514-AE3C-4EE8-AF23-84D15ABFDD4E}" type="pres">
      <dgm:prSet presAssocID="{934C5FA9-5D22-4A42-A001-2D4FAA635671}" presName="node" presStyleLbl="node1" presStyleIdx="1" presStyleCnt="2" custScaleX="239856">
        <dgm:presLayoutVars>
          <dgm:bulletEnabled val="1"/>
        </dgm:presLayoutVars>
      </dgm:prSet>
      <dgm:spPr/>
      <dgm:t>
        <a:bodyPr/>
        <a:lstStyle/>
        <a:p>
          <a:endParaRPr lang="el-GR"/>
        </a:p>
      </dgm:t>
    </dgm:pt>
  </dgm:ptLst>
  <dgm:cxnLst>
    <dgm:cxn modelId="{FEA2FE2C-9184-4EFA-BF74-765D41874F71}" srcId="{10B443D6-49B7-474C-B1CD-BFA10AB703CD}" destId="{934C5FA9-5D22-4A42-A001-2D4FAA635671}" srcOrd="1" destOrd="0" parTransId="{C684A682-0BB7-44AD-8961-5FBE66D3BE76}" sibTransId="{884B6A91-A642-4DFF-8FD4-BC09AD95EB90}"/>
    <dgm:cxn modelId="{9E39C59F-C99B-4709-81EC-69C968CEE9D0}" type="presOf" srcId="{934C5FA9-5D22-4A42-A001-2D4FAA635671}" destId="{F1E72514-AE3C-4EE8-AF23-84D15ABFDD4E}" srcOrd="0" destOrd="0" presId="urn:microsoft.com/office/officeart/2005/8/layout/default"/>
    <dgm:cxn modelId="{6A2A63E5-2102-4CE4-94CB-3DB144904146}" type="presOf" srcId="{10B443D6-49B7-474C-B1CD-BFA10AB703CD}" destId="{B88FBEA7-C23F-4584-A718-E81856F427DF}" srcOrd="0" destOrd="0" presId="urn:microsoft.com/office/officeart/2005/8/layout/default"/>
    <dgm:cxn modelId="{029CA3F9-D30C-44E0-88F7-0199D8EC3489}" srcId="{10B443D6-49B7-474C-B1CD-BFA10AB703CD}" destId="{EA560B11-2216-407F-8195-6EEB451CC3ED}" srcOrd="0" destOrd="0" parTransId="{2CC66AD6-CFA8-4440-A7D4-20E810275498}" sibTransId="{EB22A365-76E2-446F-8C75-A3411187F0C5}"/>
    <dgm:cxn modelId="{55B8EE30-AAFC-4764-A31F-17566D779CDE}" type="presOf" srcId="{EA560B11-2216-407F-8195-6EEB451CC3ED}" destId="{7C842598-2677-4AE6-B582-0BA4CA5EE5E1}" srcOrd="0" destOrd="0" presId="urn:microsoft.com/office/officeart/2005/8/layout/default"/>
    <dgm:cxn modelId="{ECCF79BA-7EE4-4BF2-AD76-C28DE99822C2}" type="presParOf" srcId="{B88FBEA7-C23F-4584-A718-E81856F427DF}" destId="{7C842598-2677-4AE6-B582-0BA4CA5EE5E1}" srcOrd="0" destOrd="0" presId="urn:microsoft.com/office/officeart/2005/8/layout/default"/>
    <dgm:cxn modelId="{269CCC83-BF0A-45FD-AEB9-A165AABBF10B}" type="presParOf" srcId="{B88FBEA7-C23F-4584-A718-E81856F427DF}" destId="{1A8C09AB-368A-40DD-9E95-B0F344E5125A}" srcOrd="1" destOrd="0" presId="urn:microsoft.com/office/officeart/2005/8/layout/default"/>
    <dgm:cxn modelId="{21D02150-0EDC-49D1-865B-08D2D52D0DBE}" type="presParOf" srcId="{B88FBEA7-C23F-4584-A718-E81856F427DF}" destId="{F1E72514-AE3C-4EE8-AF23-84D15ABFDD4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0B443D6-49B7-474C-B1CD-BFA10AB703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A560B11-2216-407F-8195-6EEB451CC3ED}">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Σύμφωνα με τις πρώτες απόψεις των μαθητών για της </a:t>
          </a:r>
          <a:r>
            <a:rPr lang="el-GR" b="1" dirty="0" smtClean="0">
              <a:solidFill>
                <a:srgbClr val="931B1B"/>
              </a:solidFill>
              <a:latin typeface="Times New Roman" panose="02020603050405020304" pitchFamily="18" charset="0"/>
              <a:cs typeface="Times New Roman" panose="02020603050405020304" pitchFamily="18" charset="0"/>
            </a:rPr>
            <a:t>δραστηριότητες</a:t>
          </a:r>
          <a:r>
            <a:rPr lang="el-GR" dirty="0" smtClean="0">
              <a:solidFill>
                <a:schemeClr val="tx1"/>
              </a:solidFill>
              <a:latin typeface="Times New Roman" panose="02020603050405020304" pitchFamily="18" charset="0"/>
              <a:cs typeface="Times New Roman" panose="02020603050405020304" pitchFamily="18" charset="0"/>
            </a:rPr>
            <a:t>, είναι ενθουσιασμένοι καθώς είναι κάτι πρωτόγνωρο για εκείνους. Ενθαρρύνονται από τις δραστηριότητες αυτές. Τους παρακινούν να συνεχίσουν τη μελέτη. Τους αρέσουν αυτές που τους δίνουν τη δυνατότητα να διορθώσουν τα λάθη τους καθώς έτσι ενθαρρύνεται η </a:t>
          </a:r>
          <a:r>
            <a:rPr lang="el-GR" dirty="0" err="1" smtClean="0">
              <a:solidFill>
                <a:schemeClr val="tx1"/>
              </a:solidFill>
              <a:latin typeface="Times New Roman" panose="02020603050405020304" pitchFamily="18" charset="0"/>
              <a:cs typeface="Times New Roman" panose="02020603050405020304" pitchFamily="18" charset="0"/>
            </a:rPr>
            <a:t>αυτοαξιολόγησή</a:t>
          </a:r>
          <a:r>
            <a:rPr lang="el-GR" dirty="0" smtClean="0">
              <a:solidFill>
                <a:schemeClr val="tx1"/>
              </a:solidFill>
              <a:latin typeface="Times New Roman" panose="02020603050405020304" pitchFamily="18" charset="0"/>
              <a:cs typeface="Times New Roman" panose="02020603050405020304" pitchFamily="18" charset="0"/>
            </a:rPr>
            <a:t> τους.</a:t>
          </a:r>
          <a:endParaRPr lang="el-GR" dirty="0">
            <a:solidFill>
              <a:schemeClr val="tx1"/>
            </a:solidFill>
            <a:latin typeface="Times New Roman" panose="02020603050405020304" pitchFamily="18" charset="0"/>
            <a:cs typeface="Times New Roman" panose="02020603050405020304" pitchFamily="18" charset="0"/>
          </a:endParaRPr>
        </a:p>
      </dgm:t>
    </dgm:pt>
    <dgm:pt modelId="{2CC66AD6-CFA8-4440-A7D4-20E810275498}" type="parTrans" cxnId="{029CA3F9-D30C-44E0-88F7-0199D8EC3489}">
      <dgm:prSet/>
      <dgm:spPr/>
      <dgm:t>
        <a:bodyPr/>
        <a:lstStyle/>
        <a:p>
          <a:endParaRPr lang="el-GR"/>
        </a:p>
      </dgm:t>
    </dgm:pt>
    <dgm:pt modelId="{EB22A365-76E2-446F-8C75-A3411187F0C5}" type="sibTrans" cxnId="{029CA3F9-D30C-44E0-88F7-0199D8EC3489}">
      <dgm:prSet/>
      <dgm:spPr/>
      <dgm:t>
        <a:bodyPr/>
        <a:lstStyle/>
        <a:p>
          <a:endParaRPr lang="el-GR"/>
        </a:p>
      </dgm:t>
    </dgm:pt>
    <dgm:pt modelId="{934C5FA9-5D22-4A42-A001-2D4FAA635671}">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Οι απόψεις των μαθητών για το αν παρέχει το Ε.Υ. </a:t>
          </a:r>
          <a:r>
            <a:rPr lang="el-GR" b="1" dirty="0" smtClean="0">
              <a:solidFill>
                <a:srgbClr val="931B1B"/>
              </a:solidFill>
              <a:latin typeface="Times New Roman" panose="02020603050405020304" pitchFamily="18" charset="0"/>
              <a:cs typeface="Times New Roman" panose="02020603050405020304" pitchFamily="18" charset="0"/>
            </a:rPr>
            <a:t>δυνατότητα </a:t>
          </a:r>
          <a:r>
            <a:rPr lang="el-GR" b="1" dirty="0" err="1" smtClean="0">
              <a:solidFill>
                <a:srgbClr val="931B1B"/>
              </a:solidFill>
              <a:latin typeface="Times New Roman" panose="02020603050405020304" pitchFamily="18" charset="0"/>
              <a:cs typeface="Times New Roman" panose="02020603050405020304" pitchFamily="18" charset="0"/>
            </a:rPr>
            <a:t>αναστοχασμού</a:t>
          </a:r>
          <a:r>
            <a:rPr lang="el-GR" b="1" dirty="0" smtClean="0">
              <a:solidFill>
                <a:srgbClr val="931B1B"/>
              </a:solidFill>
              <a:latin typeface="Times New Roman" panose="02020603050405020304" pitchFamily="18" charset="0"/>
              <a:cs typeface="Times New Roman" panose="02020603050405020304" pitchFamily="18" charset="0"/>
            </a:rPr>
            <a:t> – </a:t>
          </a:r>
          <a:r>
            <a:rPr lang="el-GR" b="1" dirty="0" err="1" smtClean="0">
              <a:solidFill>
                <a:srgbClr val="931B1B"/>
              </a:solidFill>
              <a:latin typeface="Times New Roman" panose="02020603050405020304" pitchFamily="18" charset="0"/>
              <a:cs typeface="Times New Roman" panose="02020603050405020304" pitchFamily="18" charset="0"/>
            </a:rPr>
            <a:t>Αυτοαξιολόγησης</a:t>
          </a:r>
          <a:r>
            <a:rPr lang="el-GR" b="1" dirty="0" smtClean="0">
              <a:solidFill>
                <a:srgbClr val="931B1B"/>
              </a:solidFill>
              <a:latin typeface="Times New Roman" panose="02020603050405020304" pitchFamily="18" charset="0"/>
              <a:cs typeface="Times New Roman" panose="02020603050405020304" pitchFamily="18" charset="0"/>
            </a:rPr>
            <a:t> – στον εκπαιδευόμενο</a:t>
          </a:r>
          <a:r>
            <a:rPr lang="el-GR" dirty="0" smtClean="0">
              <a:solidFill>
                <a:srgbClr val="931B1B"/>
              </a:solidFill>
              <a:latin typeface="Times New Roman" panose="02020603050405020304" pitchFamily="18" charset="0"/>
              <a:cs typeface="Times New Roman" panose="02020603050405020304" pitchFamily="18" charset="0"/>
            </a:rPr>
            <a:t> </a:t>
          </a:r>
          <a:r>
            <a:rPr lang="el-GR" dirty="0" smtClean="0">
              <a:solidFill>
                <a:schemeClr val="tx1"/>
              </a:solidFill>
              <a:latin typeface="Times New Roman" panose="02020603050405020304" pitchFamily="18" charset="0"/>
              <a:cs typeface="Times New Roman" panose="02020603050405020304" pitchFamily="18" charset="0"/>
            </a:rPr>
            <a:t>σύμφωνα με τις εκθέσεις τους, είναι ότι οι μαθητές ελέγχουν την πρόοδό τους από τις δραστηριότητες που επεξεργάζονταν και μάλιστα αναφέρουν ότι την επόμενη μέρα όταν επαναλάμβαναν τις δραστηριότητες η διαδικασία των λύσεων των ασκήσεων ήταν αρκετά ευκολότερη.</a:t>
          </a:r>
          <a:endParaRPr lang="el-GR" dirty="0">
            <a:solidFill>
              <a:schemeClr val="tx1"/>
            </a:solidFill>
            <a:latin typeface="Times New Roman" panose="02020603050405020304" pitchFamily="18" charset="0"/>
            <a:cs typeface="Times New Roman" panose="02020603050405020304" pitchFamily="18" charset="0"/>
          </a:endParaRPr>
        </a:p>
      </dgm:t>
    </dgm:pt>
    <dgm:pt modelId="{C684A682-0BB7-44AD-8961-5FBE66D3BE76}" type="parTrans" cxnId="{FEA2FE2C-9184-4EFA-BF74-765D41874F71}">
      <dgm:prSet/>
      <dgm:spPr/>
      <dgm:t>
        <a:bodyPr/>
        <a:lstStyle/>
        <a:p>
          <a:endParaRPr lang="el-GR"/>
        </a:p>
      </dgm:t>
    </dgm:pt>
    <dgm:pt modelId="{884B6A91-A642-4DFF-8FD4-BC09AD95EB90}" type="sibTrans" cxnId="{FEA2FE2C-9184-4EFA-BF74-765D41874F71}">
      <dgm:prSet/>
      <dgm:spPr/>
      <dgm:t>
        <a:bodyPr/>
        <a:lstStyle/>
        <a:p>
          <a:endParaRPr lang="el-GR"/>
        </a:p>
      </dgm:t>
    </dgm:pt>
    <dgm:pt modelId="{B88FBEA7-C23F-4584-A718-E81856F427DF}" type="pres">
      <dgm:prSet presAssocID="{10B443D6-49B7-474C-B1CD-BFA10AB703CD}" presName="diagram" presStyleCnt="0">
        <dgm:presLayoutVars>
          <dgm:dir/>
          <dgm:resizeHandles val="exact"/>
        </dgm:presLayoutVars>
      </dgm:prSet>
      <dgm:spPr/>
      <dgm:t>
        <a:bodyPr/>
        <a:lstStyle/>
        <a:p>
          <a:endParaRPr lang="el-GR"/>
        </a:p>
      </dgm:t>
    </dgm:pt>
    <dgm:pt modelId="{7C842598-2677-4AE6-B582-0BA4CA5EE5E1}" type="pres">
      <dgm:prSet presAssocID="{EA560B11-2216-407F-8195-6EEB451CC3ED}" presName="node" presStyleLbl="node1" presStyleIdx="0" presStyleCnt="2" custScaleX="239856">
        <dgm:presLayoutVars>
          <dgm:bulletEnabled val="1"/>
        </dgm:presLayoutVars>
      </dgm:prSet>
      <dgm:spPr/>
      <dgm:t>
        <a:bodyPr/>
        <a:lstStyle/>
        <a:p>
          <a:endParaRPr lang="el-GR"/>
        </a:p>
      </dgm:t>
    </dgm:pt>
    <dgm:pt modelId="{1A8C09AB-368A-40DD-9E95-B0F344E5125A}" type="pres">
      <dgm:prSet presAssocID="{EB22A365-76E2-446F-8C75-A3411187F0C5}" presName="sibTrans" presStyleCnt="0"/>
      <dgm:spPr/>
    </dgm:pt>
    <dgm:pt modelId="{F1E72514-AE3C-4EE8-AF23-84D15ABFDD4E}" type="pres">
      <dgm:prSet presAssocID="{934C5FA9-5D22-4A42-A001-2D4FAA635671}" presName="node" presStyleLbl="node1" presStyleIdx="1" presStyleCnt="2" custScaleX="239856">
        <dgm:presLayoutVars>
          <dgm:bulletEnabled val="1"/>
        </dgm:presLayoutVars>
      </dgm:prSet>
      <dgm:spPr/>
      <dgm:t>
        <a:bodyPr/>
        <a:lstStyle/>
        <a:p>
          <a:endParaRPr lang="el-GR"/>
        </a:p>
      </dgm:t>
    </dgm:pt>
  </dgm:ptLst>
  <dgm:cxnLst>
    <dgm:cxn modelId="{FEA2FE2C-9184-4EFA-BF74-765D41874F71}" srcId="{10B443D6-49B7-474C-B1CD-BFA10AB703CD}" destId="{934C5FA9-5D22-4A42-A001-2D4FAA635671}" srcOrd="1" destOrd="0" parTransId="{C684A682-0BB7-44AD-8961-5FBE66D3BE76}" sibTransId="{884B6A91-A642-4DFF-8FD4-BC09AD95EB90}"/>
    <dgm:cxn modelId="{245047D5-C4EA-41D0-99C8-5CF6FB4C3494}" type="presOf" srcId="{10B443D6-49B7-474C-B1CD-BFA10AB703CD}" destId="{B88FBEA7-C23F-4584-A718-E81856F427DF}" srcOrd="0" destOrd="0" presId="urn:microsoft.com/office/officeart/2005/8/layout/default"/>
    <dgm:cxn modelId="{029CA3F9-D30C-44E0-88F7-0199D8EC3489}" srcId="{10B443D6-49B7-474C-B1CD-BFA10AB703CD}" destId="{EA560B11-2216-407F-8195-6EEB451CC3ED}" srcOrd="0" destOrd="0" parTransId="{2CC66AD6-CFA8-4440-A7D4-20E810275498}" sibTransId="{EB22A365-76E2-446F-8C75-A3411187F0C5}"/>
    <dgm:cxn modelId="{EBEC25B9-F632-4417-9B92-576A555C39B4}" type="presOf" srcId="{934C5FA9-5D22-4A42-A001-2D4FAA635671}" destId="{F1E72514-AE3C-4EE8-AF23-84D15ABFDD4E}" srcOrd="0" destOrd="0" presId="urn:microsoft.com/office/officeart/2005/8/layout/default"/>
    <dgm:cxn modelId="{3B538D55-69B9-4930-8C2D-FE6EE7F1F6C5}" type="presOf" srcId="{EA560B11-2216-407F-8195-6EEB451CC3ED}" destId="{7C842598-2677-4AE6-B582-0BA4CA5EE5E1}" srcOrd="0" destOrd="0" presId="urn:microsoft.com/office/officeart/2005/8/layout/default"/>
    <dgm:cxn modelId="{D30078B2-92D9-4EA1-80BE-9CFAB4B316E7}" type="presParOf" srcId="{B88FBEA7-C23F-4584-A718-E81856F427DF}" destId="{7C842598-2677-4AE6-B582-0BA4CA5EE5E1}" srcOrd="0" destOrd="0" presId="urn:microsoft.com/office/officeart/2005/8/layout/default"/>
    <dgm:cxn modelId="{DB31B02C-60EA-435A-A86E-A6547E9BA657}" type="presParOf" srcId="{B88FBEA7-C23F-4584-A718-E81856F427DF}" destId="{1A8C09AB-368A-40DD-9E95-B0F344E5125A}" srcOrd="1" destOrd="0" presId="urn:microsoft.com/office/officeart/2005/8/layout/default"/>
    <dgm:cxn modelId="{128E67B3-38D4-485C-9750-09F2DE232A1E}" type="presParOf" srcId="{B88FBEA7-C23F-4584-A718-E81856F427DF}" destId="{F1E72514-AE3C-4EE8-AF23-84D15ABFDD4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0B443D6-49B7-474C-B1CD-BFA10AB703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A560B11-2216-407F-8195-6EEB451CC3ED}">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Οι απόψεις των μαθητών στον έβδομο άξονα είναι ότι διατυπώνεται σαφώς ο </a:t>
          </a:r>
          <a:r>
            <a:rPr lang="el-GR" b="1" dirty="0" smtClean="0">
              <a:solidFill>
                <a:srgbClr val="931B1B"/>
              </a:solidFill>
              <a:latin typeface="Times New Roman" panose="02020603050405020304" pitchFamily="18" charset="0"/>
              <a:cs typeface="Times New Roman" panose="02020603050405020304" pitchFamily="18" charset="0"/>
            </a:rPr>
            <a:t>σκοπός της κάθε διδακτικής ενότητας από τα προσδοκώμενα αποτελέσματα  </a:t>
          </a:r>
          <a:r>
            <a:rPr lang="el-GR" dirty="0" smtClean="0">
              <a:solidFill>
                <a:schemeClr val="tx1"/>
              </a:solidFill>
              <a:latin typeface="Times New Roman" panose="02020603050405020304" pitchFamily="18" charset="0"/>
              <a:cs typeface="Times New Roman" panose="02020603050405020304" pitchFamily="18" charset="0"/>
            </a:rPr>
            <a:t>τα οποία και τους παρακινούν να προχωρήσουν σε βάθος την μελέτη του Ε.Υ.. Έτσι ελέγχουν και την πρόοδό τους όταν στο τέλος της κάθε ενότητας βλέπουν ότι οι γνώσεις που πήραν ανταποκρίνονται στα προσδοκόμενα. </a:t>
          </a:r>
          <a:endParaRPr lang="el-GR" dirty="0">
            <a:solidFill>
              <a:schemeClr val="tx1"/>
            </a:solidFill>
            <a:latin typeface="Times New Roman" panose="02020603050405020304" pitchFamily="18" charset="0"/>
            <a:cs typeface="Times New Roman" panose="02020603050405020304" pitchFamily="18" charset="0"/>
          </a:endParaRPr>
        </a:p>
      </dgm:t>
    </dgm:pt>
    <dgm:pt modelId="{2CC66AD6-CFA8-4440-A7D4-20E810275498}" type="parTrans" cxnId="{029CA3F9-D30C-44E0-88F7-0199D8EC3489}">
      <dgm:prSet/>
      <dgm:spPr/>
      <dgm:t>
        <a:bodyPr/>
        <a:lstStyle/>
        <a:p>
          <a:endParaRPr lang="el-GR"/>
        </a:p>
      </dgm:t>
    </dgm:pt>
    <dgm:pt modelId="{EB22A365-76E2-446F-8C75-A3411187F0C5}" type="sibTrans" cxnId="{029CA3F9-D30C-44E0-88F7-0199D8EC3489}">
      <dgm:prSet/>
      <dgm:spPr/>
      <dgm:t>
        <a:bodyPr/>
        <a:lstStyle/>
        <a:p>
          <a:endParaRPr lang="el-GR"/>
        </a:p>
      </dgm:t>
    </dgm:pt>
    <dgm:pt modelId="{934C5FA9-5D22-4A42-A001-2D4FAA635671}">
      <dgm:prSet phldrT="[Κείμενο]"/>
      <dgm:spPr/>
      <dgm:t>
        <a:bodyPr/>
        <a:lstStyle/>
        <a:p>
          <a:r>
            <a:rPr lang="el-GR" dirty="0" smtClean="0">
              <a:solidFill>
                <a:schemeClr val="tx1"/>
              </a:solidFill>
              <a:latin typeface="Times New Roman" panose="02020603050405020304" pitchFamily="18" charset="0"/>
              <a:cs typeface="Times New Roman" panose="02020603050405020304" pitchFamily="18" charset="0"/>
            </a:rPr>
            <a:t>Το Ε.Υ. στο σύνολό του έχει δημιουργηθεί σύμφωνα με τις αρχές της </a:t>
          </a:r>
          <a:r>
            <a:rPr lang="el-GR" b="1" dirty="0" err="1" smtClean="0">
              <a:solidFill>
                <a:srgbClr val="931B1B"/>
              </a:solidFill>
              <a:latin typeface="Times New Roman" panose="02020603050405020304" pitchFamily="18" charset="0"/>
              <a:cs typeface="Times New Roman" panose="02020603050405020304" pitchFamily="18" charset="0"/>
            </a:rPr>
            <a:t>πολυμεσικής</a:t>
          </a:r>
          <a:r>
            <a:rPr lang="el-GR" b="1" dirty="0" smtClean="0">
              <a:solidFill>
                <a:srgbClr val="931B1B"/>
              </a:solidFill>
              <a:latin typeface="Times New Roman" panose="02020603050405020304" pitchFamily="18" charset="0"/>
              <a:cs typeface="Times New Roman" panose="02020603050405020304" pitchFamily="18" charset="0"/>
            </a:rPr>
            <a:t> μάθησης</a:t>
          </a:r>
          <a:r>
            <a:rPr lang="el-GR" dirty="0" smtClean="0">
              <a:solidFill>
                <a:schemeClr val="tx1"/>
              </a:solidFill>
              <a:latin typeface="Times New Roman" panose="02020603050405020304" pitchFamily="18" charset="0"/>
              <a:cs typeface="Times New Roman" panose="02020603050405020304" pitchFamily="18" charset="0"/>
            </a:rPr>
            <a:t>. Οι εκθέσεις των μαθητών περιγράφουν ότι υπάρχει συνδυασμός εικόνας- κειμένου, έτσι είναι πιο κατανοητές οι ενότητες. Σε αυτό , όπως εκθέτουν τις απόψεις τους συμβάλλει και το βίντεο που υπάρχει σε κάποιες διαφάνειες. Σημαντική επίσης για την ενθάρρυνση τους στο να μελετούν είναι και η αφήγηση την οποία βρίσκουν εξαιρετική  γιατί έτσι  νοιώθουν ότι βρίσκονται στην αίθουσα διδασκαλίας. Σε ένα μαθητή άρεσε τόσο πολύ που ζήτησε παραπάνω αφηγήσεις στις διαφάνειες. Η φιλική γλώσσα και οι ηχητικές παρουσιάσεις άρεσαν πολύ και οι </a:t>
          </a:r>
          <a:r>
            <a:rPr lang="el-GR" dirty="0" err="1" smtClean="0">
              <a:solidFill>
                <a:schemeClr val="tx1"/>
              </a:solidFill>
              <a:latin typeface="Times New Roman" panose="02020603050405020304" pitchFamily="18" charset="0"/>
              <a:cs typeface="Times New Roman" panose="02020603050405020304" pitchFamily="18" charset="0"/>
            </a:rPr>
            <a:t>διαδραστικές</a:t>
          </a:r>
          <a:r>
            <a:rPr lang="el-GR" dirty="0" smtClean="0">
              <a:solidFill>
                <a:schemeClr val="tx1"/>
              </a:solidFill>
              <a:latin typeface="Times New Roman" panose="02020603050405020304" pitchFamily="18" charset="0"/>
              <a:cs typeface="Times New Roman" panose="02020603050405020304" pitchFamily="18" charset="0"/>
            </a:rPr>
            <a:t> δραστηριότητες τους παρείχαν ανατροφοδότηση .</a:t>
          </a:r>
          <a:endParaRPr lang="el-GR" dirty="0">
            <a:solidFill>
              <a:schemeClr val="tx1"/>
            </a:solidFill>
            <a:latin typeface="Times New Roman" panose="02020603050405020304" pitchFamily="18" charset="0"/>
            <a:cs typeface="Times New Roman" panose="02020603050405020304" pitchFamily="18" charset="0"/>
          </a:endParaRPr>
        </a:p>
      </dgm:t>
    </dgm:pt>
    <dgm:pt modelId="{C684A682-0BB7-44AD-8961-5FBE66D3BE76}" type="parTrans" cxnId="{FEA2FE2C-9184-4EFA-BF74-765D41874F71}">
      <dgm:prSet/>
      <dgm:spPr/>
      <dgm:t>
        <a:bodyPr/>
        <a:lstStyle/>
        <a:p>
          <a:endParaRPr lang="el-GR"/>
        </a:p>
      </dgm:t>
    </dgm:pt>
    <dgm:pt modelId="{884B6A91-A642-4DFF-8FD4-BC09AD95EB90}" type="sibTrans" cxnId="{FEA2FE2C-9184-4EFA-BF74-765D41874F71}">
      <dgm:prSet/>
      <dgm:spPr/>
      <dgm:t>
        <a:bodyPr/>
        <a:lstStyle/>
        <a:p>
          <a:endParaRPr lang="el-GR"/>
        </a:p>
      </dgm:t>
    </dgm:pt>
    <dgm:pt modelId="{B88FBEA7-C23F-4584-A718-E81856F427DF}" type="pres">
      <dgm:prSet presAssocID="{10B443D6-49B7-474C-B1CD-BFA10AB703CD}" presName="diagram" presStyleCnt="0">
        <dgm:presLayoutVars>
          <dgm:dir/>
          <dgm:resizeHandles val="exact"/>
        </dgm:presLayoutVars>
      </dgm:prSet>
      <dgm:spPr/>
      <dgm:t>
        <a:bodyPr/>
        <a:lstStyle/>
        <a:p>
          <a:endParaRPr lang="el-GR"/>
        </a:p>
      </dgm:t>
    </dgm:pt>
    <dgm:pt modelId="{7C842598-2677-4AE6-B582-0BA4CA5EE5E1}" type="pres">
      <dgm:prSet presAssocID="{EA560B11-2216-407F-8195-6EEB451CC3ED}" presName="node" presStyleLbl="node1" presStyleIdx="0" presStyleCnt="2" custScaleX="239856" custLinFactNeighborX="0" custLinFactNeighborY="-26201">
        <dgm:presLayoutVars>
          <dgm:bulletEnabled val="1"/>
        </dgm:presLayoutVars>
      </dgm:prSet>
      <dgm:spPr/>
      <dgm:t>
        <a:bodyPr/>
        <a:lstStyle/>
        <a:p>
          <a:endParaRPr lang="el-GR"/>
        </a:p>
      </dgm:t>
    </dgm:pt>
    <dgm:pt modelId="{1A8C09AB-368A-40DD-9E95-B0F344E5125A}" type="pres">
      <dgm:prSet presAssocID="{EB22A365-76E2-446F-8C75-A3411187F0C5}" presName="sibTrans" presStyleCnt="0"/>
      <dgm:spPr/>
    </dgm:pt>
    <dgm:pt modelId="{F1E72514-AE3C-4EE8-AF23-84D15ABFDD4E}" type="pres">
      <dgm:prSet presAssocID="{934C5FA9-5D22-4A42-A001-2D4FAA635671}" presName="node" presStyleLbl="node1" presStyleIdx="1" presStyleCnt="2" custScaleX="239856" custLinFactNeighborX="-119" custLinFactNeighborY="-36678">
        <dgm:presLayoutVars>
          <dgm:bulletEnabled val="1"/>
        </dgm:presLayoutVars>
      </dgm:prSet>
      <dgm:spPr/>
      <dgm:t>
        <a:bodyPr/>
        <a:lstStyle/>
        <a:p>
          <a:endParaRPr lang="el-GR"/>
        </a:p>
      </dgm:t>
    </dgm:pt>
  </dgm:ptLst>
  <dgm:cxnLst>
    <dgm:cxn modelId="{FEA2FE2C-9184-4EFA-BF74-765D41874F71}" srcId="{10B443D6-49B7-474C-B1CD-BFA10AB703CD}" destId="{934C5FA9-5D22-4A42-A001-2D4FAA635671}" srcOrd="1" destOrd="0" parTransId="{C684A682-0BB7-44AD-8961-5FBE66D3BE76}" sibTransId="{884B6A91-A642-4DFF-8FD4-BC09AD95EB90}"/>
    <dgm:cxn modelId="{8F6EB10E-9078-491C-B058-32A641A2263A}" type="presOf" srcId="{10B443D6-49B7-474C-B1CD-BFA10AB703CD}" destId="{B88FBEA7-C23F-4584-A718-E81856F427DF}" srcOrd="0" destOrd="0" presId="urn:microsoft.com/office/officeart/2005/8/layout/default"/>
    <dgm:cxn modelId="{029CA3F9-D30C-44E0-88F7-0199D8EC3489}" srcId="{10B443D6-49B7-474C-B1CD-BFA10AB703CD}" destId="{EA560B11-2216-407F-8195-6EEB451CC3ED}" srcOrd="0" destOrd="0" parTransId="{2CC66AD6-CFA8-4440-A7D4-20E810275498}" sibTransId="{EB22A365-76E2-446F-8C75-A3411187F0C5}"/>
    <dgm:cxn modelId="{4FFADA17-85B1-4DE9-A624-726BF0B66895}" type="presOf" srcId="{EA560B11-2216-407F-8195-6EEB451CC3ED}" destId="{7C842598-2677-4AE6-B582-0BA4CA5EE5E1}" srcOrd="0" destOrd="0" presId="urn:microsoft.com/office/officeart/2005/8/layout/default"/>
    <dgm:cxn modelId="{A7B43B2F-6249-4743-B70B-7E584358C6A8}" type="presOf" srcId="{934C5FA9-5D22-4A42-A001-2D4FAA635671}" destId="{F1E72514-AE3C-4EE8-AF23-84D15ABFDD4E}" srcOrd="0" destOrd="0" presId="urn:microsoft.com/office/officeart/2005/8/layout/default"/>
    <dgm:cxn modelId="{6B290017-7468-4303-9C12-A9F024ECE351}" type="presParOf" srcId="{B88FBEA7-C23F-4584-A718-E81856F427DF}" destId="{7C842598-2677-4AE6-B582-0BA4CA5EE5E1}" srcOrd="0" destOrd="0" presId="urn:microsoft.com/office/officeart/2005/8/layout/default"/>
    <dgm:cxn modelId="{375F0AFE-09CF-4F6B-BEE0-D011D46AB223}" type="presParOf" srcId="{B88FBEA7-C23F-4584-A718-E81856F427DF}" destId="{1A8C09AB-368A-40DD-9E95-B0F344E5125A}" srcOrd="1" destOrd="0" presId="urn:microsoft.com/office/officeart/2005/8/layout/default"/>
    <dgm:cxn modelId="{4999C652-CE11-4BD7-BF23-6831F565ACEF}" type="presParOf" srcId="{B88FBEA7-C23F-4584-A718-E81856F427DF}" destId="{F1E72514-AE3C-4EE8-AF23-84D15ABFDD4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0B443D6-49B7-474C-B1CD-BFA10AB703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A560B11-2216-407F-8195-6EEB451CC3ED}">
      <dgm:prSet phldrT="[Κείμενο]" custT="1"/>
      <dgm:spPr/>
      <dgm:t>
        <a:bodyPr/>
        <a:lstStyle/>
        <a:p>
          <a:r>
            <a:rPr lang="el-GR" sz="1600" dirty="0" smtClean="0">
              <a:solidFill>
                <a:srgbClr val="931B1B"/>
              </a:solidFill>
              <a:latin typeface="Times New Roman" panose="02020603050405020304" pitchFamily="18" charset="0"/>
              <a:cs typeface="Times New Roman" panose="02020603050405020304" pitchFamily="18" charset="0"/>
            </a:rPr>
            <a:t>Τα τρία πιο δυνατά στοιχεία του εκπαιδευτικού υλικού είναι :</a:t>
          </a:r>
        </a:p>
        <a:p>
          <a:r>
            <a:rPr lang="el-GR" sz="1600" dirty="0" smtClean="0">
              <a:solidFill>
                <a:schemeClr val="tx1"/>
              </a:solidFill>
              <a:latin typeface="Times New Roman" panose="02020603050405020304" pitchFamily="18" charset="0"/>
              <a:cs typeface="Times New Roman" panose="02020603050405020304" pitchFamily="18" charset="0"/>
            </a:rPr>
            <a:t>Η πολύ σωστά  δομημένη παρουσίαση του</a:t>
          </a:r>
        </a:p>
        <a:p>
          <a:r>
            <a:rPr lang="el-GR" sz="1600" dirty="0" smtClean="0">
              <a:solidFill>
                <a:schemeClr val="tx1"/>
              </a:solidFill>
              <a:latin typeface="Times New Roman" panose="02020603050405020304" pitchFamily="18" charset="0"/>
              <a:cs typeface="Times New Roman" panose="02020603050405020304" pitchFamily="18" charset="0"/>
            </a:rPr>
            <a:t>Η </a:t>
          </a:r>
          <a:r>
            <a:rPr lang="el-GR" sz="1600" dirty="0" err="1" smtClean="0">
              <a:solidFill>
                <a:schemeClr val="tx1"/>
              </a:solidFill>
              <a:latin typeface="Times New Roman" panose="02020603050405020304" pitchFamily="18" charset="0"/>
              <a:cs typeface="Times New Roman" panose="02020603050405020304" pitchFamily="18" charset="0"/>
            </a:rPr>
            <a:t>πολυτροπικότητα</a:t>
          </a:r>
          <a:r>
            <a:rPr lang="el-GR" sz="1600" dirty="0" smtClean="0">
              <a:solidFill>
                <a:schemeClr val="tx1"/>
              </a:solidFill>
              <a:latin typeface="Times New Roman" panose="02020603050405020304" pitchFamily="18" charset="0"/>
              <a:cs typeface="Times New Roman" panose="02020603050405020304" pitchFamily="18" charset="0"/>
            </a:rPr>
            <a:t> της παρουσίασης του </a:t>
          </a:r>
        </a:p>
        <a:p>
          <a:r>
            <a:rPr lang="el-GR" sz="1600" dirty="0" smtClean="0">
              <a:solidFill>
                <a:schemeClr val="tx1"/>
              </a:solidFill>
              <a:latin typeface="Times New Roman" panose="02020603050405020304" pitchFamily="18" charset="0"/>
              <a:cs typeface="Times New Roman" panose="02020603050405020304" pitchFamily="18" charset="0"/>
            </a:rPr>
            <a:t>Η </a:t>
          </a:r>
          <a:r>
            <a:rPr lang="el-GR" sz="1600" dirty="0" err="1" smtClean="0">
              <a:solidFill>
                <a:schemeClr val="tx1"/>
              </a:solidFill>
              <a:latin typeface="Times New Roman" panose="02020603050405020304" pitchFamily="18" charset="0"/>
              <a:cs typeface="Times New Roman" panose="02020603050405020304" pitchFamily="18" charset="0"/>
            </a:rPr>
            <a:t>διαδραστικότητα</a:t>
          </a:r>
          <a:r>
            <a:rPr lang="el-GR" sz="1600" dirty="0" smtClean="0">
              <a:solidFill>
                <a:schemeClr val="tx1"/>
              </a:solidFill>
              <a:latin typeface="Times New Roman" panose="02020603050405020304" pitchFamily="18" charset="0"/>
              <a:cs typeface="Times New Roman" panose="02020603050405020304" pitchFamily="18" charset="0"/>
            </a:rPr>
            <a:t> των ασκήσεων εμπέδωσης της θεωρίας </a:t>
          </a:r>
        </a:p>
        <a:p>
          <a:r>
            <a:rPr lang="el-GR" sz="1600" dirty="0" smtClean="0">
              <a:solidFill>
                <a:srgbClr val="931B1B"/>
              </a:solidFill>
            </a:rPr>
            <a:t>Αλλαγή που προτείνετε προκειμένου να βελτιωθεί το εκπαιδευτικό υλικό</a:t>
          </a:r>
          <a:endParaRPr lang="el-GR" sz="1600" dirty="0" smtClean="0">
            <a:solidFill>
              <a:srgbClr val="931B1B"/>
            </a:solidFill>
            <a:latin typeface="Times New Roman" panose="02020603050405020304" pitchFamily="18" charset="0"/>
            <a:cs typeface="Times New Roman" panose="02020603050405020304" pitchFamily="18" charset="0"/>
          </a:endParaRPr>
        </a:p>
        <a:p>
          <a:r>
            <a:rPr lang="el-GR" sz="1600" dirty="0" smtClean="0">
              <a:solidFill>
                <a:schemeClr val="tx1"/>
              </a:solidFill>
            </a:rPr>
            <a:t>Να υπάρχει δυνατότητα </a:t>
          </a:r>
          <a:r>
            <a:rPr lang="el-GR" sz="1600" dirty="0" err="1" smtClean="0">
              <a:solidFill>
                <a:schemeClr val="tx1"/>
              </a:solidFill>
            </a:rPr>
            <a:t>αυτοαξιολόγησης</a:t>
          </a:r>
          <a:r>
            <a:rPr lang="el-GR" sz="1600" dirty="0" smtClean="0">
              <a:solidFill>
                <a:schemeClr val="tx1"/>
              </a:solidFill>
            </a:rPr>
            <a:t> του μαθητή μέσα από ρουμπρίκες στο τέλος της κάθε ενότητας .</a:t>
          </a:r>
          <a:endParaRPr lang="el-GR" sz="1600" dirty="0">
            <a:solidFill>
              <a:schemeClr val="tx1"/>
            </a:solidFill>
            <a:latin typeface="Times New Roman" panose="02020603050405020304" pitchFamily="18" charset="0"/>
            <a:cs typeface="Times New Roman" panose="02020603050405020304" pitchFamily="18" charset="0"/>
          </a:endParaRPr>
        </a:p>
      </dgm:t>
    </dgm:pt>
    <dgm:pt modelId="{2CC66AD6-CFA8-4440-A7D4-20E810275498}" type="parTrans" cxnId="{029CA3F9-D30C-44E0-88F7-0199D8EC3489}">
      <dgm:prSet/>
      <dgm:spPr/>
      <dgm:t>
        <a:bodyPr/>
        <a:lstStyle/>
        <a:p>
          <a:endParaRPr lang="el-GR"/>
        </a:p>
      </dgm:t>
    </dgm:pt>
    <dgm:pt modelId="{EB22A365-76E2-446F-8C75-A3411187F0C5}" type="sibTrans" cxnId="{029CA3F9-D30C-44E0-88F7-0199D8EC3489}">
      <dgm:prSet/>
      <dgm:spPr/>
      <dgm:t>
        <a:bodyPr/>
        <a:lstStyle/>
        <a:p>
          <a:endParaRPr lang="el-GR"/>
        </a:p>
      </dgm:t>
    </dgm:pt>
    <dgm:pt modelId="{934C5FA9-5D22-4A42-A001-2D4FAA635671}">
      <dgm:prSet phldrT="[Κείμενο]" custT="1"/>
      <dgm:spPr/>
      <dgm:t>
        <a:bodyPr/>
        <a:lstStyle/>
        <a:p>
          <a:r>
            <a:rPr lang="el-GR" sz="1600" dirty="0" smtClean="0">
              <a:solidFill>
                <a:schemeClr val="tx1"/>
              </a:solidFill>
              <a:latin typeface="Times New Roman" panose="02020603050405020304" pitchFamily="18" charset="0"/>
              <a:cs typeface="Times New Roman" panose="02020603050405020304" pitchFamily="18" charset="0"/>
            </a:rPr>
            <a:t>Σε γενικές γραμμές ο σχεδιασμός του εν λόγω εκπαιδευτικού υλικού είναι μια αξιόλογη προσπάθεια που διαθέτει </a:t>
          </a:r>
          <a:r>
            <a:rPr lang="el-GR" sz="1600" dirty="0" err="1" smtClean="0">
              <a:solidFill>
                <a:schemeClr val="tx1"/>
              </a:solidFill>
              <a:latin typeface="Times New Roman" panose="02020603050405020304" pitchFamily="18" charset="0"/>
              <a:cs typeface="Times New Roman" panose="02020603050405020304" pitchFamily="18" charset="0"/>
            </a:rPr>
            <a:t>επιστημονικότητα</a:t>
          </a:r>
          <a:r>
            <a:rPr lang="el-GR" sz="1600" dirty="0" smtClean="0">
              <a:solidFill>
                <a:schemeClr val="tx1"/>
              </a:solidFill>
              <a:latin typeface="Times New Roman" panose="02020603050405020304" pitchFamily="18" charset="0"/>
              <a:cs typeface="Times New Roman" panose="02020603050405020304" pitchFamily="18" charset="0"/>
            </a:rPr>
            <a:t> και προσεκτική εφαρμογή της μεθοδολογίας. Μάλιστα λόγω της σημερινής κατάστασης , όπου υπήρξε πανδημία σε όλο τον κόσμο η ΕΞΑΕ στα σχολεία είναι  απαραίτητη και το εκπαιδευτικό σας υλικό να γίνει ένας μοντέλο δημιουργίας  και για άλλους εκπαιδευτικούς.</a:t>
          </a:r>
        </a:p>
        <a:p>
          <a:r>
            <a:rPr lang="el-GR" sz="1600" dirty="0" smtClean="0">
              <a:solidFill>
                <a:schemeClr val="tx1"/>
              </a:solidFill>
              <a:latin typeface="Times New Roman" panose="02020603050405020304" pitchFamily="18" charset="0"/>
              <a:cs typeface="Times New Roman" panose="02020603050405020304" pitchFamily="18" charset="0"/>
            </a:rPr>
            <a:t>Ελένη </a:t>
          </a:r>
          <a:r>
            <a:rPr lang="el-GR" sz="1600" dirty="0" err="1" smtClean="0">
              <a:solidFill>
                <a:schemeClr val="tx1"/>
              </a:solidFill>
              <a:latin typeface="Times New Roman" panose="02020603050405020304" pitchFamily="18" charset="0"/>
              <a:cs typeface="Times New Roman" panose="02020603050405020304" pitchFamily="18" charset="0"/>
            </a:rPr>
            <a:t>Πουλλά</a:t>
          </a:r>
          <a:r>
            <a:rPr lang="el-GR" sz="1600" dirty="0" smtClean="0">
              <a:solidFill>
                <a:schemeClr val="tx1"/>
              </a:solidFill>
              <a:latin typeface="Times New Roman" panose="02020603050405020304" pitchFamily="18" charset="0"/>
              <a:cs typeface="Times New Roman" panose="02020603050405020304" pitchFamily="18" charset="0"/>
            </a:rPr>
            <a:t> </a:t>
          </a:r>
        </a:p>
        <a:p>
          <a:r>
            <a:rPr lang="el-GR" sz="1600" dirty="0" smtClean="0">
              <a:solidFill>
                <a:schemeClr val="tx1"/>
              </a:solidFill>
              <a:latin typeface="Times New Roman" panose="02020603050405020304" pitchFamily="18" charset="0"/>
              <a:cs typeface="Times New Roman" panose="02020603050405020304" pitchFamily="18" charset="0"/>
            </a:rPr>
            <a:t>Σχολική σύμβουλος</a:t>
          </a:r>
        </a:p>
        <a:p>
          <a:r>
            <a:rPr lang="el-GR" sz="1600" dirty="0" smtClean="0">
              <a:solidFill>
                <a:schemeClr val="tx1"/>
              </a:solidFill>
              <a:latin typeface="Times New Roman" panose="02020603050405020304" pitchFamily="18" charset="0"/>
              <a:cs typeface="Times New Roman" panose="02020603050405020304" pitchFamily="18" charset="0"/>
            </a:rPr>
            <a:t>Εσπερινού Γυμνασίου Ηρακλείου</a:t>
          </a:r>
          <a:endParaRPr lang="el-GR" sz="1600" dirty="0">
            <a:solidFill>
              <a:schemeClr val="tx1"/>
            </a:solidFill>
            <a:latin typeface="Times New Roman" panose="02020603050405020304" pitchFamily="18" charset="0"/>
            <a:cs typeface="Times New Roman" panose="02020603050405020304" pitchFamily="18" charset="0"/>
          </a:endParaRPr>
        </a:p>
      </dgm:t>
    </dgm:pt>
    <dgm:pt modelId="{C684A682-0BB7-44AD-8961-5FBE66D3BE76}" type="parTrans" cxnId="{FEA2FE2C-9184-4EFA-BF74-765D41874F71}">
      <dgm:prSet/>
      <dgm:spPr/>
      <dgm:t>
        <a:bodyPr/>
        <a:lstStyle/>
        <a:p>
          <a:endParaRPr lang="el-GR"/>
        </a:p>
      </dgm:t>
    </dgm:pt>
    <dgm:pt modelId="{884B6A91-A642-4DFF-8FD4-BC09AD95EB90}" type="sibTrans" cxnId="{FEA2FE2C-9184-4EFA-BF74-765D41874F71}">
      <dgm:prSet/>
      <dgm:spPr/>
      <dgm:t>
        <a:bodyPr/>
        <a:lstStyle/>
        <a:p>
          <a:endParaRPr lang="el-GR"/>
        </a:p>
      </dgm:t>
    </dgm:pt>
    <dgm:pt modelId="{B88FBEA7-C23F-4584-A718-E81856F427DF}" type="pres">
      <dgm:prSet presAssocID="{10B443D6-49B7-474C-B1CD-BFA10AB703CD}" presName="diagram" presStyleCnt="0">
        <dgm:presLayoutVars>
          <dgm:dir/>
          <dgm:resizeHandles val="exact"/>
        </dgm:presLayoutVars>
      </dgm:prSet>
      <dgm:spPr/>
      <dgm:t>
        <a:bodyPr/>
        <a:lstStyle/>
        <a:p>
          <a:endParaRPr lang="el-GR"/>
        </a:p>
      </dgm:t>
    </dgm:pt>
    <dgm:pt modelId="{7C842598-2677-4AE6-B582-0BA4CA5EE5E1}" type="pres">
      <dgm:prSet presAssocID="{EA560B11-2216-407F-8195-6EEB451CC3ED}" presName="node" presStyleLbl="node1" presStyleIdx="0" presStyleCnt="2" custScaleX="239856" custLinFactNeighborX="-2120" custLinFactNeighborY="-36911">
        <dgm:presLayoutVars>
          <dgm:bulletEnabled val="1"/>
        </dgm:presLayoutVars>
      </dgm:prSet>
      <dgm:spPr/>
      <dgm:t>
        <a:bodyPr/>
        <a:lstStyle/>
        <a:p>
          <a:endParaRPr lang="el-GR"/>
        </a:p>
      </dgm:t>
    </dgm:pt>
    <dgm:pt modelId="{1A8C09AB-368A-40DD-9E95-B0F344E5125A}" type="pres">
      <dgm:prSet presAssocID="{EB22A365-76E2-446F-8C75-A3411187F0C5}" presName="sibTrans" presStyleCnt="0"/>
      <dgm:spPr/>
    </dgm:pt>
    <dgm:pt modelId="{F1E72514-AE3C-4EE8-AF23-84D15ABFDD4E}" type="pres">
      <dgm:prSet presAssocID="{934C5FA9-5D22-4A42-A001-2D4FAA635671}" presName="node" presStyleLbl="node1" presStyleIdx="1" presStyleCnt="2" custScaleX="239856" custScaleY="133346" custLinFactNeighborX="1882" custLinFactNeighborY="-6666">
        <dgm:presLayoutVars>
          <dgm:bulletEnabled val="1"/>
        </dgm:presLayoutVars>
      </dgm:prSet>
      <dgm:spPr/>
      <dgm:t>
        <a:bodyPr/>
        <a:lstStyle/>
        <a:p>
          <a:endParaRPr lang="el-GR"/>
        </a:p>
      </dgm:t>
    </dgm:pt>
  </dgm:ptLst>
  <dgm:cxnLst>
    <dgm:cxn modelId="{FEA2FE2C-9184-4EFA-BF74-765D41874F71}" srcId="{10B443D6-49B7-474C-B1CD-BFA10AB703CD}" destId="{934C5FA9-5D22-4A42-A001-2D4FAA635671}" srcOrd="1" destOrd="0" parTransId="{C684A682-0BB7-44AD-8961-5FBE66D3BE76}" sibTransId="{884B6A91-A642-4DFF-8FD4-BC09AD95EB90}"/>
    <dgm:cxn modelId="{5A08D674-D1E9-4438-8192-47E52B2573CA}" type="presOf" srcId="{EA560B11-2216-407F-8195-6EEB451CC3ED}" destId="{7C842598-2677-4AE6-B582-0BA4CA5EE5E1}" srcOrd="0" destOrd="0" presId="urn:microsoft.com/office/officeart/2005/8/layout/default"/>
    <dgm:cxn modelId="{FEF67D3A-982A-40BA-AC1C-83FEBD2C1F0D}" type="presOf" srcId="{934C5FA9-5D22-4A42-A001-2D4FAA635671}" destId="{F1E72514-AE3C-4EE8-AF23-84D15ABFDD4E}" srcOrd="0" destOrd="0" presId="urn:microsoft.com/office/officeart/2005/8/layout/default"/>
    <dgm:cxn modelId="{2CEC72D5-3DAE-41BE-93F1-2B2811829F63}" type="presOf" srcId="{10B443D6-49B7-474C-B1CD-BFA10AB703CD}" destId="{B88FBEA7-C23F-4584-A718-E81856F427DF}" srcOrd="0" destOrd="0" presId="urn:microsoft.com/office/officeart/2005/8/layout/default"/>
    <dgm:cxn modelId="{029CA3F9-D30C-44E0-88F7-0199D8EC3489}" srcId="{10B443D6-49B7-474C-B1CD-BFA10AB703CD}" destId="{EA560B11-2216-407F-8195-6EEB451CC3ED}" srcOrd="0" destOrd="0" parTransId="{2CC66AD6-CFA8-4440-A7D4-20E810275498}" sibTransId="{EB22A365-76E2-446F-8C75-A3411187F0C5}"/>
    <dgm:cxn modelId="{8CACF47A-520B-4788-914A-663B39585A86}" type="presParOf" srcId="{B88FBEA7-C23F-4584-A718-E81856F427DF}" destId="{7C842598-2677-4AE6-B582-0BA4CA5EE5E1}" srcOrd="0" destOrd="0" presId="urn:microsoft.com/office/officeart/2005/8/layout/default"/>
    <dgm:cxn modelId="{DAC8D991-9D5D-4EBC-9837-F0868DC41DA7}" type="presParOf" srcId="{B88FBEA7-C23F-4584-A718-E81856F427DF}" destId="{1A8C09AB-368A-40DD-9E95-B0F344E5125A}" srcOrd="1" destOrd="0" presId="urn:microsoft.com/office/officeart/2005/8/layout/default"/>
    <dgm:cxn modelId="{F4F64C0A-56D3-4C5A-98A9-A38B1E3E1297}" type="presParOf" srcId="{B88FBEA7-C23F-4584-A718-E81856F427DF}" destId="{F1E72514-AE3C-4EE8-AF23-84D15ABFDD4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780A3E-835B-48DF-A75A-C07420A05B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2835C848-E09C-4094-AF34-8FC2B6E3E48A}">
      <dgm:prSet phldrT="[Κείμενο]"/>
      <dgm:spPr/>
      <dgm:t>
        <a:bodyPr/>
        <a:lstStyle/>
        <a:p>
          <a:r>
            <a:rPr lang="el-GR" dirty="0" smtClean="0"/>
            <a:t>Εννοιολογική οριοθέτηση της «εξ’ αποστάσεως εκπαίδευσης»</a:t>
          </a:r>
          <a:endParaRPr lang="el-GR" dirty="0"/>
        </a:p>
      </dgm:t>
    </dgm:pt>
    <dgm:pt modelId="{15CC7CE0-2020-4F7F-BF38-7582E0EACB48}" type="parTrans" cxnId="{4A5D42FE-0586-43FB-8F98-38055C9BAEA6}">
      <dgm:prSet/>
      <dgm:spPr/>
      <dgm:t>
        <a:bodyPr/>
        <a:lstStyle/>
        <a:p>
          <a:endParaRPr lang="el-GR"/>
        </a:p>
      </dgm:t>
    </dgm:pt>
    <dgm:pt modelId="{B74BE09A-B1FE-468F-8209-9A554C2FC0AE}" type="sibTrans" cxnId="{4A5D42FE-0586-43FB-8F98-38055C9BAEA6}">
      <dgm:prSet/>
      <dgm:spPr/>
      <dgm:t>
        <a:bodyPr/>
        <a:lstStyle/>
        <a:p>
          <a:endParaRPr lang="el-GR"/>
        </a:p>
      </dgm:t>
    </dgm:pt>
    <dgm:pt modelId="{51969F34-2E9C-4B1E-BFAF-62FF9C04A359}">
      <dgm:prSet phldrT="[Κείμενο]"/>
      <dgm:spPr/>
      <dgm:t>
        <a:bodyPr/>
        <a:lstStyle/>
        <a:p>
          <a:r>
            <a:rPr lang="el-GR" dirty="0" smtClean="0"/>
            <a:t>ΕΞΑΕ για μαθητές Γυμνασίου  που έχουν κριθεί κατ’ ιδίαν διδαχθέντες </a:t>
          </a:r>
          <a:r>
            <a:rPr lang="en-US" dirty="0" smtClean="0"/>
            <a:t>.</a:t>
          </a:r>
          <a:r>
            <a:rPr lang="el-GR" dirty="0" smtClean="0"/>
            <a:t> </a:t>
          </a:r>
          <a:endParaRPr lang="el-GR" dirty="0"/>
        </a:p>
      </dgm:t>
    </dgm:pt>
    <dgm:pt modelId="{36D86103-EC1F-4081-A164-0F1ED8B8E0EF}" type="parTrans" cxnId="{ADDCFB63-BACF-4E83-A9E0-8441D9B0B71A}">
      <dgm:prSet/>
      <dgm:spPr/>
      <dgm:t>
        <a:bodyPr/>
        <a:lstStyle/>
        <a:p>
          <a:endParaRPr lang="el-GR"/>
        </a:p>
      </dgm:t>
    </dgm:pt>
    <dgm:pt modelId="{39124BF4-7DAC-4D4B-9787-DAE1B02A318F}" type="sibTrans" cxnId="{ADDCFB63-BACF-4E83-A9E0-8441D9B0B71A}">
      <dgm:prSet/>
      <dgm:spPr/>
      <dgm:t>
        <a:bodyPr/>
        <a:lstStyle/>
        <a:p>
          <a:endParaRPr lang="el-GR"/>
        </a:p>
      </dgm:t>
    </dgm:pt>
    <dgm:pt modelId="{3F35C492-31BB-4C6A-AED7-5D495C910FA4}">
      <dgm:prSet phldrT="[Κείμενο]"/>
      <dgm:spPr/>
      <dgm:t>
        <a:bodyPr/>
        <a:lstStyle/>
        <a:p>
          <a:r>
            <a:rPr lang="el-GR" dirty="0" smtClean="0"/>
            <a:t>Σχεδιασμός του εκπαιδευτικού υλικού</a:t>
          </a:r>
          <a:r>
            <a:rPr lang="en-US" dirty="0" smtClean="0"/>
            <a:t>.</a:t>
          </a:r>
          <a:endParaRPr lang="el-GR" dirty="0"/>
        </a:p>
      </dgm:t>
    </dgm:pt>
    <dgm:pt modelId="{300D4092-6218-4E85-85B9-105B5A6A17B2}" type="parTrans" cxnId="{E6E72F2F-AB64-4D17-A6E3-233B1DDF2FAC}">
      <dgm:prSet/>
      <dgm:spPr/>
      <dgm:t>
        <a:bodyPr/>
        <a:lstStyle/>
        <a:p>
          <a:endParaRPr lang="el-GR"/>
        </a:p>
      </dgm:t>
    </dgm:pt>
    <dgm:pt modelId="{A4FDFEF4-0D21-44D7-9BF8-9CEC76AE66E6}" type="sibTrans" cxnId="{E6E72F2F-AB64-4D17-A6E3-233B1DDF2FAC}">
      <dgm:prSet/>
      <dgm:spPr/>
      <dgm:t>
        <a:bodyPr/>
        <a:lstStyle/>
        <a:p>
          <a:endParaRPr lang="el-GR"/>
        </a:p>
      </dgm:t>
    </dgm:pt>
    <dgm:pt modelId="{C5B4223E-EB3B-41D8-810A-10B49B06E1CC}" type="pres">
      <dgm:prSet presAssocID="{2A780A3E-835B-48DF-A75A-C07420A05B5C}" presName="Name0" presStyleCnt="0">
        <dgm:presLayoutVars>
          <dgm:chMax val="7"/>
          <dgm:chPref val="7"/>
          <dgm:dir/>
        </dgm:presLayoutVars>
      </dgm:prSet>
      <dgm:spPr/>
      <dgm:t>
        <a:bodyPr/>
        <a:lstStyle/>
        <a:p>
          <a:endParaRPr lang="el-GR"/>
        </a:p>
      </dgm:t>
    </dgm:pt>
    <dgm:pt modelId="{9729978A-2C36-460E-B606-74B7717EBEB8}" type="pres">
      <dgm:prSet presAssocID="{2A780A3E-835B-48DF-A75A-C07420A05B5C}" presName="Name1" presStyleCnt="0"/>
      <dgm:spPr/>
    </dgm:pt>
    <dgm:pt modelId="{773BF29A-0EF9-436E-B4B0-6B6C28021134}" type="pres">
      <dgm:prSet presAssocID="{2A780A3E-835B-48DF-A75A-C07420A05B5C}" presName="cycle" presStyleCnt="0"/>
      <dgm:spPr/>
    </dgm:pt>
    <dgm:pt modelId="{838CCED7-D410-4FC1-B67D-B7AD56A18E47}" type="pres">
      <dgm:prSet presAssocID="{2A780A3E-835B-48DF-A75A-C07420A05B5C}" presName="srcNode" presStyleLbl="node1" presStyleIdx="0" presStyleCnt="3"/>
      <dgm:spPr/>
    </dgm:pt>
    <dgm:pt modelId="{832CAF47-3D30-4032-808D-19CFF568FFF2}" type="pres">
      <dgm:prSet presAssocID="{2A780A3E-835B-48DF-A75A-C07420A05B5C}" presName="conn" presStyleLbl="parChTrans1D2" presStyleIdx="0" presStyleCnt="1"/>
      <dgm:spPr/>
      <dgm:t>
        <a:bodyPr/>
        <a:lstStyle/>
        <a:p>
          <a:endParaRPr lang="el-GR"/>
        </a:p>
      </dgm:t>
    </dgm:pt>
    <dgm:pt modelId="{702A5C91-7313-4D69-A192-1806F661D1EB}" type="pres">
      <dgm:prSet presAssocID="{2A780A3E-835B-48DF-A75A-C07420A05B5C}" presName="extraNode" presStyleLbl="node1" presStyleIdx="0" presStyleCnt="3"/>
      <dgm:spPr/>
    </dgm:pt>
    <dgm:pt modelId="{9EF559FE-5956-4DBB-9DED-42923AFE1CA9}" type="pres">
      <dgm:prSet presAssocID="{2A780A3E-835B-48DF-A75A-C07420A05B5C}" presName="dstNode" presStyleLbl="node1" presStyleIdx="0" presStyleCnt="3"/>
      <dgm:spPr/>
    </dgm:pt>
    <dgm:pt modelId="{C5D6D433-B6B0-44A4-A307-9AD2257B19BA}" type="pres">
      <dgm:prSet presAssocID="{2835C848-E09C-4094-AF34-8FC2B6E3E48A}" presName="text_1" presStyleLbl="node1" presStyleIdx="0" presStyleCnt="3">
        <dgm:presLayoutVars>
          <dgm:bulletEnabled val="1"/>
        </dgm:presLayoutVars>
      </dgm:prSet>
      <dgm:spPr/>
      <dgm:t>
        <a:bodyPr/>
        <a:lstStyle/>
        <a:p>
          <a:endParaRPr lang="el-GR"/>
        </a:p>
      </dgm:t>
    </dgm:pt>
    <dgm:pt modelId="{ED548C29-E77C-4517-97DE-ECFEC82C2F8A}" type="pres">
      <dgm:prSet presAssocID="{2835C848-E09C-4094-AF34-8FC2B6E3E48A}" presName="accent_1" presStyleCnt="0"/>
      <dgm:spPr/>
    </dgm:pt>
    <dgm:pt modelId="{001936CF-D7E3-4D47-9248-55577EE0C5E9}" type="pres">
      <dgm:prSet presAssocID="{2835C848-E09C-4094-AF34-8FC2B6E3E48A}" presName="accentRepeatNode" presStyleLbl="solidFgAcc1" presStyleIdx="0" presStyleCnt="3"/>
      <dgm:spPr/>
      <dgm:t>
        <a:bodyPr/>
        <a:lstStyle/>
        <a:p>
          <a:endParaRPr lang="el-GR"/>
        </a:p>
      </dgm:t>
    </dgm:pt>
    <dgm:pt modelId="{FFF5914E-1668-4EAB-8F55-23506F8F6F55}" type="pres">
      <dgm:prSet presAssocID="{51969F34-2E9C-4B1E-BFAF-62FF9C04A359}" presName="text_2" presStyleLbl="node1" presStyleIdx="1" presStyleCnt="3">
        <dgm:presLayoutVars>
          <dgm:bulletEnabled val="1"/>
        </dgm:presLayoutVars>
      </dgm:prSet>
      <dgm:spPr/>
      <dgm:t>
        <a:bodyPr/>
        <a:lstStyle/>
        <a:p>
          <a:endParaRPr lang="el-GR"/>
        </a:p>
      </dgm:t>
    </dgm:pt>
    <dgm:pt modelId="{B4B0C54D-F3B2-408B-965B-3C4D96DE7F81}" type="pres">
      <dgm:prSet presAssocID="{51969F34-2E9C-4B1E-BFAF-62FF9C04A359}" presName="accent_2" presStyleCnt="0"/>
      <dgm:spPr/>
    </dgm:pt>
    <dgm:pt modelId="{B683D33E-5249-439D-82C6-8CBC006B0485}" type="pres">
      <dgm:prSet presAssocID="{51969F34-2E9C-4B1E-BFAF-62FF9C04A359}" presName="accentRepeatNode" presStyleLbl="solidFgAcc1" presStyleIdx="1" presStyleCnt="3"/>
      <dgm:spPr/>
    </dgm:pt>
    <dgm:pt modelId="{C5FCA3B3-B621-448D-B6B5-E274A842DC8C}" type="pres">
      <dgm:prSet presAssocID="{3F35C492-31BB-4C6A-AED7-5D495C910FA4}" presName="text_3" presStyleLbl="node1" presStyleIdx="2" presStyleCnt="3">
        <dgm:presLayoutVars>
          <dgm:bulletEnabled val="1"/>
        </dgm:presLayoutVars>
      </dgm:prSet>
      <dgm:spPr/>
      <dgm:t>
        <a:bodyPr/>
        <a:lstStyle/>
        <a:p>
          <a:endParaRPr lang="el-GR"/>
        </a:p>
      </dgm:t>
    </dgm:pt>
    <dgm:pt modelId="{A36FAF78-69AD-4452-A4D2-C09CF4B6039F}" type="pres">
      <dgm:prSet presAssocID="{3F35C492-31BB-4C6A-AED7-5D495C910FA4}" presName="accent_3" presStyleCnt="0"/>
      <dgm:spPr/>
    </dgm:pt>
    <dgm:pt modelId="{47245805-A794-47EF-AE60-42DF460C4394}" type="pres">
      <dgm:prSet presAssocID="{3F35C492-31BB-4C6A-AED7-5D495C910FA4}" presName="accentRepeatNode" presStyleLbl="solidFgAcc1" presStyleIdx="2" presStyleCnt="3"/>
      <dgm:spPr/>
    </dgm:pt>
  </dgm:ptLst>
  <dgm:cxnLst>
    <dgm:cxn modelId="{501C2833-0185-4FE9-8B3F-611C9D91A470}" type="presOf" srcId="{2835C848-E09C-4094-AF34-8FC2B6E3E48A}" destId="{C5D6D433-B6B0-44A4-A307-9AD2257B19BA}" srcOrd="0" destOrd="0" presId="urn:microsoft.com/office/officeart/2008/layout/VerticalCurvedList"/>
    <dgm:cxn modelId="{F0F6BA6D-35AE-4632-BD13-D23792FA1A34}" type="presOf" srcId="{B74BE09A-B1FE-468F-8209-9A554C2FC0AE}" destId="{832CAF47-3D30-4032-808D-19CFF568FFF2}" srcOrd="0" destOrd="0" presId="urn:microsoft.com/office/officeart/2008/layout/VerticalCurvedList"/>
    <dgm:cxn modelId="{03F54915-8F6E-4F1A-A014-63C4E73D803E}" type="presOf" srcId="{3F35C492-31BB-4C6A-AED7-5D495C910FA4}" destId="{C5FCA3B3-B621-448D-B6B5-E274A842DC8C}" srcOrd="0" destOrd="0" presId="urn:microsoft.com/office/officeart/2008/layout/VerticalCurvedList"/>
    <dgm:cxn modelId="{F4DDE1D2-D259-4C75-8632-C68727C24548}" type="presOf" srcId="{51969F34-2E9C-4B1E-BFAF-62FF9C04A359}" destId="{FFF5914E-1668-4EAB-8F55-23506F8F6F55}" srcOrd="0" destOrd="0" presId="urn:microsoft.com/office/officeart/2008/layout/VerticalCurvedList"/>
    <dgm:cxn modelId="{E6E72F2F-AB64-4D17-A6E3-233B1DDF2FAC}" srcId="{2A780A3E-835B-48DF-A75A-C07420A05B5C}" destId="{3F35C492-31BB-4C6A-AED7-5D495C910FA4}" srcOrd="2" destOrd="0" parTransId="{300D4092-6218-4E85-85B9-105B5A6A17B2}" sibTransId="{A4FDFEF4-0D21-44D7-9BF8-9CEC76AE66E6}"/>
    <dgm:cxn modelId="{4A5D42FE-0586-43FB-8F98-38055C9BAEA6}" srcId="{2A780A3E-835B-48DF-A75A-C07420A05B5C}" destId="{2835C848-E09C-4094-AF34-8FC2B6E3E48A}" srcOrd="0" destOrd="0" parTransId="{15CC7CE0-2020-4F7F-BF38-7582E0EACB48}" sibTransId="{B74BE09A-B1FE-468F-8209-9A554C2FC0AE}"/>
    <dgm:cxn modelId="{ADDCFB63-BACF-4E83-A9E0-8441D9B0B71A}" srcId="{2A780A3E-835B-48DF-A75A-C07420A05B5C}" destId="{51969F34-2E9C-4B1E-BFAF-62FF9C04A359}" srcOrd="1" destOrd="0" parTransId="{36D86103-EC1F-4081-A164-0F1ED8B8E0EF}" sibTransId="{39124BF4-7DAC-4D4B-9787-DAE1B02A318F}"/>
    <dgm:cxn modelId="{A272E736-E5F6-4BC3-9181-DCD88A6C6908}" type="presOf" srcId="{2A780A3E-835B-48DF-A75A-C07420A05B5C}" destId="{C5B4223E-EB3B-41D8-810A-10B49B06E1CC}" srcOrd="0" destOrd="0" presId="urn:microsoft.com/office/officeart/2008/layout/VerticalCurvedList"/>
    <dgm:cxn modelId="{80EE3A9E-40FA-4ECD-9AC2-C60763923AEC}" type="presParOf" srcId="{C5B4223E-EB3B-41D8-810A-10B49B06E1CC}" destId="{9729978A-2C36-460E-B606-74B7717EBEB8}" srcOrd="0" destOrd="0" presId="urn:microsoft.com/office/officeart/2008/layout/VerticalCurvedList"/>
    <dgm:cxn modelId="{008DEB99-262A-4A37-A91A-72B79FF52689}" type="presParOf" srcId="{9729978A-2C36-460E-B606-74B7717EBEB8}" destId="{773BF29A-0EF9-436E-B4B0-6B6C28021134}" srcOrd="0" destOrd="0" presId="urn:microsoft.com/office/officeart/2008/layout/VerticalCurvedList"/>
    <dgm:cxn modelId="{2445284E-7AF9-4B39-8F83-6398DD44E4B9}" type="presParOf" srcId="{773BF29A-0EF9-436E-B4B0-6B6C28021134}" destId="{838CCED7-D410-4FC1-B67D-B7AD56A18E47}" srcOrd="0" destOrd="0" presId="urn:microsoft.com/office/officeart/2008/layout/VerticalCurvedList"/>
    <dgm:cxn modelId="{0537147F-0129-4BF4-BF30-BD37AB5F4BC0}" type="presParOf" srcId="{773BF29A-0EF9-436E-B4B0-6B6C28021134}" destId="{832CAF47-3D30-4032-808D-19CFF568FFF2}" srcOrd="1" destOrd="0" presId="urn:microsoft.com/office/officeart/2008/layout/VerticalCurvedList"/>
    <dgm:cxn modelId="{642E4E00-7642-4474-B2F9-EF3C1BC9FEC7}" type="presParOf" srcId="{773BF29A-0EF9-436E-B4B0-6B6C28021134}" destId="{702A5C91-7313-4D69-A192-1806F661D1EB}" srcOrd="2" destOrd="0" presId="urn:microsoft.com/office/officeart/2008/layout/VerticalCurvedList"/>
    <dgm:cxn modelId="{33F11916-98C5-4882-9714-E2B18157109E}" type="presParOf" srcId="{773BF29A-0EF9-436E-B4B0-6B6C28021134}" destId="{9EF559FE-5956-4DBB-9DED-42923AFE1CA9}" srcOrd="3" destOrd="0" presId="urn:microsoft.com/office/officeart/2008/layout/VerticalCurvedList"/>
    <dgm:cxn modelId="{EB82D0A8-ECDE-49A1-A2FC-3FD027EC76E0}" type="presParOf" srcId="{9729978A-2C36-460E-B606-74B7717EBEB8}" destId="{C5D6D433-B6B0-44A4-A307-9AD2257B19BA}" srcOrd="1" destOrd="0" presId="urn:microsoft.com/office/officeart/2008/layout/VerticalCurvedList"/>
    <dgm:cxn modelId="{09261692-02DF-4554-B289-ABB629BB48B5}" type="presParOf" srcId="{9729978A-2C36-460E-B606-74B7717EBEB8}" destId="{ED548C29-E77C-4517-97DE-ECFEC82C2F8A}" srcOrd="2" destOrd="0" presId="urn:microsoft.com/office/officeart/2008/layout/VerticalCurvedList"/>
    <dgm:cxn modelId="{2F090EBD-6E07-4F0C-8282-8D162E0F8854}" type="presParOf" srcId="{ED548C29-E77C-4517-97DE-ECFEC82C2F8A}" destId="{001936CF-D7E3-4D47-9248-55577EE0C5E9}" srcOrd="0" destOrd="0" presId="urn:microsoft.com/office/officeart/2008/layout/VerticalCurvedList"/>
    <dgm:cxn modelId="{8ED436AC-3157-4345-8E66-29BACA73328D}" type="presParOf" srcId="{9729978A-2C36-460E-B606-74B7717EBEB8}" destId="{FFF5914E-1668-4EAB-8F55-23506F8F6F55}" srcOrd="3" destOrd="0" presId="urn:microsoft.com/office/officeart/2008/layout/VerticalCurvedList"/>
    <dgm:cxn modelId="{F72ED6AB-A315-4463-AB41-EC3551A679CB}" type="presParOf" srcId="{9729978A-2C36-460E-B606-74B7717EBEB8}" destId="{B4B0C54D-F3B2-408B-965B-3C4D96DE7F81}" srcOrd="4" destOrd="0" presId="urn:microsoft.com/office/officeart/2008/layout/VerticalCurvedList"/>
    <dgm:cxn modelId="{A2F15DCD-CFA0-441C-A212-009722BEBC7B}" type="presParOf" srcId="{B4B0C54D-F3B2-408B-965B-3C4D96DE7F81}" destId="{B683D33E-5249-439D-82C6-8CBC006B0485}" srcOrd="0" destOrd="0" presId="urn:microsoft.com/office/officeart/2008/layout/VerticalCurvedList"/>
    <dgm:cxn modelId="{629450D9-3A15-4712-8EA0-A2CF04479A81}" type="presParOf" srcId="{9729978A-2C36-460E-B606-74B7717EBEB8}" destId="{C5FCA3B3-B621-448D-B6B5-E274A842DC8C}" srcOrd="5" destOrd="0" presId="urn:microsoft.com/office/officeart/2008/layout/VerticalCurvedList"/>
    <dgm:cxn modelId="{E623248E-6DD9-4425-BDF1-76DE632DEAB0}" type="presParOf" srcId="{9729978A-2C36-460E-B606-74B7717EBEB8}" destId="{A36FAF78-69AD-4452-A4D2-C09CF4B6039F}" srcOrd="6" destOrd="0" presId="urn:microsoft.com/office/officeart/2008/layout/VerticalCurvedList"/>
    <dgm:cxn modelId="{D63363BA-9135-4C29-BC12-E20B8F81879F}" type="presParOf" srcId="{A36FAF78-69AD-4452-A4D2-C09CF4B6039F}" destId="{47245805-A794-47EF-AE60-42DF460C439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780A3E-835B-48DF-A75A-C07420A05B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2835C848-E09C-4094-AF34-8FC2B6E3E48A}">
      <dgm:prSet phldrT="[Κείμενο]"/>
      <dgm:spPr/>
      <dgm:t>
        <a:bodyPr/>
        <a:lstStyle/>
        <a:p>
          <a:r>
            <a:rPr lang="el-GR" dirty="0" smtClean="0"/>
            <a:t>Μεθοδολογία της έρευνας.</a:t>
          </a:r>
          <a:endParaRPr lang="el-GR" dirty="0"/>
        </a:p>
      </dgm:t>
    </dgm:pt>
    <dgm:pt modelId="{15CC7CE0-2020-4F7F-BF38-7582E0EACB48}" type="parTrans" cxnId="{4A5D42FE-0586-43FB-8F98-38055C9BAEA6}">
      <dgm:prSet/>
      <dgm:spPr/>
      <dgm:t>
        <a:bodyPr/>
        <a:lstStyle/>
        <a:p>
          <a:endParaRPr lang="el-GR"/>
        </a:p>
      </dgm:t>
    </dgm:pt>
    <dgm:pt modelId="{B74BE09A-B1FE-468F-8209-9A554C2FC0AE}" type="sibTrans" cxnId="{4A5D42FE-0586-43FB-8F98-38055C9BAEA6}">
      <dgm:prSet/>
      <dgm:spPr/>
      <dgm:t>
        <a:bodyPr/>
        <a:lstStyle/>
        <a:p>
          <a:endParaRPr lang="el-GR"/>
        </a:p>
      </dgm:t>
    </dgm:pt>
    <dgm:pt modelId="{51969F34-2E9C-4B1E-BFAF-62FF9C04A359}">
      <dgm:prSet phldrT="[Κείμενο]"/>
      <dgm:spPr/>
      <dgm:t>
        <a:bodyPr/>
        <a:lstStyle/>
        <a:p>
          <a:r>
            <a:rPr lang="el-GR" dirty="0" smtClean="0"/>
            <a:t>Παρουσίαση των αποτελεσμάτων της έρευνας</a:t>
          </a:r>
          <a:r>
            <a:rPr lang="en-US" dirty="0" smtClean="0"/>
            <a:t>.</a:t>
          </a:r>
          <a:endParaRPr lang="el-GR" dirty="0"/>
        </a:p>
      </dgm:t>
    </dgm:pt>
    <dgm:pt modelId="{36D86103-EC1F-4081-A164-0F1ED8B8E0EF}" type="parTrans" cxnId="{ADDCFB63-BACF-4E83-A9E0-8441D9B0B71A}">
      <dgm:prSet/>
      <dgm:spPr/>
      <dgm:t>
        <a:bodyPr/>
        <a:lstStyle/>
        <a:p>
          <a:endParaRPr lang="el-GR"/>
        </a:p>
      </dgm:t>
    </dgm:pt>
    <dgm:pt modelId="{39124BF4-7DAC-4D4B-9787-DAE1B02A318F}" type="sibTrans" cxnId="{ADDCFB63-BACF-4E83-A9E0-8441D9B0B71A}">
      <dgm:prSet/>
      <dgm:spPr/>
      <dgm:t>
        <a:bodyPr/>
        <a:lstStyle/>
        <a:p>
          <a:endParaRPr lang="el-GR"/>
        </a:p>
      </dgm:t>
    </dgm:pt>
    <dgm:pt modelId="{3F35C492-31BB-4C6A-AED7-5D495C910FA4}">
      <dgm:prSet phldrT="[Κείμενο]"/>
      <dgm:spPr/>
      <dgm:t>
        <a:bodyPr/>
        <a:lstStyle/>
        <a:p>
          <a:r>
            <a:rPr lang="el-GR" dirty="0" smtClean="0"/>
            <a:t>Συμπεράσματα από την αξιολόγηση του Ε.Υ.</a:t>
          </a:r>
          <a:endParaRPr lang="el-GR" dirty="0"/>
        </a:p>
      </dgm:t>
    </dgm:pt>
    <dgm:pt modelId="{300D4092-6218-4E85-85B9-105B5A6A17B2}" type="parTrans" cxnId="{E6E72F2F-AB64-4D17-A6E3-233B1DDF2FAC}">
      <dgm:prSet/>
      <dgm:spPr/>
      <dgm:t>
        <a:bodyPr/>
        <a:lstStyle/>
        <a:p>
          <a:endParaRPr lang="el-GR"/>
        </a:p>
      </dgm:t>
    </dgm:pt>
    <dgm:pt modelId="{A4FDFEF4-0D21-44D7-9BF8-9CEC76AE66E6}" type="sibTrans" cxnId="{E6E72F2F-AB64-4D17-A6E3-233B1DDF2FAC}">
      <dgm:prSet/>
      <dgm:spPr/>
      <dgm:t>
        <a:bodyPr/>
        <a:lstStyle/>
        <a:p>
          <a:endParaRPr lang="el-GR"/>
        </a:p>
      </dgm:t>
    </dgm:pt>
    <dgm:pt modelId="{C5B4223E-EB3B-41D8-810A-10B49B06E1CC}" type="pres">
      <dgm:prSet presAssocID="{2A780A3E-835B-48DF-A75A-C07420A05B5C}" presName="Name0" presStyleCnt="0">
        <dgm:presLayoutVars>
          <dgm:chMax val="7"/>
          <dgm:chPref val="7"/>
          <dgm:dir/>
        </dgm:presLayoutVars>
      </dgm:prSet>
      <dgm:spPr/>
      <dgm:t>
        <a:bodyPr/>
        <a:lstStyle/>
        <a:p>
          <a:endParaRPr lang="el-GR"/>
        </a:p>
      </dgm:t>
    </dgm:pt>
    <dgm:pt modelId="{9729978A-2C36-460E-B606-74B7717EBEB8}" type="pres">
      <dgm:prSet presAssocID="{2A780A3E-835B-48DF-A75A-C07420A05B5C}" presName="Name1" presStyleCnt="0"/>
      <dgm:spPr/>
    </dgm:pt>
    <dgm:pt modelId="{773BF29A-0EF9-436E-B4B0-6B6C28021134}" type="pres">
      <dgm:prSet presAssocID="{2A780A3E-835B-48DF-A75A-C07420A05B5C}" presName="cycle" presStyleCnt="0"/>
      <dgm:spPr/>
    </dgm:pt>
    <dgm:pt modelId="{838CCED7-D410-4FC1-B67D-B7AD56A18E47}" type="pres">
      <dgm:prSet presAssocID="{2A780A3E-835B-48DF-A75A-C07420A05B5C}" presName="srcNode" presStyleLbl="node1" presStyleIdx="0" presStyleCnt="3"/>
      <dgm:spPr/>
    </dgm:pt>
    <dgm:pt modelId="{832CAF47-3D30-4032-808D-19CFF568FFF2}" type="pres">
      <dgm:prSet presAssocID="{2A780A3E-835B-48DF-A75A-C07420A05B5C}" presName="conn" presStyleLbl="parChTrans1D2" presStyleIdx="0" presStyleCnt="1"/>
      <dgm:spPr/>
      <dgm:t>
        <a:bodyPr/>
        <a:lstStyle/>
        <a:p>
          <a:endParaRPr lang="el-GR"/>
        </a:p>
      </dgm:t>
    </dgm:pt>
    <dgm:pt modelId="{702A5C91-7313-4D69-A192-1806F661D1EB}" type="pres">
      <dgm:prSet presAssocID="{2A780A3E-835B-48DF-A75A-C07420A05B5C}" presName="extraNode" presStyleLbl="node1" presStyleIdx="0" presStyleCnt="3"/>
      <dgm:spPr/>
    </dgm:pt>
    <dgm:pt modelId="{9EF559FE-5956-4DBB-9DED-42923AFE1CA9}" type="pres">
      <dgm:prSet presAssocID="{2A780A3E-835B-48DF-A75A-C07420A05B5C}" presName="dstNode" presStyleLbl="node1" presStyleIdx="0" presStyleCnt="3"/>
      <dgm:spPr/>
    </dgm:pt>
    <dgm:pt modelId="{C5D6D433-B6B0-44A4-A307-9AD2257B19BA}" type="pres">
      <dgm:prSet presAssocID="{2835C848-E09C-4094-AF34-8FC2B6E3E48A}" presName="text_1" presStyleLbl="node1" presStyleIdx="0" presStyleCnt="3">
        <dgm:presLayoutVars>
          <dgm:bulletEnabled val="1"/>
        </dgm:presLayoutVars>
      </dgm:prSet>
      <dgm:spPr/>
      <dgm:t>
        <a:bodyPr/>
        <a:lstStyle/>
        <a:p>
          <a:endParaRPr lang="el-GR"/>
        </a:p>
      </dgm:t>
    </dgm:pt>
    <dgm:pt modelId="{ED548C29-E77C-4517-97DE-ECFEC82C2F8A}" type="pres">
      <dgm:prSet presAssocID="{2835C848-E09C-4094-AF34-8FC2B6E3E48A}" presName="accent_1" presStyleCnt="0"/>
      <dgm:spPr/>
    </dgm:pt>
    <dgm:pt modelId="{001936CF-D7E3-4D47-9248-55577EE0C5E9}" type="pres">
      <dgm:prSet presAssocID="{2835C848-E09C-4094-AF34-8FC2B6E3E48A}" presName="accentRepeatNode" presStyleLbl="solidFgAcc1" presStyleIdx="0" presStyleCnt="3"/>
      <dgm:spPr/>
    </dgm:pt>
    <dgm:pt modelId="{FFF5914E-1668-4EAB-8F55-23506F8F6F55}" type="pres">
      <dgm:prSet presAssocID="{51969F34-2E9C-4B1E-BFAF-62FF9C04A359}" presName="text_2" presStyleLbl="node1" presStyleIdx="1" presStyleCnt="3">
        <dgm:presLayoutVars>
          <dgm:bulletEnabled val="1"/>
        </dgm:presLayoutVars>
      </dgm:prSet>
      <dgm:spPr/>
      <dgm:t>
        <a:bodyPr/>
        <a:lstStyle/>
        <a:p>
          <a:endParaRPr lang="el-GR"/>
        </a:p>
      </dgm:t>
    </dgm:pt>
    <dgm:pt modelId="{B4B0C54D-F3B2-408B-965B-3C4D96DE7F81}" type="pres">
      <dgm:prSet presAssocID="{51969F34-2E9C-4B1E-BFAF-62FF9C04A359}" presName="accent_2" presStyleCnt="0"/>
      <dgm:spPr/>
    </dgm:pt>
    <dgm:pt modelId="{B683D33E-5249-439D-82C6-8CBC006B0485}" type="pres">
      <dgm:prSet presAssocID="{51969F34-2E9C-4B1E-BFAF-62FF9C04A359}" presName="accentRepeatNode" presStyleLbl="solidFgAcc1" presStyleIdx="1" presStyleCnt="3"/>
      <dgm:spPr/>
    </dgm:pt>
    <dgm:pt modelId="{C5FCA3B3-B621-448D-B6B5-E274A842DC8C}" type="pres">
      <dgm:prSet presAssocID="{3F35C492-31BB-4C6A-AED7-5D495C910FA4}" presName="text_3" presStyleLbl="node1" presStyleIdx="2" presStyleCnt="3">
        <dgm:presLayoutVars>
          <dgm:bulletEnabled val="1"/>
        </dgm:presLayoutVars>
      </dgm:prSet>
      <dgm:spPr/>
      <dgm:t>
        <a:bodyPr/>
        <a:lstStyle/>
        <a:p>
          <a:endParaRPr lang="el-GR"/>
        </a:p>
      </dgm:t>
    </dgm:pt>
    <dgm:pt modelId="{A36FAF78-69AD-4452-A4D2-C09CF4B6039F}" type="pres">
      <dgm:prSet presAssocID="{3F35C492-31BB-4C6A-AED7-5D495C910FA4}" presName="accent_3" presStyleCnt="0"/>
      <dgm:spPr/>
    </dgm:pt>
    <dgm:pt modelId="{47245805-A794-47EF-AE60-42DF460C4394}" type="pres">
      <dgm:prSet presAssocID="{3F35C492-31BB-4C6A-AED7-5D495C910FA4}" presName="accentRepeatNode" presStyleLbl="solidFgAcc1" presStyleIdx="2" presStyleCnt="3"/>
      <dgm:spPr/>
    </dgm:pt>
  </dgm:ptLst>
  <dgm:cxnLst>
    <dgm:cxn modelId="{227BD6D6-2467-446E-8E5F-2D33100585EC}" type="presOf" srcId="{2A780A3E-835B-48DF-A75A-C07420A05B5C}" destId="{C5B4223E-EB3B-41D8-810A-10B49B06E1CC}" srcOrd="0" destOrd="0" presId="urn:microsoft.com/office/officeart/2008/layout/VerticalCurvedList"/>
    <dgm:cxn modelId="{74D1456D-D6DC-4DAC-BB9C-AF8E72189174}" type="presOf" srcId="{3F35C492-31BB-4C6A-AED7-5D495C910FA4}" destId="{C5FCA3B3-B621-448D-B6B5-E274A842DC8C}" srcOrd="0" destOrd="0" presId="urn:microsoft.com/office/officeart/2008/layout/VerticalCurvedList"/>
    <dgm:cxn modelId="{089D4C73-36DA-41F9-8950-38AD5E1FC801}" type="presOf" srcId="{B74BE09A-B1FE-468F-8209-9A554C2FC0AE}" destId="{832CAF47-3D30-4032-808D-19CFF568FFF2}" srcOrd="0" destOrd="0" presId="urn:microsoft.com/office/officeart/2008/layout/VerticalCurvedList"/>
    <dgm:cxn modelId="{B63612B6-4724-43B6-99C8-04341FB29EAF}" type="presOf" srcId="{2835C848-E09C-4094-AF34-8FC2B6E3E48A}" destId="{C5D6D433-B6B0-44A4-A307-9AD2257B19BA}" srcOrd="0" destOrd="0" presId="urn:microsoft.com/office/officeart/2008/layout/VerticalCurvedList"/>
    <dgm:cxn modelId="{E6E72F2F-AB64-4D17-A6E3-233B1DDF2FAC}" srcId="{2A780A3E-835B-48DF-A75A-C07420A05B5C}" destId="{3F35C492-31BB-4C6A-AED7-5D495C910FA4}" srcOrd="2" destOrd="0" parTransId="{300D4092-6218-4E85-85B9-105B5A6A17B2}" sibTransId="{A4FDFEF4-0D21-44D7-9BF8-9CEC76AE66E6}"/>
    <dgm:cxn modelId="{4A5D42FE-0586-43FB-8F98-38055C9BAEA6}" srcId="{2A780A3E-835B-48DF-A75A-C07420A05B5C}" destId="{2835C848-E09C-4094-AF34-8FC2B6E3E48A}" srcOrd="0" destOrd="0" parTransId="{15CC7CE0-2020-4F7F-BF38-7582E0EACB48}" sibTransId="{B74BE09A-B1FE-468F-8209-9A554C2FC0AE}"/>
    <dgm:cxn modelId="{D69F7E9D-5EA9-46A9-8A19-C64600AF6030}" type="presOf" srcId="{51969F34-2E9C-4B1E-BFAF-62FF9C04A359}" destId="{FFF5914E-1668-4EAB-8F55-23506F8F6F55}" srcOrd="0" destOrd="0" presId="urn:microsoft.com/office/officeart/2008/layout/VerticalCurvedList"/>
    <dgm:cxn modelId="{ADDCFB63-BACF-4E83-A9E0-8441D9B0B71A}" srcId="{2A780A3E-835B-48DF-A75A-C07420A05B5C}" destId="{51969F34-2E9C-4B1E-BFAF-62FF9C04A359}" srcOrd="1" destOrd="0" parTransId="{36D86103-EC1F-4081-A164-0F1ED8B8E0EF}" sibTransId="{39124BF4-7DAC-4D4B-9787-DAE1B02A318F}"/>
    <dgm:cxn modelId="{5D73A6A4-1B35-46A3-9E76-3471FD4FDEBF}" type="presParOf" srcId="{C5B4223E-EB3B-41D8-810A-10B49B06E1CC}" destId="{9729978A-2C36-460E-B606-74B7717EBEB8}" srcOrd="0" destOrd="0" presId="urn:microsoft.com/office/officeart/2008/layout/VerticalCurvedList"/>
    <dgm:cxn modelId="{81E175A4-DE78-43DD-A7B7-F1F72E24EA7B}" type="presParOf" srcId="{9729978A-2C36-460E-B606-74B7717EBEB8}" destId="{773BF29A-0EF9-436E-B4B0-6B6C28021134}" srcOrd="0" destOrd="0" presId="urn:microsoft.com/office/officeart/2008/layout/VerticalCurvedList"/>
    <dgm:cxn modelId="{F773EF73-6ABC-49F3-ADBC-E36DD3030831}" type="presParOf" srcId="{773BF29A-0EF9-436E-B4B0-6B6C28021134}" destId="{838CCED7-D410-4FC1-B67D-B7AD56A18E47}" srcOrd="0" destOrd="0" presId="urn:microsoft.com/office/officeart/2008/layout/VerticalCurvedList"/>
    <dgm:cxn modelId="{B88F0FF0-1253-474D-9B00-DF6080196AFE}" type="presParOf" srcId="{773BF29A-0EF9-436E-B4B0-6B6C28021134}" destId="{832CAF47-3D30-4032-808D-19CFF568FFF2}" srcOrd="1" destOrd="0" presId="urn:microsoft.com/office/officeart/2008/layout/VerticalCurvedList"/>
    <dgm:cxn modelId="{F8E56AC1-B5B0-4478-BB89-764E94786401}" type="presParOf" srcId="{773BF29A-0EF9-436E-B4B0-6B6C28021134}" destId="{702A5C91-7313-4D69-A192-1806F661D1EB}" srcOrd="2" destOrd="0" presId="urn:microsoft.com/office/officeart/2008/layout/VerticalCurvedList"/>
    <dgm:cxn modelId="{280ACC5E-919E-4DE0-9D4D-7E700F7FE397}" type="presParOf" srcId="{773BF29A-0EF9-436E-B4B0-6B6C28021134}" destId="{9EF559FE-5956-4DBB-9DED-42923AFE1CA9}" srcOrd="3" destOrd="0" presId="urn:microsoft.com/office/officeart/2008/layout/VerticalCurvedList"/>
    <dgm:cxn modelId="{FD80792F-AF00-40E2-8752-05DFE0D9F74F}" type="presParOf" srcId="{9729978A-2C36-460E-B606-74B7717EBEB8}" destId="{C5D6D433-B6B0-44A4-A307-9AD2257B19BA}" srcOrd="1" destOrd="0" presId="urn:microsoft.com/office/officeart/2008/layout/VerticalCurvedList"/>
    <dgm:cxn modelId="{43610F87-E5CC-4A61-820C-1AF088B22E69}" type="presParOf" srcId="{9729978A-2C36-460E-B606-74B7717EBEB8}" destId="{ED548C29-E77C-4517-97DE-ECFEC82C2F8A}" srcOrd="2" destOrd="0" presId="urn:microsoft.com/office/officeart/2008/layout/VerticalCurvedList"/>
    <dgm:cxn modelId="{9F39E70C-BBB3-466D-AA42-A0429FEBDDDD}" type="presParOf" srcId="{ED548C29-E77C-4517-97DE-ECFEC82C2F8A}" destId="{001936CF-D7E3-4D47-9248-55577EE0C5E9}" srcOrd="0" destOrd="0" presId="urn:microsoft.com/office/officeart/2008/layout/VerticalCurvedList"/>
    <dgm:cxn modelId="{3D79DBD0-9341-45F7-82B1-4F54C0F8ACB6}" type="presParOf" srcId="{9729978A-2C36-460E-B606-74B7717EBEB8}" destId="{FFF5914E-1668-4EAB-8F55-23506F8F6F55}" srcOrd="3" destOrd="0" presId="urn:microsoft.com/office/officeart/2008/layout/VerticalCurvedList"/>
    <dgm:cxn modelId="{DD3EFBBD-E1FA-4F79-8E12-69A08E924D4C}" type="presParOf" srcId="{9729978A-2C36-460E-B606-74B7717EBEB8}" destId="{B4B0C54D-F3B2-408B-965B-3C4D96DE7F81}" srcOrd="4" destOrd="0" presId="urn:microsoft.com/office/officeart/2008/layout/VerticalCurvedList"/>
    <dgm:cxn modelId="{5B8F67E0-25D2-4BA8-BDB2-2ADFD5A198C6}" type="presParOf" srcId="{B4B0C54D-F3B2-408B-965B-3C4D96DE7F81}" destId="{B683D33E-5249-439D-82C6-8CBC006B0485}" srcOrd="0" destOrd="0" presId="urn:microsoft.com/office/officeart/2008/layout/VerticalCurvedList"/>
    <dgm:cxn modelId="{9164F1D5-B330-4E11-B723-6B40A023E39C}" type="presParOf" srcId="{9729978A-2C36-460E-B606-74B7717EBEB8}" destId="{C5FCA3B3-B621-448D-B6B5-E274A842DC8C}" srcOrd="5" destOrd="0" presId="urn:microsoft.com/office/officeart/2008/layout/VerticalCurvedList"/>
    <dgm:cxn modelId="{ED831752-281E-486F-93CA-ADFAB9BB1E9C}" type="presParOf" srcId="{9729978A-2C36-460E-B606-74B7717EBEB8}" destId="{A36FAF78-69AD-4452-A4D2-C09CF4B6039F}" srcOrd="6" destOrd="0" presId="urn:microsoft.com/office/officeart/2008/layout/VerticalCurvedList"/>
    <dgm:cxn modelId="{539EA53A-0B83-447A-9FBC-C4D9EC021F90}" type="presParOf" srcId="{A36FAF78-69AD-4452-A4D2-C09CF4B6039F}" destId="{47245805-A794-47EF-AE60-42DF460C439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A0788E-FC65-4E49-9406-BB7B2C0501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DD9B58DF-E812-42D8-9D40-A3B4138031A7}">
      <dgm:prSet phldrT="[Κείμενο]"/>
      <dgm:spPr/>
      <dgm:t>
        <a:bodyPr/>
        <a:lstStyle/>
        <a:p>
          <a:r>
            <a:rPr lang="el-GR" b="1" dirty="0" smtClean="0">
              <a:solidFill>
                <a:schemeClr val="accent2">
                  <a:lumMod val="50000"/>
                </a:schemeClr>
              </a:solidFill>
              <a:latin typeface="Times New Roman" panose="02020603050405020304" pitchFamily="18" charset="0"/>
              <a:cs typeface="Times New Roman" panose="02020603050405020304" pitchFamily="18" charset="0"/>
            </a:rPr>
            <a:t>ΕΞΑΕ</a:t>
          </a:r>
          <a:endParaRPr lang="el-GR"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10F5C778-D845-4D32-8A90-B2379EFF9874}" type="parTrans" cxnId="{084E73E7-9083-48D4-8EE9-C823CEC2FDB5}">
      <dgm:prSet/>
      <dgm:spPr/>
      <dgm:t>
        <a:bodyPr/>
        <a:lstStyle/>
        <a:p>
          <a:endParaRPr lang="el-GR"/>
        </a:p>
      </dgm:t>
    </dgm:pt>
    <dgm:pt modelId="{AC1B1100-2CBD-401C-8DBF-A5ADD0F3273D}" type="sibTrans" cxnId="{084E73E7-9083-48D4-8EE9-C823CEC2FDB5}">
      <dgm:prSet/>
      <dgm:spPr/>
      <dgm:t>
        <a:bodyPr/>
        <a:lstStyle/>
        <a:p>
          <a:endParaRPr lang="el-GR"/>
        </a:p>
      </dgm:t>
    </dgm:pt>
    <dgm:pt modelId="{6603371B-0F13-41CF-8BFB-82DBBAECD030}">
      <dgm:prSet phldrT="[Κείμενο]"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εξασφάλιση αμφίδρομης επικοινωνίας</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9C4AEA62-D0DF-4D1F-84BD-D435CB469911}" type="parTrans" cxnId="{34326EF4-C611-4D20-A352-94042F13DBC6}">
      <dgm:prSet/>
      <dgm:spPr/>
      <dgm:t>
        <a:bodyPr/>
        <a:lstStyle/>
        <a:p>
          <a:endParaRPr lang="el-GR"/>
        </a:p>
      </dgm:t>
    </dgm:pt>
    <dgm:pt modelId="{E17717F2-21E0-44C6-8D4E-82063D351A23}" type="sibTrans" cxnId="{34326EF4-C611-4D20-A352-94042F13DBC6}">
      <dgm:prSet/>
      <dgm:spPr/>
      <dgm:t>
        <a:bodyPr/>
        <a:lstStyle/>
        <a:p>
          <a:endParaRPr lang="el-GR"/>
        </a:p>
      </dgm:t>
    </dgm:pt>
    <dgm:pt modelId="{3E2EF58F-7410-41E4-8975-B57939AEEFDD}">
      <dgm:prSet phldrT="[Κείμενο]"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Αυτονομία  και ανεξαρτησία του μαθητή</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A965B1BD-7772-4943-A476-073605D8B2A0}" type="parTrans" cxnId="{1EB67BFA-00D8-40EC-B662-2613F928E7E1}">
      <dgm:prSet/>
      <dgm:spPr/>
      <dgm:t>
        <a:bodyPr/>
        <a:lstStyle/>
        <a:p>
          <a:endParaRPr lang="el-GR"/>
        </a:p>
      </dgm:t>
    </dgm:pt>
    <dgm:pt modelId="{EE18AFC3-910E-41F9-908E-3BE32C9283CA}" type="sibTrans" cxnId="{1EB67BFA-00D8-40EC-B662-2613F928E7E1}">
      <dgm:prSet/>
      <dgm:spPr/>
      <dgm:t>
        <a:bodyPr/>
        <a:lstStyle/>
        <a:p>
          <a:endParaRPr lang="el-GR"/>
        </a:p>
      </dgm:t>
    </dgm:pt>
    <dgm:pt modelId="{25A757C6-7195-4C85-B15F-CF14D1219C1D}">
      <dgm:prSet phldrT="[Κείμενο]"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αλληλεπίδραση και επικοινωνία μεταξύ διδάσκοντος και</a:t>
          </a:r>
        </a:p>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διδασκομένων</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5738F4D6-B6D4-4B9A-A976-253FF0621AD6}" type="parTrans" cxnId="{605AAEE8-7DD7-4C15-9948-551EB85F86BD}">
      <dgm:prSet/>
      <dgm:spPr/>
      <dgm:t>
        <a:bodyPr/>
        <a:lstStyle/>
        <a:p>
          <a:endParaRPr lang="el-GR"/>
        </a:p>
      </dgm:t>
    </dgm:pt>
    <dgm:pt modelId="{693B73E3-1E71-4980-8DB0-F1C5C92E874E}" type="sibTrans" cxnId="{605AAEE8-7DD7-4C15-9948-551EB85F86BD}">
      <dgm:prSet/>
      <dgm:spPr/>
      <dgm:t>
        <a:bodyPr/>
        <a:lstStyle/>
        <a:p>
          <a:endParaRPr lang="el-GR"/>
        </a:p>
      </dgm:t>
    </dgm:pt>
    <dgm:pt modelId="{4845E357-9DAD-4FF1-9244-B2D9FE9F5C5A}">
      <dgm:prSet phldrT="[Κείμενο]"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πολυμορφική εκπαίδευση παιδαγωγικά κριτήρια</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BCE8D7C2-3CCD-4479-BAB6-F8C36EE59A3F}" type="parTrans" cxnId="{854DEB11-9AF1-4A30-A94C-4A6FF2428F55}">
      <dgm:prSet/>
      <dgm:spPr/>
      <dgm:t>
        <a:bodyPr/>
        <a:lstStyle/>
        <a:p>
          <a:endParaRPr lang="el-GR"/>
        </a:p>
      </dgm:t>
    </dgm:pt>
    <dgm:pt modelId="{F4D95989-3B74-44E5-981F-C8AA9363E167}" type="sibTrans" cxnId="{854DEB11-9AF1-4A30-A94C-4A6FF2428F55}">
      <dgm:prSet/>
      <dgm:spPr/>
      <dgm:t>
        <a:bodyPr/>
        <a:lstStyle/>
        <a:p>
          <a:endParaRPr lang="el-GR"/>
        </a:p>
      </dgm:t>
    </dgm:pt>
    <dgm:pt modelId="{CEA6E145-52D0-43A3-87A7-D1BA2BFC7BAC}">
      <dgm:prSet phldrT="[Κείμενο]" phldr="1"/>
      <dgm:spPr/>
      <dgm:t>
        <a:bodyPr/>
        <a:lstStyle/>
        <a:p>
          <a:endParaRPr lang="el-GR"/>
        </a:p>
      </dgm:t>
    </dgm:pt>
    <dgm:pt modelId="{F56B80CB-9242-4CFE-B45E-21150B1E9985}" type="parTrans" cxnId="{EFF7F587-2502-436A-9687-BD5E19D58A3D}">
      <dgm:prSet/>
      <dgm:spPr/>
      <dgm:t>
        <a:bodyPr/>
        <a:lstStyle/>
        <a:p>
          <a:endParaRPr lang="el-GR"/>
        </a:p>
      </dgm:t>
    </dgm:pt>
    <dgm:pt modelId="{25437BD8-E9A8-4487-A5D9-BD39F9BA897F}" type="sibTrans" cxnId="{EFF7F587-2502-436A-9687-BD5E19D58A3D}">
      <dgm:prSet/>
      <dgm:spPr/>
      <dgm:t>
        <a:bodyPr/>
        <a:lstStyle/>
        <a:p>
          <a:endParaRPr lang="el-GR"/>
        </a:p>
      </dgm:t>
    </dgm:pt>
    <dgm:pt modelId="{9428D8A3-8E77-4CF5-B01B-B007E188AEC1}">
      <dgm:prSet phldrT="[Κείμενο]"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χρήση νέων τεχνολογιών</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0CCB0975-641C-4FE4-B497-AA75E6AA75B7}" type="parTrans" cxnId="{619F9724-9891-48B9-B706-B5F2A147789D}">
      <dgm:prSet/>
      <dgm:spPr/>
      <dgm:t>
        <a:bodyPr/>
        <a:lstStyle/>
        <a:p>
          <a:endParaRPr lang="el-GR"/>
        </a:p>
      </dgm:t>
    </dgm:pt>
    <dgm:pt modelId="{DEDAED80-AE17-439A-B65B-BC51CE4483B2}" type="sibTrans" cxnId="{619F9724-9891-48B9-B706-B5F2A147789D}">
      <dgm:prSet/>
      <dgm:spPr/>
      <dgm:t>
        <a:bodyPr/>
        <a:lstStyle/>
        <a:p>
          <a:endParaRPr lang="el-GR"/>
        </a:p>
      </dgm:t>
    </dgm:pt>
    <dgm:pt modelId="{04A38333-946D-424A-89BF-43A3F912BEC1}">
      <dgm:prSet phldrT="[Κείμενο]"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ειδικά σχεδιασμένο εκπαιδευτικό υλικό</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953F5868-D745-4604-9D67-1E45FE0E54AF}" type="parTrans" cxnId="{335EEA04-10C7-4CFC-A30D-5909E1634FFA}">
      <dgm:prSet/>
      <dgm:spPr/>
      <dgm:t>
        <a:bodyPr/>
        <a:lstStyle/>
        <a:p>
          <a:endParaRPr lang="el-GR"/>
        </a:p>
      </dgm:t>
    </dgm:pt>
    <dgm:pt modelId="{4E3A6342-C771-40B1-9268-F27C420E5084}" type="sibTrans" cxnId="{335EEA04-10C7-4CFC-A30D-5909E1634FFA}">
      <dgm:prSet/>
      <dgm:spPr/>
      <dgm:t>
        <a:bodyPr/>
        <a:lstStyle/>
        <a:p>
          <a:endParaRPr lang="el-GR"/>
        </a:p>
      </dgm:t>
    </dgm:pt>
    <dgm:pt modelId="{8AF4A3E6-7833-40C4-B784-9EB7AC21EE1F}">
      <dgm:prSet custT="1"/>
      <dgm:spPr/>
      <dgm:t>
        <a:bodyPr/>
        <a:lstStyle/>
        <a:p>
          <a:r>
            <a:rPr lang="el-GR" sz="1200" b="1" dirty="0" smtClean="0">
              <a:solidFill>
                <a:schemeClr val="accent2">
                  <a:lumMod val="50000"/>
                </a:schemeClr>
              </a:solidFill>
              <a:latin typeface="Times New Roman" panose="02020603050405020304" pitchFamily="18" charset="0"/>
              <a:cs typeface="Times New Roman" panose="02020603050405020304" pitchFamily="18" charset="0"/>
            </a:rPr>
            <a:t>εκπαίδευση από απόσταση</a:t>
          </a:r>
          <a:endParaRPr lang="el-GR" sz="1200"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750825AC-3A7B-4A66-9126-F2C9F8E7AF52}" type="parTrans" cxnId="{EAE6FE38-3F86-497F-8ECA-3CF91C5ED7B1}">
      <dgm:prSet/>
      <dgm:spPr/>
      <dgm:t>
        <a:bodyPr/>
        <a:lstStyle/>
        <a:p>
          <a:endParaRPr lang="el-GR"/>
        </a:p>
      </dgm:t>
    </dgm:pt>
    <dgm:pt modelId="{DF5CAF0E-DCB7-4297-8257-59392C1C2075}" type="sibTrans" cxnId="{EAE6FE38-3F86-497F-8ECA-3CF91C5ED7B1}">
      <dgm:prSet/>
      <dgm:spPr/>
      <dgm:t>
        <a:bodyPr/>
        <a:lstStyle/>
        <a:p>
          <a:endParaRPr lang="el-GR"/>
        </a:p>
      </dgm:t>
    </dgm:pt>
    <dgm:pt modelId="{724A7D59-963E-4F37-BC83-03745F1DD37C}">
      <dgm:prSet phldrT="[Κείμενο]" custScaleX="142792"/>
      <dgm:spPr/>
      <dgm:t>
        <a:bodyPr/>
        <a:lstStyle/>
        <a:p>
          <a:endParaRPr lang="el-GR"/>
        </a:p>
      </dgm:t>
    </dgm:pt>
    <dgm:pt modelId="{D9666EC6-1B47-4583-8452-97B25A00E306}" type="parTrans" cxnId="{99012AAD-C2C3-4A6F-B2C5-4D2C835AD6EB}">
      <dgm:prSet/>
      <dgm:spPr/>
      <dgm:t>
        <a:bodyPr/>
        <a:lstStyle/>
        <a:p>
          <a:endParaRPr lang="el-GR"/>
        </a:p>
      </dgm:t>
    </dgm:pt>
    <dgm:pt modelId="{902ACD2F-F4C4-4ED1-AA8E-BDD865969D43}" type="sibTrans" cxnId="{99012AAD-C2C3-4A6F-B2C5-4D2C835AD6EB}">
      <dgm:prSet/>
      <dgm:spPr/>
      <dgm:t>
        <a:bodyPr/>
        <a:lstStyle/>
        <a:p>
          <a:endParaRPr lang="el-GR"/>
        </a:p>
      </dgm:t>
    </dgm:pt>
    <dgm:pt modelId="{DD2902D9-B009-4D90-85C4-EA115E9F90D5}">
      <dgm:prSet phldrT="[Κείμενο]"/>
      <dgm:spPr/>
      <dgm:t>
        <a:bodyPr/>
        <a:lstStyle/>
        <a:p>
          <a:r>
            <a:rPr lang="el-GR" b="1" dirty="0" smtClean="0">
              <a:solidFill>
                <a:schemeClr val="accent2">
                  <a:lumMod val="50000"/>
                </a:schemeClr>
              </a:solidFill>
              <a:latin typeface="Times New Roman" panose="02020603050405020304" pitchFamily="18" charset="0"/>
              <a:cs typeface="Times New Roman" panose="02020603050405020304" pitchFamily="18" charset="0"/>
            </a:rPr>
            <a:t>ο εκπαιδευτής ως καθοδηγητής σύμβουλος</a:t>
          </a:r>
          <a:endParaRPr lang="el-GR" b="1" dirty="0">
            <a:solidFill>
              <a:schemeClr val="accent2">
                <a:lumMod val="50000"/>
              </a:schemeClr>
            </a:solidFill>
            <a:latin typeface="Times New Roman" panose="02020603050405020304" pitchFamily="18" charset="0"/>
            <a:cs typeface="Times New Roman" panose="02020603050405020304" pitchFamily="18" charset="0"/>
          </a:endParaRPr>
        </a:p>
      </dgm:t>
    </dgm:pt>
    <dgm:pt modelId="{4840A847-1C09-4BF3-B3ED-92798E6DF7AA}" type="parTrans" cxnId="{4516FEFA-046B-429A-A0E0-B84F8D164CEA}">
      <dgm:prSet/>
      <dgm:spPr/>
      <dgm:t>
        <a:bodyPr/>
        <a:lstStyle/>
        <a:p>
          <a:endParaRPr lang="el-GR"/>
        </a:p>
      </dgm:t>
    </dgm:pt>
    <dgm:pt modelId="{CC270351-28E7-4FE9-B1AD-077D1F6A3276}" type="sibTrans" cxnId="{4516FEFA-046B-429A-A0E0-B84F8D164CEA}">
      <dgm:prSet/>
      <dgm:spPr/>
      <dgm:t>
        <a:bodyPr/>
        <a:lstStyle/>
        <a:p>
          <a:endParaRPr lang="el-GR"/>
        </a:p>
      </dgm:t>
    </dgm:pt>
    <dgm:pt modelId="{391073AF-17DB-4CCA-91D8-89FC2E1DA89D}" type="pres">
      <dgm:prSet presAssocID="{18A0788E-FC65-4E49-9406-BB7B2C050174}" presName="Name0" presStyleCnt="0">
        <dgm:presLayoutVars>
          <dgm:chMax val="1"/>
          <dgm:dir/>
          <dgm:animLvl val="ctr"/>
          <dgm:resizeHandles val="exact"/>
        </dgm:presLayoutVars>
      </dgm:prSet>
      <dgm:spPr/>
      <dgm:t>
        <a:bodyPr/>
        <a:lstStyle/>
        <a:p>
          <a:endParaRPr lang="el-GR"/>
        </a:p>
      </dgm:t>
    </dgm:pt>
    <dgm:pt modelId="{3725B8B1-0FF9-4459-9C95-B2FFCE6EBFE0}" type="pres">
      <dgm:prSet presAssocID="{DD9B58DF-E812-42D8-9D40-A3B4138031A7}" presName="centerShape" presStyleLbl="node0" presStyleIdx="0" presStyleCnt="1"/>
      <dgm:spPr/>
      <dgm:t>
        <a:bodyPr/>
        <a:lstStyle/>
        <a:p>
          <a:endParaRPr lang="el-GR"/>
        </a:p>
      </dgm:t>
    </dgm:pt>
    <dgm:pt modelId="{D69988ED-5631-4F1E-B9D3-4A9758E4C82A}" type="pres">
      <dgm:prSet presAssocID="{6603371B-0F13-41CF-8BFB-82DBBAECD030}" presName="node" presStyleLbl="node1" presStyleIdx="0" presStyleCnt="8" custScaleX="159215">
        <dgm:presLayoutVars>
          <dgm:bulletEnabled val="1"/>
        </dgm:presLayoutVars>
      </dgm:prSet>
      <dgm:spPr/>
      <dgm:t>
        <a:bodyPr/>
        <a:lstStyle/>
        <a:p>
          <a:endParaRPr lang="el-GR"/>
        </a:p>
      </dgm:t>
    </dgm:pt>
    <dgm:pt modelId="{697676E5-205D-424B-81CA-2AF4B2504CE6}" type="pres">
      <dgm:prSet presAssocID="{6603371B-0F13-41CF-8BFB-82DBBAECD030}" presName="dummy" presStyleCnt="0"/>
      <dgm:spPr/>
    </dgm:pt>
    <dgm:pt modelId="{C04E68AF-6641-4F47-904E-28B880C39CF2}" type="pres">
      <dgm:prSet presAssocID="{E17717F2-21E0-44C6-8D4E-82063D351A23}" presName="sibTrans" presStyleLbl="sibTrans2D1" presStyleIdx="0" presStyleCnt="8"/>
      <dgm:spPr/>
      <dgm:t>
        <a:bodyPr/>
        <a:lstStyle/>
        <a:p>
          <a:endParaRPr lang="el-GR"/>
        </a:p>
      </dgm:t>
    </dgm:pt>
    <dgm:pt modelId="{BA1C9D80-0323-4546-ADF4-AAFF87D4A9D1}" type="pres">
      <dgm:prSet presAssocID="{3E2EF58F-7410-41E4-8975-B57939AEEFDD}" presName="node" presStyleLbl="node1" presStyleIdx="1" presStyleCnt="8" custScaleX="160109">
        <dgm:presLayoutVars>
          <dgm:bulletEnabled val="1"/>
        </dgm:presLayoutVars>
      </dgm:prSet>
      <dgm:spPr/>
      <dgm:t>
        <a:bodyPr/>
        <a:lstStyle/>
        <a:p>
          <a:endParaRPr lang="el-GR"/>
        </a:p>
      </dgm:t>
    </dgm:pt>
    <dgm:pt modelId="{65EBBFC4-6963-43FD-9C40-0D4D1D51F44C}" type="pres">
      <dgm:prSet presAssocID="{3E2EF58F-7410-41E4-8975-B57939AEEFDD}" presName="dummy" presStyleCnt="0"/>
      <dgm:spPr/>
    </dgm:pt>
    <dgm:pt modelId="{A363F89E-0FB2-40BB-9612-44CF6FBC7947}" type="pres">
      <dgm:prSet presAssocID="{EE18AFC3-910E-41F9-908E-3BE32C9283CA}" presName="sibTrans" presStyleLbl="sibTrans2D1" presStyleIdx="1" presStyleCnt="8"/>
      <dgm:spPr/>
      <dgm:t>
        <a:bodyPr/>
        <a:lstStyle/>
        <a:p>
          <a:endParaRPr lang="el-GR"/>
        </a:p>
      </dgm:t>
    </dgm:pt>
    <dgm:pt modelId="{BFAF291A-BD01-4D0D-9B91-5CEF7485AC4F}" type="pres">
      <dgm:prSet presAssocID="{25A757C6-7195-4C85-B15F-CF14D1219C1D}" presName="node" presStyleLbl="node1" presStyleIdx="2" presStyleCnt="8" custScaleX="143266" custScaleY="136322">
        <dgm:presLayoutVars>
          <dgm:bulletEnabled val="1"/>
        </dgm:presLayoutVars>
      </dgm:prSet>
      <dgm:spPr/>
      <dgm:t>
        <a:bodyPr/>
        <a:lstStyle/>
        <a:p>
          <a:endParaRPr lang="el-GR"/>
        </a:p>
      </dgm:t>
    </dgm:pt>
    <dgm:pt modelId="{A57D4B4E-7660-4A69-A861-B464756BFD2C}" type="pres">
      <dgm:prSet presAssocID="{25A757C6-7195-4C85-B15F-CF14D1219C1D}" presName="dummy" presStyleCnt="0"/>
      <dgm:spPr/>
    </dgm:pt>
    <dgm:pt modelId="{4A22F7EB-A05B-4665-9F16-664949F768B3}" type="pres">
      <dgm:prSet presAssocID="{693B73E3-1E71-4980-8DB0-F1C5C92E874E}" presName="sibTrans" presStyleLbl="sibTrans2D1" presStyleIdx="2" presStyleCnt="8"/>
      <dgm:spPr/>
      <dgm:t>
        <a:bodyPr/>
        <a:lstStyle/>
        <a:p>
          <a:endParaRPr lang="el-GR"/>
        </a:p>
      </dgm:t>
    </dgm:pt>
    <dgm:pt modelId="{4F85B3AA-09CE-4EAC-8595-89594B09A97F}" type="pres">
      <dgm:prSet presAssocID="{4845E357-9DAD-4FF1-9244-B2D9FE9F5C5A}" presName="node" presStyleLbl="node1" presStyleIdx="3" presStyleCnt="8" custScaleX="142792">
        <dgm:presLayoutVars>
          <dgm:bulletEnabled val="1"/>
        </dgm:presLayoutVars>
      </dgm:prSet>
      <dgm:spPr/>
      <dgm:t>
        <a:bodyPr/>
        <a:lstStyle/>
        <a:p>
          <a:endParaRPr lang="el-GR"/>
        </a:p>
      </dgm:t>
    </dgm:pt>
    <dgm:pt modelId="{1A59E7A4-0FC5-4285-8607-D8EF35FD952F}" type="pres">
      <dgm:prSet presAssocID="{4845E357-9DAD-4FF1-9244-B2D9FE9F5C5A}" presName="dummy" presStyleCnt="0"/>
      <dgm:spPr/>
    </dgm:pt>
    <dgm:pt modelId="{637CC58D-155F-4A0B-8A36-B68906C6F670}" type="pres">
      <dgm:prSet presAssocID="{F4D95989-3B74-44E5-981F-C8AA9363E167}" presName="sibTrans" presStyleLbl="sibTrans2D1" presStyleIdx="3" presStyleCnt="8"/>
      <dgm:spPr/>
      <dgm:t>
        <a:bodyPr/>
        <a:lstStyle/>
        <a:p>
          <a:endParaRPr lang="el-GR"/>
        </a:p>
      </dgm:t>
    </dgm:pt>
    <dgm:pt modelId="{F059CACE-4432-4803-9CC5-5C2FB33DDC66}" type="pres">
      <dgm:prSet presAssocID="{DD2902D9-B009-4D90-85C4-EA115E9F90D5}" presName="node" presStyleLbl="node1" presStyleIdx="4" presStyleCnt="8" custScaleX="142792">
        <dgm:presLayoutVars>
          <dgm:bulletEnabled val="1"/>
        </dgm:presLayoutVars>
      </dgm:prSet>
      <dgm:spPr/>
      <dgm:t>
        <a:bodyPr/>
        <a:lstStyle/>
        <a:p>
          <a:endParaRPr lang="el-GR"/>
        </a:p>
      </dgm:t>
    </dgm:pt>
    <dgm:pt modelId="{28651289-DDFF-4071-8AA9-8412DFA1F3D2}" type="pres">
      <dgm:prSet presAssocID="{DD2902D9-B009-4D90-85C4-EA115E9F90D5}" presName="dummy" presStyleCnt="0"/>
      <dgm:spPr/>
    </dgm:pt>
    <dgm:pt modelId="{2931BE03-5C59-482F-9B35-09480D512D3D}" type="pres">
      <dgm:prSet presAssocID="{CC270351-28E7-4FE9-B1AD-077D1F6A3276}" presName="sibTrans" presStyleLbl="sibTrans2D1" presStyleIdx="4" presStyleCnt="8"/>
      <dgm:spPr/>
      <dgm:t>
        <a:bodyPr/>
        <a:lstStyle/>
        <a:p>
          <a:endParaRPr lang="el-GR"/>
        </a:p>
      </dgm:t>
    </dgm:pt>
    <dgm:pt modelId="{81CAF966-C1FD-4936-BBF9-1A3E808751DA}" type="pres">
      <dgm:prSet presAssocID="{9428D8A3-8E77-4CF5-B01B-B007E188AEC1}" presName="node" presStyleLbl="node1" presStyleIdx="5" presStyleCnt="8" custScaleX="144257">
        <dgm:presLayoutVars>
          <dgm:bulletEnabled val="1"/>
        </dgm:presLayoutVars>
      </dgm:prSet>
      <dgm:spPr/>
      <dgm:t>
        <a:bodyPr/>
        <a:lstStyle/>
        <a:p>
          <a:endParaRPr lang="el-GR"/>
        </a:p>
      </dgm:t>
    </dgm:pt>
    <dgm:pt modelId="{CFDA7A88-CBCC-4774-BD66-B6A357BF2E4A}" type="pres">
      <dgm:prSet presAssocID="{9428D8A3-8E77-4CF5-B01B-B007E188AEC1}" presName="dummy" presStyleCnt="0"/>
      <dgm:spPr/>
    </dgm:pt>
    <dgm:pt modelId="{44A02718-BBE3-4AD6-BCF4-4BD8AE3F3299}" type="pres">
      <dgm:prSet presAssocID="{DEDAED80-AE17-439A-B65B-BC51CE4483B2}" presName="sibTrans" presStyleLbl="sibTrans2D1" presStyleIdx="5" presStyleCnt="8"/>
      <dgm:spPr/>
      <dgm:t>
        <a:bodyPr/>
        <a:lstStyle/>
        <a:p>
          <a:endParaRPr lang="el-GR"/>
        </a:p>
      </dgm:t>
    </dgm:pt>
    <dgm:pt modelId="{17B83910-180B-4987-8D32-BD916C746826}" type="pres">
      <dgm:prSet presAssocID="{04A38333-946D-424A-89BF-43A3F912BEC1}" presName="node" presStyleLbl="node1" presStyleIdx="6" presStyleCnt="8" custScaleX="137904">
        <dgm:presLayoutVars>
          <dgm:bulletEnabled val="1"/>
        </dgm:presLayoutVars>
      </dgm:prSet>
      <dgm:spPr/>
      <dgm:t>
        <a:bodyPr/>
        <a:lstStyle/>
        <a:p>
          <a:endParaRPr lang="el-GR"/>
        </a:p>
      </dgm:t>
    </dgm:pt>
    <dgm:pt modelId="{D801FCC8-9C96-4BA0-8053-AC589E15B94F}" type="pres">
      <dgm:prSet presAssocID="{04A38333-946D-424A-89BF-43A3F912BEC1}" presName="dummy" presStyleCnt="0"/>
      <dgm:spPr/>
    </dgm:pt>
    <dgm:pt modelId="{BEBB4CEE-D1D0-4C50-90E3-7926E9A45862}" type="pres">
      <dgm:prSet presAssocID="{4E3A6342-C771-40B1-9268-F27C420E5084}" presName="sibTrans" presStyleLbl="sibTrans2D1" presStyleIdx="6" presStyleCnt="8"/>
      <dgm:spPr/>
      <dgm:t>
        <a:bodyPr/>
        <a:lstStyle/>
        <a:p>
          <a:endParaRPr lang="el-GR"/>
        </a:p>
      </dgm:t>
    </dgm:pt>
    <dgm:pt modelId="{5714119C-A47A-4498-AE89-194143B39D1B}" type="pres">
      <dgm:prSet presAssocID="{8AF4A3E6-7833-40C4-B784-9EB7AC21EE1F}" presName="node" presStyleLbl="node1" presStyleIdx="7" presStyleCnt="8" custScaleX="157144">
        <dgm:presLayoutVars>
          <dgm:bulletEnabled val="1"/>
        </dgm:presLayoutVars>
      </dgm:prSet>
      <dgm:spPr/>
      <dgm:t>
        <a:bodyPr/>
        <a:lstStyle/>
        <a:p>
          <a:endParaRPr lang="el-GR"/>
        </a:p>
      </dgm:t>
    </dgm:pt>
    <dgm:pt modelId="{84E39D91-9A2B-4241-844F-33D8D6C874BF}" type="pres">
      <dgm:prSet presAssocID="{8AF4A3E6-7833-40C4-B784-9EB7AC21EE1F}" presName="dummy" presStyleCnt="0"/>
      <dgm:spPr/>
    </dgm:pt>
    <dgm:pt modelId="{821F4EF0-B9C6-42D3-99EB-864D9DA2709C}" type="pres">
      <dgm:prSet presAssocID="{DF5CAF0E-DCB7-4297-8257-59392C1C2075}" presName="sibTrans" presStyleLbl="sibTrans2D1" presStyleIdx="7" presStyleCnt="8"/>
      <dgm:spPr/>
      <dgm:t>
        <a:bodyPr/>
        <a:lstStyle/>
        <a:p>
          <a:endParaRPr lang="el-GR"/>
        </a:p>
      </dgm:t>
    </dgm:pt>
  </dgm:ptLst>
  <dgm:cxnLst>
    <dgm:cxn modelId="{CD71E316-722C-407C-ACD9-393BC5CE5D6B}" type="presOf" srcId="{3E2EF58F-7410-41E4-8975-B57939AEEFDD}" destId="{BA1C9D80-0323-4546-ADF4-AAFF87D4A9D1}" srcOrd="0" destOrd="0" presId="urn:microsoft.com/office/officeart/2005/8/layout/radial6"/>
    <dgm:cxn modelId="{D03C788D-A41C-4F10-83CB-8DB8B02E0922}" type="presOf" srcId="{E17717F2-21E0-44C6-8D4E-82063D351A23}" destId="{C04E68AF-6641-4F47-904E-28B880C39CF2}" srcOrd="0" destOrd="0" presId="urn:microsoft.com/office/officeart/2005/8/layout/radial6"/>
    <dgm:cxn modelId="{08E0D552-8E13-43DA-8EA8-7607B08FA507}" type="presOf" srcId="{F4D95989-3B74-44E5-981F-C8AA9363E167}" destId="{637CC58D-155F-4A0B-8A36-B68906C6F670}" srcOrd="0" destOrd="0" presId="urn:microsoft.com/office/officeart/2005/8/layout/radial6"/>
    <dgm:cxn modelId="{1EB67BFA-00D8-40EC-B662-2613F928E7E1}" srcId="{DD9B58DF-E812-42D8-9D40-A3B4138031A7}" destId="{3E2EF58F-7410-41E4-8975-B57939AEEFDD}" srcOrd="1" destOrd="0" parTransId="{A965B1BD-7772-4943-A476-073605D8B2A0}" sibTransId="{EE18AFC3-910E-41F9-908E-3BE32C9283CA}"/>
    <dgm:cxn modelId="{9219EFE0-B2EF-4CB4-8BF9-82B8B5D0FE0C}" type="presOf" srcId="{4845E357-9DAD-4FF1-9244-B2D9FE9F5C5A}" destId="{4F85B3AA-09CE-4EAC-8595-89594B09A97F}" srcOrd="0" destOrd="0" presId="urn:microsoft.com/office/officeart/2005/8/layout/radial6"/>
    <dgm:cxn modelId="{EAFCFAD9-6257-4302-82EB-42BE5C41A216}" type="presOf" srcId="{4E3A6342-C771-40B1-9268-F27C420E5084}" destId="{BEBB4CEE-D1D0-4C50-90E3-7926E9A45862}" srcOrd="0" destOrd="0" presId="urn:microsoft.com/office/officeart/2005/8/layout/radial6"/>
    <dgm:cxn modelId="{049639DF-9F95-41A4-8127-9CD48C385C50}" type="presOf" srcId="{9428D8A3-8E77-4CF5-B01B-B007E188AEC1}" destId="{81CAF966-C1FD-4936-BBF9-1A3E808751DA}" srcOrd="0" destOrd="0" presId="urn:microsoft.com/office/officeart/2005/8/layout/radial6"/>
    <dgm:cxn modelId="{1B48ED2F-7975-48E9-B4A4-A8B7D2578FAE}" type="presOf" srcId="{693B73E3-1E71-4980-8DB0-F1C5C92E874E}" destId="{4A22F7EB-A05B-4665-9F16-664949F768B3}" srcOrd="0" destOrd="0" presId="urn:microsoft.com/office/officeart/2005/8/layout/radial6"/>
    <dgm:cxn modelId="{335EEA04-10C7-4CFC-A30D-5909E1634FFA}" srcId="{DD9B58DF-E812-42D8-9D40-A3B4138031A7}" destId="{04A38333-946D-424A-89BF-43A3F912BEC1}" srcOrd="6" destOrd="0" parTransId="{953F5868-D745-4604-9D67-1E45FE0E54AF}" sibTransId="{4E3A6342-C771-40B1-9268-F27C420E5084}"/>
    <dgm:cxn modelId="{8755585C-3F39-4D8A-A69C-3F366015A6F0}" type="presOf" srcId="{DF5CAF0E-DCB7-4297-8257-59392C1C2075}" destId="{821F4EF0-B9C6-42D3-99EB-864D9DA2709C}" srcOrd="0" destOrd="0" presId="urn:microsoft.com/office/officeart/2005/8/layout/radial6"/>
    <dgm:cxn modelId="{854DEB11-9AF1-4A30-A94C-4A6FF2428F55}" srcId="{DD9B58DF-E812-42D8-9D40-A3B4138031A7}" destId="{4845E357-9DAD-4FF1-9244-B2D9FE9F5C5A}" srcOrd="3" destOrd="0" parTransId="{BCE8D7C2-3CCD-4479-BAB6-F8C36EE59A3F}" sibTransId="{F4D95989-3B74-44E5-981F-C8AA9363E167}"/>
    <dgm:cxn modelId="{EAE6FE38-3F86-497F-8ECA-3CF91C5ED7B1}" srcId="{DD9B58DF-E812-42D8-9D40-A3B4138031A7}" destId="{8AF4A3E6-7833-40C4-B784-9EB7AC21EE1F}" srcOrd="7" destOrd="0" parTransId="{750825AC-3A7B-4A66-9126-F2C9F8E7AF52}" sibTransId="{DF5CAF0E-DCB7-4297-8257-59392C1C2075}"/>
    <dgm:cxn modelId="{DFCA0FC4-A626-41A6-AE9F-704EA6CF0E38}" type="presOf" srcId="{8AF4A3E6-7833-40C4-B784-9EB7AC21EE1F}" destId="{5714119C-A47A-4498-AE89-194143B39D1B}" srcOrd="0" destOrd="0" presId="urn:microsoft.com/office/officeart/2005/8/layout/radial6"/>
    <dgm:cxn modelId="{E06533F5-8DD9-4A9C-BB3C-8B19DFC43D1E}" type="presOf" srcId="{DD2902D9-B009-4D90-85C4-EA115E9F90D5}" destId="{F059CACE-4432-4803-9CC5-5C2FB33DDC66}" srcOrd="0" destOrd="0" presId="urn:microsoft.com/office/officeart/2005/8/layout/radial6"/>
    <dgm:cxn modelId="{4516FEFA-046B-429A-A0E0-B84F8D164CEA}" srcId="{DD9B58DF-E812-42D8-9D40-A3B4138031A7}" destId="{DD2902D9-B009-4D90-85C4-EA115E9F90D5}" srcOrd="4" destOrd="0" parTransId="{4840A847-1C09-4BF3-B3ED-92798E6DF7AA}" sibTransId="{CC270351-28E7-4FE9-B1AD-077D1F6A3276}"/>
    <dgm:cxn modelId="{34326EF4-C611-4D20-A352-94042F13DBC6}" srcId="{DD9B58DF-E812-42D8-9D40-A3B4138031A7}" destId="{6603371B-0F13-41CF-8BFB-82DBBAECD030}" srcOrd="0" destOrd="0" parTransId="{9C4AEA62-D0DF-4D1F-84BD-D435CB469911}" sibTransId="{E17717F2-21E0-44C6-8D4E-82063D351A23}"/>
    <dgm:cxn modelId="{D51828AC-E6B4-45B5-8642-D334AC35B8AB}" type="presOf" srcId="{04A38333-946D-424A-89BF-43A3F912BEC1}" destId="{17B83910-180B-4987-8D32-BD916C746826}" srcOrd="0" destOrd="0" presId="urn:microsoft.com/office/officeart/2005/8/layout/radial6"/>
    <dgm:cxn modelId="{084E73E7-9083-48D4-8EE9-C823CEC2FDB5}" srcId="{18A0788E-FC65-4E49-9406-BB7B2C050174}" destId="{DD9B58DF-E812-42D8-9D40-A3B4138031A7}" srcOrd="0" destOrd="0" parTransId="{10F5C778-D845-4D32-8A90-B2379EFF9874}" sibTransId="{AC1B1100-2CBD-401C-8DBF-A5ADD0F3273D}"/>
    <dgm:cxn modelId="{FC0CB4A9-E589-48C6-85C3-133432394B01}" type="presOf" srcId="{DEDAED80-AE17-439A-B65B-BC51CE4483B2}" destId="{44A02718-BBE3-4AD6-BCF4-4BD8AE3F3299}" srcOrd="0" destOrd="0" presId="urn:microsoft.com/office/officeart/2005/8/layout/radial6"/>
    <dgm:cxn modelId="{928CB852-45CD-4D68-8A69-45DC06F7CA4E}" type="presOf" srcId="{18A0788E-FC65-4E49-9406-BB7B2C050174}" destId="{391073AF-17DB-4CCA-91D8-89FC2E1DA89D}" srcOrd="0" destOrd="0" presId="urn:microsoft.com/office/officeart/2005/8/layout/radial6"/>
    <dgm:cxn modelId="{6EAFA6D5-9C69-42B3-9DD1-7F3AB746F4EA}" type="presOf" srcId="{6603371B-0F13-41CF-8BFB-82DBBAECD030}" destId="{D69988ED-5631-4F1E-B9D3-4A9758E4C82A}" srcOrd="0" destOrd="0" presId="urn:microsoft.com/office/officeart/2005/8/layout/radial6"/>
    <dgm:cxn modelId="{37C67B90-101D-4106-A2CD-262C8E5552E0}" type="presOf" srcId="{DD9B58DF-E812-42D8-9D40-A3B4138031A7}" destId="{3725B8B1-0FF9-4459-9C95-B2FFCE6EBFE0}" srcOrd="0" destOrd="0" presId="urn:microsoft.com/office/officeart/2005/8/layout/radial6"/>
    <dgm:cxn modelId="{605AAEE8-7DD7-4C15-9948-551EB85F86BD}" srcId="{DD9B58DF-E812-42D8-9D40-A3B4138031A7}" destId="{25A757C6-7195-4C85-B15F-CF14D1219C1D}" srcOrd="2" destOrd="0" parTransId="{5738F4D6-B6D4-4B9A-A976-253FF0621AD6}" sibTransId="{693B73E3-1E71-4980-8DB0-F1C5C92E874E}"/>
    <dgm:cxn modelId="{05410BAA-A89E-482D-A700-89D65CAE50BE}" type="presOf" srcId="{EE18AFC3-910E-41F9-908E-3BE32C9283CA}" destId="{A363F89E-0FB2-40BB-9612-44CF6FBC7947}" srcOrd="0" destOrd="0" presId="urn:microsoft.com/office/officeart/2005/8/layout/radial6"/>
    <dgm:cxn modelId="{A80FF8C9-94C2-4251-AAE5-75F79AB647AF}" type="presOf" srcId="{25A757C6-7195-4C85-B15F-CF14D1219C1D}" destId="{BFAF291A-BD01-4D0D-9B91-5CEF7485AC4F}" srcOrd="0" destOrd="0" presId="urn:microsoft.com/office/officeart/2005/8/layout/radial6"/>
    <dgm:cxn modelId="{99012AAD-C2C3-4A6F-B2C5-4D2C835AD6EB}" srcId="{18A0788E-FC65-4E49-9406-BB7B2C050174}" destId="{724A7D59-963E-4F37-BC83-03745F1DD37C}" srcOrd="2" destOrd="0" parTransId="{D9666EC6-1B47-4583-8452-97B25A00E306}" sibTransId="{902ACD2F-F4C4-4ED1-AA8E-BDD865969D43}"/>
    <dgm:cxn modelId="{619F9724-9891-48B9-B706-B5F2A147789D}" srcId="{DD9B58DF-E812-42D8-9D40-A3B4138031A7}" destId="{9428D8A3-8E77-4CF5-B01B-B007E188AEC1}" srcOrd="5" destOrd="0" parTransId="{0CCB0975-641C-4FE4-B497-AA75E6AA75B7}" sibTransId="{DEDAED80-AE17-439A-B65B-BC51CE4483B2}"/>
    <dgm:cxn modelId="{EFF7F587-2502-436A-9687-BD5E19D58A3D}" srcId="{18A0788E-FC65-4E49-9406-BB7B2C050174}" destId="{CEA6E145-52D0-43A3-87A7-D1BA2BFC7BAC}" srcOrd="1" destOrd="0" parTransId="{F56B80CB-9242-4CFE-B45E-21150B1E9985}" sibTransId="{25437BD8-E9A8-4487-A5D9-BD39F9BA897F}"/>
    <dgm:cxn modelId="{EE022BF2-67A1-4549-8F60-FEF20D05DD16}" type="presOf" srcId="{CC270351-28E7-4FE9-B1AD-077D1F6A3276}" destId="{2931BE03-5C59-482F-9B35-09480D512D3D}" srcOrd="0" destOrd="0" presId="urn:microsoft.com/office/officeart/2005/8/layout/radial6"/>
    <dgm:cxn modelId="{70D39359-48AE-4D06-A160-6B22179AEB6B}" type="presParOf" srcId="{391073AF-17DB-4CCA-91D8-89FC2E1DA89D}" destId="{3725B8B1-0FF9-4459-9C95-B2FFCE6EBFE0}" srcOrd="0" destOrd="0" presId="urn:microsoft.com/office/officeart/2005/8/layout/radial6"/>
    <dgm:cxn modelId="{147CF432-B444-4EA9-9C3F-64019F92A71F}" type="presParOf" srcId="{391073AF-17DB-4CCA-91D8-89FC2E1DA89D}" destId="{D69988ED-5631-4F1E-B9D3-4A9758E4C82A}" srcOrd="1" destOrd="0" presId="urn:microsoft.com/office/officeart/2005/8/layout/radial6"/>
    <dgm:cxn modelId="{745B0A28-B9EC-4B32-8CF1-CC6DDA86AB10}" type="presParOf" srcId="{391073AF-17DB-4CCA-91D8-89FC2E1DA89D}" destId="{697676E5-205D-424B-81CA-2AF4B2504CE6}" srcOrd="2" destOrd="0" presId="urn:microsoft.com/office/officeart/2005/8/layout/radial6"/>
    <dgm:cxn modelId="{D50FDA94-6539-4C6C-8977-366FC2E18488}" type="presParOf" srcId="{391073AF-17DB-4CCA-91D8-89FC2E1DA89D}" destId="{C04E68AF-6641-4F47-904E-28B880C39CF2}" srcOrd="3" destOrd="0" presId="urn:microsoft.com/office/officeart/2005/8/layout/radial6"/>
    <dgm:cxn modelId="{AE95AB4A-2B47-4D7E-8391-A52A55C018D0}" type="presParOf" srcId="{391073AF-17DB-4CCA-91D8-89FC2E1DA89D}" destId="{BA1C9D80-0323-4546-ADF4-AAFF87D4A9D1}" srcOrd="4" destOrd="0" presId="urn:microsoft.com/office/officeart/2005/8/layout/radial6"/>
    <dgm:cxn modelId="{8BE8DE1B-3D24-4F38-9801-1224B7C7ACA8}" type="presParOf" srcId="{391073AF-17DB-4CCA-91D8-89FC2E1DA89D}" destId="{65EBBFC4-6963-43FD-9C40-0D4D1D51F44C}" srcOrd="5" destOrd="0" presId="urn:microsoft.com/office/officeart/2005/8/layout/radial6"/>
    <dgm:cxn modelId="{48686C0B-5F0E-497C-8A07-D66FE488816D}" type="presParOf" srcId="{391073AF-17DB-4CCA-91D8-89FC2E1DA89D}" destId="{A363F89E-0FB2-40BB-9612-44CF6FBC7947}" srcOrd="6" destOrd="0" presId="urn:microsoft.com/office/officeart/2005/8/layout/radial6"/>
    <dgm:cxn modelId="{E716DDEF-F236-4561-AE1C-C77F58314034}" type="presParOf" srcId="{391073AF-17DB-4CCA-91D8-89FC2E1DA89D}" destId="{BFAF291A-BD01-4D0D-9B91-5CEF7485AC4F}" srcOrd="7" destOrd="0" presId="urn:microsoft.com/office/officeart/2005/8/layout/radial6"/>
    <dgm:cxn modelId="{75996F7F-402B-4948-8CC0-B1C55191C54A}" type="presParOf" srcId="{391073AF-17DB-4CCA-91D8-89FC2E1DA89D}" destId="{A57D4B4E-7660-4A69-A861-B464756BFD2C}" srcOrd="8" destOrd="0" presId="urn:microsoft.com/office/officeart/2005/8/layout/radial6"/>
    <dgm:cxn modelId="{D1B075D3-48A2-4F45-A3D9-2C756F2499B6}" type="presParOf" srcId="{391073AF-17DB-4CCA-91D8-89FC2E1DA89D}" destId="{4A22F7EB-A05B-4665-9F16-664949F768B3}" srcOrd="9" destOrd="0" presId="urn:microsoft.com/office/officeart/2005/8/layout/radial6"/>
    <dgm:cxn modelId="{20355F68-FB6A-4367-B9C6-1AE7CB705524}" type="presParOf" srcId="{391073AF-17DB-4CCA-91D8-89FC2E1DA89D}" destId="{4F85B3AA-09CE-4EAC-8595-89594B09A97F}" srcOrd="10" destOrd="0" presId="urn:microsoft.com/office/officeart/2005/8/layout/radial6"/>
    <dgm:cxn modelId="{C4CA9C3E-0E95-4C1E-AE41-942E98A9710E}" type="presParOf" srcId="{391073AF-17DB-4CCA-91D8-89FC2E1DA89D}" destId="{1A59E7A4-0FC5-4285-8607-D8EF35FD952F}" srcOrd="11" destOrd="0" presId="urn:microsoft.com/office/officeart/2005/8/layout/radial6"/>
    <dgm:cxn modelId="{F50C5AAC-EE2D-48F5-89C9-5F0D7231926E}" type="presParOf" srcId="{391073AF-17DB-4CCA-91D8-89FC2E1DA89D}" destId="{637CC58D-155F-4A0B-8A36-B68906C6F670}" srcOrd="12" destOrd="0" presId="urn:microsoft.com/office/officeart/2005/8/layout/radial6"/>
    <dgm:cxn modelId="{85271CAA-A916-434A-A482-6B98C054CDDD}" type="presParOf" srcId="{391073AF-17DB-4CCA-91D8-89FC2E1DA89D}" destId="{F059CACE-4432-4803-9CC5-5C2FB33DDC66}" srcOrd="13" destOrd="0" presId="urn:microsoft.com/office/officeart/2005/8/layout/radial6"/>
    <dgm:cxn modelId="{F995164F-C06B-4A2B-85C4-8B5C69C0CFD8}" type="presParOf" srcId="{391073AF-17DB-4CCA-91D8-89FC2E1DA89D}" destId="{28651289-DDFF-4071-8AA9-8412DFA1F3D2}" srcOrd="14" destOrd="0" presId="urn:microsoft.com/office/officeart/2005/8/layout/radial6"/>
    <dgm:cxn modelId="{7DDECAB5-C652-4993-A52E-763EF879B1F5}" type="presParOf" srcId="{391073AF-17DB-4CCA-91D8-89FC2E1DA89D}" destId="{2931BE03-5C59-482F-9B35-09480D512D3D}" srcOrd="15" destOrd="0" presId="urn:microsoft.com/office/officeart/2005/8/layout/radial6"/>
    <dgm:cxn modelId="{3C6CD91B-5209-4B7F-AD99-BDB5240943FF}" type="presParOf" srcId="{391073AF-17DB-4CCA-91D8-89FC2E1DA89D}" destId="{81CAF966-C1FD-4936-BBF9-1A3E808751DA}" srcOrd="16" destOrd="0" presId="urn:microsoft.com/office/officeart/2005/8/layout/radial6"/>
    <dgm:cxn modelId="{6EFAC945-7E88-4AFD-985C-1C5C82A8CED1}" type="presParOf" srcId="{391073AF-17DB-4CCA-91D8-89FC2E1DA89D}" destId="{CFDA7A88-CBCC-4774-BD66-B6A357BF2E4A}" srcOrd="17" destOrd="0" presId="urn:microsoft.com/office/officeart/2005/8/layout/radial6"/>
    <dgm:cxn modelId="{443ED7C2-91D4-4D81-BBEF-80212B8B5FE9}" type="presParOf" srcId="{391073AF-17DB-4CCA-91D8-89FC2E1DA89D}" destId="{44A02718-BBE3-4AD6-BCF4-4BD8AE3F3299}" srcOrd="18" destOrd="0" presId="urn:microsoft.com/office/officeart/2005/8/layout/radial6"/>
    <dgm:cxn modelId="{16D9D279-025C-47F0-A917-A706CF83209A}" type="presParOf" srcId="{391073AF-17DB-4CCA-91D8-89FC2E1DA89D}" destId="{17B83910-180B-4987-8D32-BD916C746826}" srcOrd="19" destOrd="0" presId="urn:microsoft.com/office/officeart/2005/8/layout/radial6"/>
    <dgm:cxn modelId="{0A374A33-FD8F-4E8C-96AA-267D71D5DC5F}" type="presParOf" srcId="{391073AF-17DB-4CCA-91D8-89FC2E1DA89D}" destId="{D801FCC8-9C96-4BA0-8053-AC589E15B94F}" srcOrd="20" destOrd="0" presId="urn:microsoft.com/office/officeart/2005/8/layout/radial6"/>
    <dgm:cxn modelId="{50BA62B8-1A16-41BC-A19B-709374F25D07}" type="presParOf" srcId="{391073AF-17DB-4CCA-91D8-89FC2E1DA89D}" destId="{BEBB4CEE-D1D0-4C50-90E3-7926E9A45862}" srcOrd="21" destOrd="0" presId="urn:microsoft.com/office/officeart/2005/8/layout/radial6"/>
    <dgm:cxn modelId="{647AC32D-9A57-47F0-84E6-68E2676C325D}" type="presParOf" srcId="{391073AF-17DB-4CCA-91D8-89FC2E1DA89D}" destId="{5714119C-A47A-4498-AE89-194143B39D1B}" srcOrd="22" destOrd="0" presId="urn:microsoft.com/office/officeart/2005/8/layout/radial6"/>
    <dgm:cxn modelId="{605E305B-991B-41C4-9CFD-2E4433223988}" type="presParOf" srcId="{391073AF-17DB-4CCA-91D8-89FC2E1DA89D}" destId="{84E39D91-9A2B-4241-844F-33D8D6C874BF}" srcOrd="23" destOrd="0" presId="urn:microsoft.com/office/officeart/2005/8/layout/radial6"/>
    <dgm:cxn modelId="{F2BFDD10-05F0-472F-9195-FD014AC1C72D}" type="presParOf" srcId="{391073AF-17DB-4CCA-91D8-89FC2E1DA89D}" destId="{821F4EF0-B9C6-42D3-99EB-864D9DA2709C}"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DDAAA3-42AE-4F07-81D2-F41BCF20ABC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l-GR"/>
        </a:p>
      </dgm:t>
    </dgm:pt>
    <dgm:pt modelId="{5D18B94D-4DF1-40EB-BBFD-2AAD209B1C16}">
      <dgm:prSet phldrT="[Κείμενο]"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l-GR" sz="2800" b="1" u="sng" dirty="0" smtClean="0">
              <a:solidFill>
                <a:srgbClr val="931B1B"/>
              </a:solidFill>
              <a:latin typeface="Times New Roman" panose="02020603050405020304" pitchFamily="18" charset="0"/>
              <a:cs typeface="Times New Roman" panose="02020603050405020304" pitchFamily="18" charset="0"/>
            </a:rPr>
            <a:t>7.Παραγόμενο Εκπαιδευτικό Υλικό</a:t>
          </a:r>
          <a:endParaRPr lang="el-GR" sz="2800" b="1" u="sng" dirty="0">
            <a:solidFill>
              <a:srgbClr val="931B1B"/>
            </a:solidFill>
            <a:latin typeface="Times New Roman" panose="02020603050405020304" pitchFamily="18" charset="0"/>
            <a:cs typeface="Times New Roman" panose="02020603050405020304" pitchFamily="18" charset="0"/>
          </a:endParaRPr>
        </a:p>
      </dgm:t>
    </dgm:pt>
    <dgm:pt modelId="{C6DF52C9-0455-421A-AF17-9B609C80F5C0}" type="parTrans" cxnId="{B5463F46-266A-4B37-96BA-E3F82A151A72}">
      <dgm:prSet/>
      <dgm:spPr/>
      <dgm:t>
        <a:bodyPr/>
        <a:lstStyle/>
        <a:p>
          <a:endParaRPr lang="el-GR"/>
        </a:p>
      </dgm:t>
    </dgm:pt>
    <dgm:pt modelId="{219ECBF8-701F-4FF3-97E6-CF22426A1C8C}" type="sibTrans" cxnId="{B5463F46-266A-4B37-96BA-E3F82A151A72}">
      <dgm:prSet/>
      <dgm:spPr/>
      <dgm:t>
        <a:bodyPr/>
        <a:lstStyle/>
        <a:p>
          <a:endParaRPr lang="el-GR"/>
        </a:p>
      </dgm:t>
    </dgm:pt>
    <dgm:pt modelId="{02DE1569-740E-4FEB-B8F8-171FF7895482}">
      <dgm:prSet phldrT="[Κείμενο]" custT="1"/>
      <dgm:spPr/>
      <dgm:t>
        <a:bodyPr/>
        <a:lstStyle/>
        <a:p>
          <a:r>
            <a:rPr lang="el-GR" sz="1800" b="1" u="sng" dirty="0" smtClean="0">
              <a:latin typeface="Times New Roman" panose="02020603050405020304" pitchFamily="18" charset="0"/>
              <a:cs typeface="Times New Roman" panose="02020603050405020304" pitchFamily="18" charset="0"/>
            </a:rPr>
            <a:t>ΣΚΟΠΟΣ</a:t>
          </a:r>
        </a:p>
        <a:p>
          <a:r>
            <a:rPr lang="el-GR" sz="1800" b="1" dirty="0" smtClean="0">
              <a:latin typeface="Times New Roman" panose="02020603050405020304" pitchFamily="18" charset="0"/>
              <a:cs typeface="Times New Roman" panose="02020603050405020304" pitchFamily="18" charset="0"/>
            </a:rPr>
            <a:t>Να διδαχτεί ένας κατ’ ιδίαν διδαχθείς μαθητής , στα  μαθηματικά της Α΄ Γυμνασίου το κεφάλαιο των κλασμάτων και παράλληλα να βλέπουμε την πρόοδο του. </a:t>
          </a:r>
          <a:endParaRPr lang="el-GR" sz="1800" dirty="0"/>
        </a:p>
      </dgm:t>
    </dgm:pt>
    <dgm:pt modelId="{3CE5ACA1-90E5-454A-9BBD-1FC9029E9C2E}" type="parTrans" cxnId="{A5A92250-FFED-455E-B0C1-38318CE09D19}">
      <dgm:prSet/>
      <dgm:spPr/>
      <dgm:t>
        <a:bodyPr/>
        <a:lstStyle/>
        <a:p>
          <a:endParaRPr lang="el-GR"/>
        </a:p>
      </dgm:t>
    </dgm:pt>
    <dgm:pt modelId="{3F809F62-C3C7-4213-ADF3-C8B61BC4362A}" type="sibTrans" cxnId="{A5A92250-FFED-455E-B0C1-38318CE09D19}">
      <dgm:prSet/>
      <dgm:spPr/>
      <dgm:t>
        <a:bodyPr/>
        <a:lstStyle/>
        <a:p>
          <a:endParaRPr lang="el-GR"/>
        </a:p>
      </dgm:t>
    </dgm:pt>
    <dgm:pt modelId="{67A4D5AC-6519-4879-87A7-4697C0F42DAC}">
      <dgm:prSet phldrT="[Κείμενο]" custT="1"/>
      <dgm:spPr/>
      <dgm:t>
        <a:bodyPr/>
        <a:lstStyle/>
        <a:p>
          <a:pPr algn="ctr" defTabSz="488950">
            <a:lnSpc>
              <a:spcPct val="90000"/>
            </a:lnSpc>
            <a:spcBef>
              <a:spcPct val="0"/>
            </a:spcBef>
            <a:spcAft>
              <a:spcPct val="35000"/>
            </a:spcAft>
          </a:pPr>
          <a:r>
            <a:rPr lang="el-GR" sz="1800" b="1" u="sng" dirty="0" smtClean="0">
              <a:latin typeface="Times New Roman" panose="02020603050405020304" pitchFamily="18" charset="0"/>
              <a:cs typeface="Times New Roman" panose="02020603050405020304" pitchFamily="18" charset="0"/>
            </a:rPr>
            <a:t>ΠΕΡΙΕΧΟΜΕΝΟ</a:t>
          </a:r>
        </a:p>
        <a:p>
          <a:pPr algn="l" defTabSz="488950">
            <a:lnSpc>
              <a:spcPct val="90000"/>
            </a:lnSpc>
            <a:spcBef>
              <a:spcPct val="0"/>
            </a:spcBef>
            <a:spcAft>
              <a:spcPct val="35000"/>
            </a:spcAft>
          </a:pPr>
          <a:r>
            <a:rPr lang="el-GR" sz="1800" b="1" dirty="0" smtClean="0">
              <a:latin typeface="Times New Roman" panose="02020603050405020304" pitchFamily="18" charset="0"/>
              <a:cs typeface="Times New Roman" panose="02020603050405020304" pitchFamily="18" charset="0"/>
            </a:rPr>
            <a:t>1.1. Η έννοια του κλάσματος.   1.2. Ισοδύναμα κλάσματα. 1.3.Σύγκριση κλασμάτων.   1.4. Πρόσθεση και Αφαίρεση κλασμάτων.  1.5.Πολλαπλασιασμός κλασμάτων.   1.6. Διαίρεση κλασμάτων. </a:t>
          </a:r>
        </a:p>
        <a:p>
          <a:pPr marL="0" marR="0" indent="0" algn="l" defTabSz="914400" eaLnBrk="1" fontAlgn="auto" latinLnBrk="0" hangingPunct="1">
            <a:lnSpc>
              <a:spcPct val="100000"/>
            </a:lnSpc>
            <a:spcBef>
              <a:spcPts val="0"/>
            </a:spcBef>
            <a:spcAft>
              <a:spcPts val="0"/>
            </a:spcAft>
            <a:buClrTx/>
            <a:buSzTx/>
            <a:buFontTx/>
            <a:buNone/>
            <a:tabLst/>
            <a:defRPr/>
          </a:pPr>
          <a:endParaRPr lang="el-GR" sz="2000" b="1" dirty="0" smtClean="0">
            <a:latin typeface="Times New Roman" panose="02020603050405020304" pitchFamily="18" charset="0"/>
            <a:cs typeface="Times New Roman" panose="02020603050405020304" pitchFamily="18" charset="0"/>
          </a:endParaRPr>
        </a:p>
        <a:p>
          <a:pPr algn="l" defTabSz="488950">
            <a:lnSpc>
              <a:spcPct val="90000"/>
            </a:lnSpc>
            <a:spcBef>
              <a:spcPct val="0"/>
            </a:spcBef>
            <a:spcAft>
              <a:spcPct val="35000"/>
            </a:spcAft>
          </a:pPr>
          <a:endParaRPr lang="el-GR" sz="1200" b="0" dirty="0" smtClean="0">
            <a:latin typeface="Times New Roman" panose="02020603050405020304" pitchFamily="18" charset="0"/>
            <a:cs typeface="Times New Roman" panose="02020603050405020304" pitchFamily="18" charset="0"/>
          </a:endParaRPr>
        </a:p>
      </dgm:t>
    </dgm:pt>
    <dgm:pt modelId="{0E7B5333-0A15-45FE-A831-D821E6236050}" type="parTrans" cxnId="{98D6A73B-C159-41A4-BE09-9D43569178F9}">
      <dgm:prSet/>
      <dgm:spPr/>
      <dgm:t>
        <a:bodyPr/>
        <a:lstStyle/>
        <a:p>
          <a:endParaRPr lang="el-GR"/>
        </a:p>
      </dgm:t>
    </dgm:pt>
    <dgm:pt modelId="{5CE261C5-26E6-4357-B2C9-C1CEDB88EF62}" type="sibTrans" cxnId="{98D6A73B-C159-41A4-BE09-9D43569178F9}">
      <dgm:prSet/>
      <dgm:spPr/>
      <dgm:t>
        <a:bodyPr/>
        <a:lstStyle/>
        <a:p>
          <a:endParaRPr lang="el-GR"/>
        </a:p>
      </dgm:t>
    </dgm:pt>
    <dgm:pt modelId="{F759FCD4-47A5-4ACE-B0B3-5CB7BFC55466}" type="pres">
      <dgm:prSet presAssocID="{03DDAAA3-42AE-4F07-81D2-F41BCF20ABCE}" presName="layout" presStyleCnt="0">
        <dgm:presLayoutVars>
          <dgm:chMax/>
          <dgm:chPref/>
          <dgm:dir/>
          <dgm:animOne val="branch"/>
          <dgm:animLvl val="lvl"/>
          <dgm:resizeHandles/>
        </dgm:presLayoutVars>
      </dgm:prSet>
      <dgm:spPr/>
      <dgm:t>
        <a:bodyPr/>
        <a:lstStyle/>
        <a:p>
          <a:endParaRPr lang="el-GR"/>
        </a:p>
      </dgm:t>
    </dgm:pt>
    <dgm:pt modelId="{1889FA1C-081F-462A-8A3F-922D8E9777B4}" type="pres">
      <dgm:prSet presAssocID="{5D18B94D-4DF1-40EB-BBFD-2AAD209B1C16}" presName="root" presStyleCnt="0">
        <dgm:presLayoutVars>
          <dgm:chMax/>
          <dgm:chPref val="4"/>
        </dgm:presLayoutVars>
      </dgm:prSet>
      <dgm:spPr/>
    </dgm:pt>
    <dgm:pt modelId="{43E8B514-D492-450B-879E-6F66C9D4F2B7}" type="pres">
      <dgm:prSet presAssocID="{5D18B94D-4DF1-40EB-BBFD-2AAD209B1C16}" presName="rootComposite" presStyleCnt="0">
        <dgm:presLayoutVars/>
      </dgm:prSet>
      <dgm:spPr/>
    </dgm:pt>
    <dgm:pt modelId="{A45B18BC-1826-4D7D-8F29-77EEB1251345}" type="pres">
      <dgm:prSet presAssocID="{5D18B94D-4DF1-40EB-BBFD-2AAD209B1C16}" presName="rootText" presStyleLbl="node0" presStyleIdx="0" presStyleCnt="1" custLinFactY="-25724" custLinFactNeighborX="-205" custLinFactNeighborY="-100000">
        <dgm:presLayoutVars>
          <dgm:chMax/>
          <dgm:chPref val="4"/>
        </dgm:presLayoutVars>
      </dgm:prSet>
      <dgm:spPr/>
      <dgm:t>
        <a:bodyPr/>
        <a:lstStyle/>
        <a:p>
          <a:endParaRPr lang="el-GR"/>
        </a:p>
      </dgm:t>
    </dgm:pt>
    <dgm:pt modelId="{B7451C1B-D3A3-478F-9D31-04FE3E50629A}" type="pres">
      <dgm:prSet presAssocID="{5D18B94D-4DF1-40EB-BBFD-2AAD209B1C16}" presName="childShape" presStyleCnt="0">
        <dgm:presLayoutVars>
          <dgm:chMax val="0"/>
          <dgm:chPref val="0"/>
        </dgm:presLayoutVars>
      </dgm:prSet>
      <dgm:spPr/>
    </dgm:pt>
    <dgm:pt modelId="{B8D5BEDA-4B09-4EB2-8A93-679B2DE5D01C}" type="pres">
      <dgm:prSet presAssocID="{02DE1569-740E-4FEB-B8F8-171FF7895482}" presName="childComposite" presStyleCnt="0">
        <dgm:presLayoutVars>
          <dgm:chMax val="0"/>
          <dgm:chPref val="0"/>
        </dgm:presLayoutVars>
      </dgm:prSet>
      <dgm:spPr/>
    </dgm:pt>
    <dgm:pt modelId="{2E91283E-65DD-444D-BA97-1232C590E289}" type="pres">
      <dgm:prSet presAssocID="{02DE1569-740E-4FEB-B8F8-171FF7895482}" presName="Image" presStyleLbl="node1" presStyleIdx="0" presStyleCnt="2" custLinFactNeighborX="-28105" custLinFactNeighborY="-1515"/>
      <dgm:spPr>
        <a:blipFill rotWithShape="1">
          <a:blip xmlns:r="http://schemas.openxmlformats.org/officeDocument/2006/relationships" r:embed="rId1"/>
          <a:stretch>
            <a:fillRect/>
          </a:stretch>
        </a:blipFill>
      </dgm:spPr>
      <dgm:t>
        <a:bodyPr/>
        <a:lstStyle/>
        <a:p>
          <a:endParaRPr lang="el-GR"/>
        </a:p>
      </dgm:t>
    </dgm:pt>
    <dgm:pt modelId="{688390F7-757B-4B9B-B0A2-419EB47F1456}" type="pres">
      <dgm:prSet presAssocID="{02DE1569-740E-4FEB-B8F8-171FF7895482}" presName="childText" presStyleLbl="lnNode1" presStyleIdx="0" presStyleCnt="2" custScaleX="107024" custScaleY="146979" custLinFactNeighborX="893" custLinFactNeighborY="-1356">
        <dgm:presLayoutVars>
          <dgm:chMax val="0"/>
          <dgm:chPref val="0"/>
          <dgm:bulletEnabled val="1"/>
        </dgm:presLayoutVars>
      </dgm:prSet>
      <dgm:spPr/>
      <dgm:t>
        <a:bodyPr/>
        <a:lstStyle/>
        <a:p>
          <a:endParaRPr lang="el-GR"/>
        </a:p>
      </dgm:t>
    </dgm:pt>
    <dgm:pt modelId="{3311FF43-787D-4AA2-95C8-8909DC08B9DA}" type="pres">
      <dgm:prSet presAssocID="{67A4D5AC-6519-4879-87A7-4697C0F42DAC}" presName="childComposite" presStyleCnt="0">
        <dgm:presLayoutVars>
          <dgm:chMax val="0"/>
          <dgm:chPref val="0"/>
        </dgm:presLayoutVars>
      </dgm:prSet>
      <dgm:spPr/>
    </dgm:pt>
    <dgm:pt modelId="{43BC7D06-E25F-433B-A16B-533F65136B6B}" type="pres">
      <dgm:prSet presAssocID="{67A4D5AC-6519-4879-87A7-4697C0F42DAC}" presName="Image" presStyleLbl="node1" presStyleIdx="1" presStyleCnt="2" custLinFactNeighborX="-23310" custLinFactNeighborY="-1001"/>
      <dgm:spPr>
        <a:blipFill rotWithShape="1">
          <a:blip xmlns:r="http://schemas.openxmlformats.org/officeDocument/2006/relationships" r:embed="rId2"/>
          <a:stretch>
            <a:fillRect/>
          </a:stretch>
        </a:blipFill>
      </dgm:spPr>
      <dgm:t>
        <a:bodyPr/>
        <a:lstStyle/>
        <a:p>
          <a:endParaRPr lang="el-GR"/>
        </a:p>
      </dgm:t>
    </dgm:pt>
    <dgm:pt modelId="{D80C8E93-0D72-4C28-BECE-5B5C7A6BF001}" type="pres">
      <dgm:prSet presAssocID="{67A4D5AC-6519-4879-87A7-4697C0F42DAC}" presName="childText" presStyleLbl="lnNode1" presStyleIdx="1" presStyleCnt="2" custScaleX="106499" custScaleY="154618" custLinFactNeighborX="904" custLinFactNeighborY="-2854">
        <dgm:presLayoutVars>
          <dgm:chMax val="0"/>
          <dgm:chPref val="0"/>
          <dgm:bulletEnabled val="1"/>
        </dgm:presLayoutVars>
      </dgm:prSet>
      <dgm:spPr/>
      <dgm:t>
        <a:bodyPr/>
        <a:lstStyle/>
        <a:p>
          <a:endParaRPr lang="el-GR"/>
        </a:p>
      </dgm:t>
    </dgm:pt>
  </dgm:ptLst>
  <dgm:cxnLst>
    <dgm:cxn modelId="{98D6A73B-C159-41A4-BE09-9D43569178F9}" srcId="{5D18B94D-4DF1-40EB-BBFD-2AAD209B1C16}" destId="{67A4D5AC-6519-4879-87A7-4697C0F42DAC}" srcOrd="1" destOrd="0" parTransId="{0E7B5333-0A15-45FE-A831-D821E6236050}" sibTransId="{5CE261C5-26E6-4357-B2C9-C1CEDB88EF62}"/>
    <dgm:cxn modelId="{9BE110A9-F829-4674-A7FA-FE4BEC11530A}" type="presOf" srcId="{5D18B94D-4DF1-40EB-BBFD-2AAD209B1C16}" destId="{A45B18BC-1826-4D7D-8F29-77EEB1251345}" srcOrd="0" destOrd="0" presId="urn:microsoft.com/office/officeart/2008/layout/PictureAccentList"/>
    <dgm:cxn modelId="{A5A92250-FFED-455E-B0C1-38318CE09D19}" srcId="{5D18B94D-4DF1-40EB-BBFD-2AAD209B1C16}" destId="{02DE1569-740E-4FEB-B8F8-171FF7895482}" srcOrd="0" destOrd="0" parTransId="{3CE5ACA1-90E5-454A-9BBD-1FC9029E9C2E}" sibTransId="{3F809F62-C3C7-4213-ADF3-C8B61BC4362A}"/>
    <dgm:cxn modelId="{7C4893F1-705F-4E3F-A9C1-4310968227DB}" type="presOf" srcId="{02DE1569-740E-4FEB-B8F8-171FF7895482}" destId="{688390F7-757B-4B9B-B0A2-419EB47F1456}" srcOrd="0" destOrd="0" presId="urn:microsoft.com/office/officeart/2008/layout/PictureAccentList"/>
    <dgm:cxn modelId="{D1CEB4EC-7866-4D5C-B9EE-2997AF0773CF}" type="presOf" srcId="{03DDAAA3-42AE-4F07-81D2-F41BCF20ABCE}" destId="{F759FCD4-47A5-4ACE-B0B3-5CB7BFC55466}" srcOrd="0" destOrd="0" presId="urn:microsoft.com/office/officeart/2008/layout/PictureAccentList"/>
    <dgm:cxn modelId="{4E36ABFE-AD64-4F7B-B159-873B2C68B7EA}" type="presOf" srcId="{67A4D5AC-6519-4879-87A7-4697C0F42DAC}" destId="{D80C8E93-0D72-4C28-BECE-5B5C7A6BF001}" srcOrd="0" destOrd="0" presId="urn:microsoft.com/office/officeart/2008/layout/PictureAccentList"/>
    <dgm:cxn modelId="{B5463F46-266A-4B37-96BA-E3F82A151A72}" srcId="{03DDAAA3-42AE-4F07-81D2-F41BCF20ABCE}" destId="{5D18B94D-4DF1-40EB-BBFD-2AAD209B1C16}" srcOrd="0" destOrd="0" parTransId="{C6DF52C9-0455-421A-AF17-9B609C80F5C0}" sibTransId="{219ECBF8-701F-4FF3-97E6-CF22426A1C8C}"/>
    <dgm:cxn modelId="{570A4133-0E21-4ED6-8375-30EB1C0AD3DA}" type="presParOf" srcId="{F759FCD4-47A5-4ACE-B0B3-5CB7BFC55466}" destId="{1889FA1C-081F-462A-8A3F-922D8E9777B4}" srcOrd="0" destOrd="0" presId="urn:microsoft.com/office/officeart/2008/layout/PictureAccentList"/>
    <dgm:cxn modelId="{9F23AC3A-56C0-49C2-A692-B4E4B40CF0A5}" type="presParOf" srcId="{1889FA1C-081F-462A-8A3F-922D8E9777B4}" destId="{43E8B514-D492-450B-879E-6F66C9D4F2B7}" srcOrd="0" destOrd="0" presId="urn:microsoft.com/office/officeart/2008/layout/PictureAccentList"/>
    <dgm:cxn modelId="{F5139D32-642B-4A49-9197-5002E48F5F41}" type="presParOf" srcId="{43E8B514-D492-450B-879E-6F66C9D4F2B7}" destId="{A45B18BC-1826-4D7D-8F29-77EEB1251345}" srcOrd="0" destOrd="0" presId="urn:microsoft.com/office/officeart/2008/layout/PictureAccentList"/>
    <dgm:cxn modelId="{492CED85-8165-40DF-B509-1B09E806C16C}" type="presParOf" srcId="{1889FA1C-081F-462A-8A3F-922D8E9777B4}" destId="{B7451C1B-D3A3-478F-9D31-04FE3E50629A}" srcOrd="1" destOrd="0" presId="urn:microsoft.com/office/officeart/2008/layout/PictureAccentList"/>
    <dgm:cxn modelId="{8075AE7C-63B0-4555-82D3-BA72652A5A02}" type="presParOf" srcId="{B7451C1B-D3A3-478F-9D31-04FE3E50629A}" destId="{B8D5BEDA-4B09-4EB2-8A93-679B2DE5D01C}" srcOrd="0" destOrd="0" presId="urn:microsoft.com/office/officeart/2008/layout/PictureAccentList"/>
    <dgm:cxn modelId="{634A9856-9585-4C70-8C12-BBB9C4AD1965}" type="presParOf" srcId="{B8D5BEDA-4B09-4EB2-8A93-679B2DE5D01C}" destId="{2E91283E-65DD-444D-BA97-1232C590E289}" srcOrd="0" destOrd="0" presId="urn:microsoft.com/office/officeart/2008/layout/PictureAccentList"/>
    <dgm:cxn modelId="{17ADB049-09BB-45B4-A32B-C306C1734776}" type="presParOf" srcId="{B8D5BEDA-4B09-4EB2-8A93-679B2DE5D01C}" destId="{688390F7-757B-4B9B-B0A2-419EB47F1456}" srcOrd="1" destOrd="0" presId="urn:microsoft.com/office/officeart/2008/layout/PictureAccentList"/>
    <dgm:cxn modelId="{B7DB1610-74D0-4CA9-923D-A9E38703F876}" type="presParOf" srcId="{B7451C1B-D3A3-478F-9D31-04FE3E50629A}" destId="{3311FF43-787D-4AA2-95C8-8909DC08B9DA}" srcOrd="1" destOrd="0" presId="urn:microsoft.com/office/officeart/2008/layout/PictureAccentList"/>
    <dgm:cxn modelId="{8AFB7112-B3B4-4DD4-9906-06A2F35208CC}" type="presParOf" srcId="{3311FF43-787D-4AA2-95C8-8909DC08B9DA}" destId="{43BC7D06-E25F-433B-A16B-533F65136B6B}" srcOrd="0" destOrd="0" presId="urn:microsoft.com/office/officeart/2008/layout/PictureAccentList"/>
    <dgm:cxn modelId="{A4C4A1D4-D5DB-4671-9B50-26EE6F7B9FD5}" type="presParOf" srcId="{3311FF43-787D-4AA2-95C8-8909DC08B9DA}" destId="{D80C8E93-0D72-4C28-BECE-5B5C7A6BF00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DDAAA3-42AE-4F07-81D2-F41BCF20ABC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l-GR"/>
        </a:p>
      </dgm:t>
    </dgm:pt>
    <dgm:pt modelId="{5D18B94D-4DF1-40EB-BBFD-2AAD209B1C16}">
      <dgm:prSet phldrT="[Κείμενο]" custT="1"/>
      <dgm:spPr>
        <a:solidFill>
          <a:schemeClr val="accent1"/>
        </a:solidFill>
      </dgm:spPr>
      <dgm:t>
        <a:bodyPr/>
        <a:lstStyle/>
        <a:p>
          <a:r>
            <a:rPr lang="el-GR" sz="1800" b="1" dirty="0" smtClean="0">
              <a:latin typeface="Times New Roman" panose="02020603050405020304" pitchFamily="18" charset="0"/>
              <a:cs typeface="Times New Roman" panose="02020603050405020304" pitchFamily="18" charset="0"/>
            </a:rPr>
            <a:t>Εργαλεία Τ.Π.Ε. </a:t>
          </a:r>
        </a:p>
        <a:p>
          <a:r>
            <a:rPr lang="el-GR" sz="1800" b="1" dirty="0" smtClean="0">
              <a:latin typeface="Times New Roman" panose="02020603050405020304" pitchFamily="18" charset="0"/>
              <a:cs typeface="Times New Roman" panose="02020603050405020304" pitchFamily="18" charset="0"/>
            </a:rPr>
            <a:t>Σχεδιάστηκε και φιλοξενείται στην πλατφόρμα </a:t>
          </a:r>
          <a:r>
            <a:rPr lang="el-GR" sz="1800" b="1" dirty="0" err="1" smtClean="0">
              <a:latin typeface="Times New Roman" panose="02020603050405020304" pitchFamily="18" charset="0"/>
              <a:cs typeface="Times New Roman" panose="02020603050405020304" pitchFamily="18" charset="0"/>
            </a:rPr>
            <a:t>Chamilo</a:t>
          </a:r>
          <a:r>
            <a:rPr lang="el-GR" sz="1800" b="1" dirty="0" smtClean="0">
              <a:latin typeface="Times New Roman" panose="02020603050405020304" pitchFamily="18" charset="0"/>
              <a:cs typeface="Times New Roman" panose="02020603050405020304" pitchFamily="18" charset="0"/>
            </a:rPr>
            <a:t> στον σύνδεσμο:</a:t>
          </a:r>
          <a:r>
            <a:rPr lang="en-US" sz="1800" b="1" dirty="0" smtClean="0">
              <a:hlinkClick xmlns:r="http://schemas.openxmlformats.org/officeDocument/2006/relationships" r:id="rId1"/>
            </a:rPr>
            <a:t>http</a:t>
          </a:r>
          <a:r>
            <a:rPr lang="el-GR" sz="1800" b="1" dirty="0" smtClean="0">
              <a:hlinkClick xmlns:r="http://schemas.openxmlformats.org/officeDocument/2006/relationships" r:id="rId1"/>
            </a:rPr>
            <a:t>://</a:t>
          </a:r>
          <a:r>
            <a:rPr lang="en-US" sz="1800" b="1" dirty="0" err="1" smtClean="0">
              <a:hlinkClick xmlns:r="http://schemas.openxmlformats.org/officeDocument/2006/relationships" r:id="rId1"/>
            </a:rPr>
            <a:t>chamilo</a:t>
          </a:r>
          <a:r>
            <a:rPr lang="el-GR" sz="1800" b="1" dirty="0" smtClean="0">
              <a:hlinkClick xmlns:r="http://schemas.openxmlformats.org/officeDocument/2006/relationships" r:id="rId1"/>
            </a:rPr>
            <a:t>.</a:t>
          </a:r>
          <a:r>
            <a:rPr lang="en-US" sz="1800" b="1" dirty="0" smtClean="0">
              <a:hlinkClick xmlns:r="http://schemas.openxmlformats.org/officeDocument/2006/relationships" r:id="rId1"/>
            </a:rPr>
            <a:t>datacenter</a:t>
          </a:r>
          <a:r>
            <a:rPr lang="el-GR" sz="1800" b="1" dirty="0" smtClean="0">
              <a:hlinkClick xmlns:r="http://schemas.openxmlformats.org/officeDocument/2006/relationships" r:id="rId1"/>
            </a:rPr>
            <a:t>.</a:t>
          </a:r>
          <a:r>
            <a:rPr lang="en-US" sz="1800" b="1" dirty="0" err="1" smtClean="0">
              <a:hlinkClick xmlns:r="http://schemas.openxmlformats.org/officeDocument/2006/relationships" r:id="rId1"/>
            </a:rPr>
            <a:t>uoc</a:t>
          </a:r>
          <a:r>
            <a:rPr lang="el-GR" sz="1800" b="1" dirty="0" smtClean="0">
              <a:hlinkClick xmlns:r="http://schemas.openxmlformats.org/officeDocument/2006/relationships" r:id="rId1"/>
            </a:rPr>
            <a:t>.</a:t>
          </a:r>
          <a:r>
            <a:rPr lang="en-US" sz="1800" b="1" dirty="0" smtClean="0">
              <a:hlinkClick xmlns:r="http://schemas.openxmlformats.org/officeDocument/2006/relationships" r:id="rId1"/>
            </a:rPr>
            <a:t>gr</a:t>
          </a:r>
          <a:r>
            <a:rPr lang="el-GR" sz="1800" b="1" dirty="0" smtClean="0">
              <a:hlinkClick xmlns:r="http://schemas.openxmlformats.org/officeDocument/2006/relationships" r:id="rId1"/>
            </a:rPr>
            <a:t>/</a:t>
          </a:r>
          <a:r>
            <a:rPr lang="en-US" sz="1800" b="1" dirty="0" err="1" smtClean="0">
              <a:hlinkClick xmlns:r="http://schemas.openxmlformats.org/officeDocument/2006/relationships" r:id="rId1"/>
            </a:rPr>
            <a:t>metchamilo</a:t>
          </a:r>
          <a:r>
            <a:rPr lang="el-GR" sz="1800" b="1" dirty="0" smtClean="0">
              <a:hlinkClick xmlns:r="http://schemas.openxmlformats.org/officeDocument/2006/relationships" r:id="rId1"/>
            </a:rPr>
            <a:t>/</a:t>
          </a:r>
          <a:r>
            <a:rPr lang="en-US" sz="1800" b="1" dirty="0" smtClean="0">
              <a:hlinkClick xmlns:r="http://schemas.openxmlformats.org/officeDocument/2006/relationships" r:id="rId1"/>
            </a:rPr>
            <a:t>courses</a:t>
          </a:r>
          <a:r>
            <a:rPr lang="el-GR" sz="1800" b="1" dirty="0" smtClean="0">
              <a:hlinkClick xmlns:r="http://schemas.openxmlformats.org/officeDocument/2006/relationships" r:id="rId1"/>
            </a:rPr>
            <a:t>/</a:t>
          </a:r>
          <a:r>
            <a:rPr lang="en-US" sz="1800" b="1" dirty="0" smtClean="0">
              <a:hlinkClick xmlns:r="http://schemas.openxmlformats.org/officeDocument/2006/relationships" r:id="rId1"/>
            </a:rPr>
            <a:t>MA</a:t>
          </a:r>
          <a:r>
            <a:rPr lang="el-GR" sz="1800" b="1" dirty="0" smtClean="0">
              <a:hlinkClick xmlns:r="http://schemas.openxmlformats.org/officeDocument/2006/relationships" r:id="rId1"/>
            </a:rPr>
            <a:t>8</a:t>
          </a:r>
          <a:r>
            <a:rPr lang="en-US" sz="1800" b="1" dirty="0" smtClean="0">
              <a:hlinkClick xmlns:r="http://schemas.openxmlformats.org/officeDocument/2006/relationships" r:id="rId1"/>
            </a:rPr>
            <a:t>HMATIKAGYMNASIOYTAKLASMATA</a:t>
          </a:r>
          <a:r>
            <a:rPr lang="el-GR" sz="1800" b="1" dirty="0" smtClean="0">
              <a:hlinkClick xmlns:r="http://schemas.openxmlformats.org/officeDocument/2006/relationships" r:id="rId1"/>
            </a:rPr>
            <a:t>/</a:t>
          </a:r>
          <a:r>
            <a:rPr lang="en-US" sz="1800" b="1" dirty="0" smtClean="0">
              <a:hlinkClick xmlns:r="http://schemas.openxmlformats.org/officeDocument/2006/relationships" r:id="rId1"/>
            </a:rPr>
            <a:t>index</a:t>
          </a:r>
          <a:r>
            <a:rPr lang="el-GR" sz="1800" b="1" dirty="0" smtClean="0">
              <a:hlinkClick xmlns:r="http://schemas.openxmlformats.org/officeDocument/2006/relationships" r:id="rId1"/>
            </a:rPr>
            <a:t>.</a:t>
          </a:r>
          <a:r>
            <a:rPr lang="en-US" sz="1800" b="1" dirty="0" err="1" smtClean="0">
              <a:hlinkClick xmlns:r="http://schemas.openxmlformats.org/officeDocument/2006/relationships" r:id="rId1"/>
            </a:rPr>
            <a:t>php</a:t>
          </a:r>
          <a:r>
            <a:rPr lang="el-GR" sz="1800" b="1" dirty="0" smtClean="0">
              <a:latin typeface="Times New Roman" panose="02020603050405020304" pitchFamily="18" charset="0"/>
              <a:cs typeface="Times New Roman" panose="02020603050405020304" pitchFamily="18" charset="0"/>
            </a:rPr>
            <a:t> Έγινε χρήση </a:t>
          </a:r>
          <a:r>
            <a:rPr lang="el-GR" sz="1800" b="1" dirty="0" err="1" smtClean="0">
              <a:latin typeface="Times New Roman" panose="02020603050405020304" pitchFamily="18" charset="0"/>
              <a:cs typeface="Times New Roman" panose="02020603050405020304" pitchFamily="18" charset="0"/>
            </a:rPr>
            <a:t>πολυμεσικών</a:t>
          </a:r>
          <a:r>
            <a:rPr lang="el-GR" sz="1800" b="1" dirty="0" smtClean="0">
              <a:latin typeface="Times New Roman" panose="02020603050405020304" pitchFamily="18" charset="0"/>
              <a:cs typeface="Times New Roman" panose="02020603050405020304" pitchFamily="18" charset="0"/>
            </a:rPr>
            <a:t> αντικειμένων όπως βίντεο, εικόνας, ήχου αξιοποιώντας τις δυνατότητες του WEB 2.0 (</a:t>
          </a:r>
          <a:r>
            <a:rPr lang="el-GR" sz="1800" b="1" dirty="0" err="1" smtClean="0">
              <a:latin typeface="Times New Roman" panose="02020603050405020304" pitchFamily="18" charset="0"/>
              <a:cs typeface="Times New Roman" panose="02020603050405020304" pitchFamily="18" charset="0"/>
            </a:rPr>
            <a:t>youtube</a:t>
          </a:r>
          <a:r>
            <a:rPr lang="el-GR" sz="1800" b="1" dirty="0" smtClean="0">
              <a:latin typeface="Times New Roman" panose="02020603050405020304" pitchFamily="18" charset="0"/>
              <a:cs typeface="Times New Roman" panose="02020603050405020304" pitchFamily="18" charset="0"/>
            </a:rPr>
            <a:t>, Word </a:t>
          </a:r>
          <a:r>
            <a:rPr lang="el-GR" sz="1800" b="1" dirty="0" err="1" smtClean="0">
              <a:latin typeface="Times New Roman" panose="02020603050405020304" pitchFamily="18" charset="0"/>
              <a:cs typeface="Times New Roman" panose="02020603050405020304" pitchFamily="18" charset="0"/>
            </a:rPr>
            <a:t>press</a:t>
          </a:r>
          <a:r>
            <a:rPr lang="el-GR" sz="1800" b="1" dirty="0" smtClean="0">
              <a:latin typeface="Times New Roman" panose="02020603050405020304" pitchFamily="18" charset="0"/>
              <a:cs typeface="Times New Roman" panose="02020603050405020304" pitchFamily="18" charset="0"/>
            </a:rPr>
            <a:t>/H5P κ.ά.). </a:t>
          </a:r>
          <a:endParaRPr lang="el-GR" sz="1800" b="1" u="sng" dirty="0">
            <a:latin typeface="Times New Roman" panose="02020603050405020304" pitchFamily="18" charset="0"/>
            <a:cs typeface="Times New Roman" panose="02020603050405020304" pitchFamily="18" charset="0"/>
          </a:endParaRPr>
        </a:p>
      </dgm:t>
    </dgm:pt>
    <dgm:pt modelId="{C6DF52C9-0455-421A-AF17-9B609C80F5C0}" type="parTrans" cxnId="{B5463F46-266A-4B37-96BA-E3F82A151A72}">
      <dgm:prSet/>
      <dgm:spPr/>
      <dgm:t>
        <a:bodyPr/>
        <a:lstStyle/>
        <a:p>
          <a:endParaRPr lang="el-GR"/>
        </a:p>
      </dgm:t>
    </dgm:pt>
    <dgm:pt modelId="{219ECBF8-701F-4FF3-97E6-CF22426A1C8C}" type="sibTrans" cxnId="{B5463F46-266A-4B37-96BA-E3F82A151A72}">
      <dgm:prSet/>
      <dgm:spPr/>
      <dgm:t>
        <a:bodyPr/>
        <a:lstStyle/>
        <a:p>
          <a:endParaRPr lang="el-GR"/>
        </a:p>
      </dgm:t>
    </dgm:pt>
    <dgm:pt modelId="{02DE1569-740E-4FEB-B8F8-171FF7895482}">
      <dgm:prSet phldrT="[Κείμενο]" custT="1"/>
      <dgm:spPr/>
      <dgm:t>
        <a:bodyPr/>
        <a:lstStyle/>
        <a:p>
          <a:r>
            <a:rPr lang="el-GR" sz="1800" b="1" dirty="0" smtClean="0">
              <a:latin typeface="Times New Roman" panose="02020603050405020304" pitchFamily="18" charset="0"/>
              <a:cs typeface="Times New Roman" panose="02020603050405020304" pitchFamily="18" charset="0"/>
            </a:rPr>
            <a:t>Γίνεται ανάλυση του υλικού που δημιουργήθηκε με βάση την </a:t>
          </a:r>
          <a:r>
            <a:rPr lang="el-GR" sz="1800" b="1" dirty="0" err="1" smtClean="0">
              <a:latin typeface="Times New Roman" panose="02020603050405020304" pitchFamily="18" charset="0"/>
              <a:cs typeface="Times New Roman" panose="02020603050405020304" pitchFamily="18" charset="0"/>
            </a:rPr>
            <a:t>μαθητοκεντρική</a:t>
          </a:r>
          <a:r>
            <a:rPr lang="el-GR" sz="1800" b="1" dirty="0" smtClean="0">
              <a:latin typeface="Times New Roman" panose="02020603050405020304" pitchFamily="18" charset="0"/>
              <a:cs typeface="Times New Roman" panose="02020603050405020304" pitchFamily="18" charset="0"/>
            </a:rPr>
            <a:t> – </a:t>
          </a:r>
          <a:r>
            <a:rPr lang="el-GR" sz="1800" b="1" dirty="0" err="1" smtClean="0">
              <a:latin typeface="Times New Roman" panose="02020603050405020304" pitchFamily="18" charset="0"/>
              <a:cs typeface="Times New Roman" panose="02020603050405020304" pitchFamily="18" charset="0"/>
            </a:rPr>
            <a:t>γνωσιακή</a:t>
          </a:r>
          <a:r>
            <a:rPr lang="el-GR" sz="1800" b="1" dirty="0" smtClean="0">
              <a:latin typeface="Times New Roman" panose="02020603050405020304" pitchFamily="18" charset="0"/>
              <a:cs typeface="Times New Roman" panose="02020603050405020304" pitchFamily="18" charset="0"/>
            </a:rPr>
            <a:t> (Μ</a:t>
          </a:r>
          <a:r>
            <a:rPr lang="en-US" sz="1800" b="1" dirty="0" err="1" smtClean="0">
              <a:latin typeface="Times New Roman" panose="02020603050405020304" pitchFamily="18" charset="0"/>
              <a:cs typeface="Times New Roman" panose="02020603050405020304" pitchFamily="18" charset="0"/>
            </a:rPr>
            <a:t>ayer</a:t>
          </a:r>
          <a:r>
            <a:rPr lang="el-GR" sz="1800" b="1" dirty="0" smtClean="0">
              <a:latin typeface="Times New Roman" panose="02020603050405020304" pitchFamily="18" charset="0"/>
              <a:cs typeface="Times New Roman" panose="02020603050405020304" pitchFamily="18" charset="0"/>
            </a:rPr>
            <a:t>, 2017).</a:t>
          </a:r>
          <a:endParaRPr lang="el-GR" sz="1800" b="1" dirty="0">
            <a:latin typeface="Times New Roman" panose="02020603050405020304" pitchFamily="18" charset="0"/>
            <a:cs typeface="Times New Roman" panose="02020603050405020304" pitchFamily="18" charset="0"/>
          </a:endParaRPr>
        </a:p>
      </dgm:t>
    </dgm:pt>
    <dgm:pt modelId="{3CE5ACA1-90E5-454A-9BBD-1FC9029E9C2E}" type="parTrans" cxnId="{A5A92250-FFED-455E-B0C1-38318CE09D19}">
      <dgm:prSet/>
      <dgm:spPr/>
      <dgm:t>
        <a:bodyPr/>
        <a:lstStyle/>
        <a:p>
          <a:endParaRPr lang="el-GR"/>
        </a:p>
      </dgm:t>
    </dgm:pt>
    <dgm:pt modelId="{3F809F62-C3C7-4213-ADF3-C8B61BC4362A}" type="sibTrans" cxnId="{A5A92250-FFED-455E-B0C1-38318CE09D19}">
      <dgm:prSet/>
      <dgm:spPr/>
      <dgm:t>
        <a:bodyPr/>
        <a:lstStyle/>
        <a:p>
          <a:endParaRPr lang="el-GR"/>
        </a:p>
      </dgm:t>
    </dgm:pt>
    <dgm:pt modelId="{67A4D5AC-6519-4879-87A7-4697C0F42DAC}">
      <dgm:prSet phldrT="[Κείμενο]" custT="1"/>
      <dgm:spPr/>
      <dgm:t>
        <a:bodyPr/>
        <a:lstStyle/>
        <a:p>
          <a:pPr algn="l" defTabSz="488950">
            <a:lnSpc>
              <a:spcPct val="90000"/>
            </a:lnSpc>
            <a:spcBef>
              <a:spcPct val="0"/>
            </a:spcBef>
            <a:spcAft>
              <a:spcPct val="35000"/>
            </a:spcAft>
          </a:pPr>
          <a:r>
            <a:rPr lang="el-GR" sz="1800" b="1" dirty="0" smtClean="0">
              <a:latin typeface="Times New Roman" panose="02020603050405020304" pitchFamily="18" charset="0"/>
              <a:cs typeface="Times New Roman" panose="02020603050405020304" pitchFamily="18" charset="0"/>
            </a:rPr>
            <a:t>Γίνεται ανάλυση του υλικού που δημιουργήθηκε με βάση το μοντέλο του </a:t>
          </a:r>
          <a:r>
            <a:rPr lang="en-US" sz="1800" b="1" dirty="0" smtClean="0">
              <a:latin typeface="Times New Roman" panose="02020603050405020304" pitchFamily="18" charset="0"/>
              <a:cs typeface="Times New Roman" panose="02020603050405020304" pitchFamily="18" charset="0"/>
            </a:rPr>
            <a:t>Gagne</a:t>
          </a:r>
          <a:r>
            <a:rPr lang="el-GR" sz="1800" b="1" dirty="0" smtClean="0">
              <a:latin typeface="Times New Roman" panose="02020603050405020304" pitchFamily="18" charset="0"/>
              <a:cs typeface="Times New Roman" panose="02020603050405020304" pitchFamily="18" charset="0"/>
            </a:rPr>
            <a:t>.</a:t>
          </a:r>
          <a:endParaRPr lang="el-GR" sz="2000" b="1" dirty="0" smtClean="0">
            <a:latin typeface="Times New Roman" panose="02020603050405020304" pitchFamily="18" charset="0"/>
            <a:cs typeface="Times New Roman" panose="02020603050405020304" pitchFamily="18" charset="0"/>
          </a:endParaRPr>
        </a:p>
        <a:p>
          <a:pPr algn="l" defTabSz="488950">
            <a:lnSpc>
              <a:spcPct val="90000"/>
            </a:lnSpc>
            <a:spcBef>
              <a:spcPct val="0"/>
            </a:spcBef>
            <a:spcAft>
              <a:spcPct val="35000"/>
            </a:spcAft>
          </a:pPr>
          <a:endParaRPr lang="el-GR" sz="1200" b="0" dirty="0" smtClean="0">
            <a:latin typeface="Times New Roman" panose="02020603050405020304" pitchFamily="18" charset="0"/>
            <a:cs typeface="Times New Roman" panose="02020603050405020304" pitchFamily="18" charset="0"/>
          </a:endParaRPr>
        </a:p>
      </dgm:t>
    </dgm:pt>
    <dgm:pt modelId="{0E7B5333-0A15-45FE-A831-D821E6236050}" type="parTrans" cxnId="{98D6A73B-C159-41A4-BE09-9D43569178F9}">
      <dgm:prSet/>
      <dgm:spPr/>
      <dgm:t>
        <a:bodyPr/>
        <a:lstStyle/>
        <a:p>
          <a:endParaRPr lang="el-GR"/>
        </a:p>
      </dgm:t>
    </dgm:pt>
    <dgm:pt modelId="{5CE261C5-26E6-4357-B2C9-C1CEDB88EF62}" type="sibTrans" cxnId="{98D6A73B-C159-41A4-BE09-9D43569178F9}">
      <dgm:prSet/>
      <dgm:spPr/>
      <dgm:t>
        <a:bodyPr/>
        <a:lstStyle/>
        <a:p>
          <a:endParaRPr lang="el-GR"/>
        </a:p>
      </dgm:t>
    </dgm:pt>
    <dgm:pt modelId="{0D063EDD-6AD8-43F1-B5E8-42D3670CBBD4}">
      <dgm:prSet custT="1"/>
      <dgm:spPr/>
      <dgm:t>
        <a:bodyPr/>
        <a:lstStyle/>
        <a:p>
          <a:r>
            <a:rPr lang="x-none" sz="1800" b="1" i="0" dirty="0" smtClean="0">
              <a:latin typeface="Times New Roman" panose="02020603050405020304" pitchFamily="18" charset="0"/>
              <a:cs typeface="Times New Roman" panose="02020603050405020304" pitchFamily="18" charset="0"/>
            </a:rPr>
            <a:t>Τυπολογία των στοιχείων από τα οποία απαρτίζεται το μαθησιακό υλικό.</a:t>
          </a:r>
          <a:r>
            <a:rPr lang="el-GR" sz="1800" b="1" i="0" dirty="0" smtClean="0">
              <a:latin typeface="Times New Roman" panose="02020603050405020304" pitchFamily="18" charset="0"/>
              <a:cs typeface="Times New Roman" panose="02020603050405020304" pitchFamily="18" charset="0"/>
            </a:rPr>
            <a:t> </a:t>
          </a:r>
          <a:r>
            <a:rPr lang="el-GR" sz="1800" b="1" i="0" dirty="0" err="1" smtClean="0">
              <a:latin typeface="Times New Roman" panose="02020603050405020304" pitchFamily="18" charset="0"/>
              <a:cs typeface="Times New Roman" panose="02020603050405020304" pitchFamily="18" charset="0"/>
            </a:rPr>
            <a:t>Λιοναράκης</a:t>
          </a:r>
          <a:r>
            <a:rPr lang="el-GR" sz="1800" b="1" i="0" dirty="0" smtClean="0">
              <a:latin typeface="Times New Roman" panose="02020603050405020304" pitchFamily="18" charset="0"/>
              <a:cs typeface="Times New Roman" panose="02020603050405020304" pitchFamily="18" charset="0"/>
            </a:rPr>
            <a:t>. </a:t>
          </a:r>
          <a:endParaRPr lang="el-GR" sz="1800" b="1" i="1" dirty="0">
            <a:latin typeface="Times New Roman" panose="02020603050405020304" pitchFamily="18" charset="0"/>
            <a:cs typeface="Times New Roman" panose="02020603050405020304" pitchFamily="18" charset="0"/>
          </a:endParaRPr>
        </a:p>
      </dgm:t>
    </dgm:pt>
    <dgm:pt modelId="{2F72C392-7EC3-4F7C-BE04-1409635E1D10}" type="parTrans" cxnId="{6B901048-15B5-4118-915F-525ABBFD5EF8}">
      <dgm:prSet/>
      <dgm:spPr/>
      <dgm:t>
        <a:bodyPr/>
        <a:lstStyle/>
        <a:p>
          <a:endParaRPr lang="el-GR"/>
        </a:p>
      </dgm:t>
    </dgm:pt>
    <dgm:pt modelId="{6E0B8D14-B138-4D53-8474-52E5E8521026}" type="sibTrans" cxnId="{6B901048-15B5-4118-915F-525ABBFD5EF8}">
      <dgm:prSet/>
      <dgm:spPr/>
      <dgm:t>
        <a:bodyPr/>
        <a:lstStyle/>
        <a:p>
          <a:endParaRPr lang="el-GR"/>
        </a:p>
      </dgm:t>
    </dgm:pt>
    <dgm:pt modelId="{F759FCD4-47A5-4ACE-B0B3-5CB7BFC55466}" type="pres">
      <dgm:prSet presAssocID="{03DDAAA3-42AE-4F07-81D2-F41BCF20ABCE}" presName="layout" presStyleCnt="0">
        <dgm:presLayoutVars>
          <dgm:chMax/>
          <dgm:chPref/>
          <dgm:dir/>
          <dgm:animOne val="branch"/>
          <dgm:animLvl val="lvl"/>
          <dgm:resizeHandles/>
        </dgm:presLayoutVars>
      </dgm:prSet>
      <dgm:spPr/>
      <dgm:t>
        <a:bodyPr/>
        <a:lstStyle/>
        <a:p>
          <a:endParaRPr lang="el-GR"/>
        </a:p>
      </dgm:t>
    </dgm:pt>
    <dgm:pt modelId="{1889FA1C-081F-462A-8A3F-922D8E9777B4}" type="pres">
      <dgm:prSet presAssocID="{5D18B94D-4DF1-40EB-BBFD-2AAD209B1C16}" presName="root" presStyleCnt="0">
        <dgm:presLayoutVars>
          <dgm:chMax/>
          <dgm:chPref val="4"/>
        </dgm:presLayoutVars>
      </dgm:prSet>
      <dgm:spPr/>
    </dgm:pt>
    <dgm:pt modelId="{43E8B514-D492-450B-879E-6F66C9D4F2B7}" type="pres">
      <dgm:prSet presAssocID="{5D18B94D-4DF1-40EB-BBFD-2AAD209B1C16}" presName="rootComposite" presStyleCnt="0">
        <dgm:presLayoutVars/>
      </dgm:prSet>
      <dgm:spPr/>
    </dgm:pt>
    <dgm:pt modelId="{A45B18BC-1826-4D7D-8F29-77EEB1251345}" type="pres">
      <dgm:prSet presAssocID="{5D18B94D-4DF1-40EB-BBFD-2AAD209B1C16}" presName="rootText" presStyleLbl="node0" presStyleIdx="0" presStyleCnt="1" custScaleX="84634" custScaleY="128003" custLinFactY="100000" custLinFactNeighborX="5872" custLinFactNeighborY="146552">
        <dgm:presLayoutVars>
          <dgm:chMax/>
          <dgm:chPref val="4"/>
        </dgm:presLayoutVars>
      </dgm:prSet>
      <dgm:spPr/>
      <dgm:t>
        <a:bodyPr/>
        <a:lstStyle/>
        <a:p>
          <a:endParaRPr lang="el-GR"/>
        </a:p>
      </dgm:t>
    </dgm:pt>
    <dgm:pt modelId="{B7451C1B-D3A3-478F-9D31-04FE3E50629A}" type="pres">
      <dgm:prSet presAssocID="{5D18B94D-4DF1-40EB-BBFD-2AAD209B1C16}" presName="childShape" presStyleCnt="0">
        <dgm:presLayoutVars>
          <dgm:chMax val="0"/>
          <dgm:chPref val="0"/>
        </dgm:presLayoutVars>
      </dgm:prSet>
      <dgm:spPr/>
    </dgm:pt>
    <dgm:pt modelId="{B8D5BEDA-4B09-4EB2-8A93-679B2DE5D01C}" type="pres">
      <dgm:prSet presAssocID="{02DE1569-740E-4FEB-B8F8-171FF7895482}" presName="childComposite" presStyleCnt="0">
        <dgm:presLayoutVars>
          <dgm:chMax val="0"/>
          <dgm:chPref val="0"/>
        </dgm:presLayoutVars>
      </dgm:prSet>
      <dgm:spPr/>
    </dgm:pt>
    <dgm:pt modelId="{2E91283E-65DD-444D-BA97-1232C590E289}" type="pres">
      <dgm:prSet presAssocID="{02DE1569-740E-4FEB-B8F8-171FF7895482}" presName="Image" presStyleLbl="node1" presStyleIdx="0" presStyleCnt="3" custScaleX="51615" custScaleY="55763" custLinFactY="-10976" custLinFactNeighborX="1989" custLinFactNeighborY="-100000"/>
      <dgm:spPr>
        <a:blipFill rotWithShape="1">
          <a:blip xmlns:r="http://schemas.openxmlformats.org/officeDocument/2006/relationships" r:embed="rId2"/>
          <a:stretch>
            <a:fillRect/>
          </a:stretch>
        </a:blipFill>
      </dgm:spPr>
      <dgm:t>
        <a:bodyPr/>
        <a:lstStyle/>
        <a:p>
          <a:endParaRPr lang="el-GR"/>
        </a:p>
      </dgm:t>
    </dgm:pt>
    <dgm:pt modelId="{688390F7-757B-4B9B-B0A2-419EB47F1456}" type="pres">
      <dgm:prSet presAssocID="{02DE1569-740E-4FEB-B8F8-171FF7895482}" presName="childText" presStyleLbl="lnNode1" presStyleIdx="0" presStyleCnt="3" custScaleX="104078" custScaleY="58893" custLinFactY="-13710" custLinFactNeighborX="-1686" custLinFactNeighborY="-100000">
        <dgm:presLayoutVars>
          <dgm:chMax val="0"/>
          <dgm:chPref val="0"/>
          <dgm:bulletEnabled val="1"/>
        </dgm:presLayoutVars>
      </dgm:prSet>
      <dgm:spPr/>
      <dgm:t>
        <a:bodyPr/>
        <a:lstStyle/>
        <a:p>
          <a:endParaRPr lang="el-GR"/>
        </a:p>
      </dgm:t>
    </dgm:pt>
    <dgm:pt modelId="{3311FF43-787D-4AA2-95C8-8909DC08B9DA}" type="pres">
      <dgm:prSet presAssocID="{67A4D5AC-6519-4879-87A7-4697C0F42DAC}" presName="childComposite" presStyleCnt="0">
        <dgm:presLayoutVars>
          <dgm:chMax val="0"/>
          <dgm:chPref val="0"/>
        </dgm:presLayoutVars>
      </dgm:prSet>
      <dgm:spPr/>
    </dgm:pt>
    <dgm:pt modelId="{43BC7D06-E25F-433B-A16B-533F65136B6B}" type="pres">
      <dgm:prSet presAssocID="{67A4D5AC-6519-4879-87A7-4697C0F42DAC}" presName="Image" presStyleLbl="node1" presStyleIdx="1" presStyleCnt="3" custScaleX="56928" custScaleY="55370" custLinFactY="-10476" custLinFactNeighborX="4038" custLinFactNeighborY="-100000"/>
      <dgm:spPr>
        <a:blipFill rotWithShape="1">
          <a:blip xmlns:r="http://schemas.openxmlformats.org/officeDocument/2006/relationships" r:embed="rId3"/>
          <a:stretch>
            <a:fillRect/>
          </a:stretch>
        </a:blipFill>
      </dgm:spPr>
      <dgm:t>
        <a:bodyPr/>
        <a:lstStyle/>
        <a:p>
          <a:endParaRPr lang="el-GR"/>
        </a:p>
      </dgm:t>
    </dgm:pt>
    <dgm:pt modelId="{D80C8E93-0D72-4C28-BECE-5B5C7A6BF001}" type="pres">
      <dgm:prSet presAssocID="{67A4D5AC-6519-4879-87A7-4697C0F42DAC}" presName="childText" presStyleLbl="lnNode1" presStyleIdx="1" presStyleCnt="3" custScaleX="105663" custScaleY="61871" custLinFactY="-11525" custLinFactNeighborX="-1191" custLinFactNeighborY="-100000">
        <dgm:presLayoutVars>
          <dgm:chMax val="0"/>
          <dgm:chPref val="0"/>
          <dgm:bulletEnabled val="1"/>
        </dgm:presLayoutVars>
      </dgm:prSet>
      <dgm:spPr/>
      <dgm:t>
        <a:bodyPr/>
        <a:lstStyle/>
        <a:p>
          <a:endParaRPr lang="el-GR"/>
        </a:p>
      </dgm:t>
    </dgm:pt>
    <dgm:pt modelId="{709D1C3A-1AB0-4AAE-A72B-79B03F726CF3}" type="pres">
      <dgm:prSet presAssocID="{0D063EDD-6AD8-43F1-B5E8-42D3670CBBD4}" presName="childComposite" presStyleCnt="0">
        <dgm:presLayoutVars>
          <dgm:chMax val="0"/>
          <dgm:chPref val="0"/>
        </dgm:presLayoutVars>
      </dgm:prSet>
      <dgm:spPr/>
    </dgm:pt>
    <dgm:pt modelId="{2B688F76-770A-491D-82D4-E530DE897CBF}" type="pres">
      <dgm:prSet presAssocID="{0D063EDD-6AD8-43F1-B5E8-42D3670CBBD4}" presName="Image" presStyleLbl="node1" presStyleIdx="2" presStyleCnt="3" custScaleX="58839" custScaleY="65356" custLinFactNeighborX="2267" custLinFactNeighborY="-12588"/>
      <dgm:spPr>
        <a:blipFill rotWithShape="1">
          <a:blip xmlns:r="http://schemas.openxmlformats.org/officeDocument/2006/relationships" r:embed="rId4"/>
          <a:stretch>
            <a:fillRect/>
          </a:stretch>
        </a:blipFill>
      </dgm:spPr>
      <dgm:t>
        <a:bodyPr/>
        <a:lstStyle/>
        <a:p>
          <a:endParaRPr lang="el-GR"/>
        </a:p>
      </dgm:t>
    </dgm:pt>
    <dgm:pt modelId="{F080EBDA-49B4-4687-B704-EE2DBCCA0DA2}" type="pres">
      <dgm:prSet presAssocID="{0D063EDD-6AD8-43F1-B5E8-42D3670CBBD4}" presName="childText" presStyleLbl="lnNode1" presStyleIdx="2" presStyleCnt="3" custScaleX="104509" custScaleY="63638" custLinFactY="-14570" custLinFactNeighborX="-1528" custLinFactNeighborY="-100000">
        <dgm:presLayoutVars>
          <dgm:chMax val="0"/>
          <dgm:chPref val="0"/>
          <dgm:bulletEnabled val="1"/>
        </dgm:presLayoutVars>
      </dgm:prSet>
      <dgm:spPr/>
      <dgm:t>
        <a:bodyPr/>
        <a:lstStyle/>
        <a:p>
          <a:endParaRPr lang="el-GR"/>
        </a:p>
      </dgm:t>
    </dgm:pt>
  </dgm:ptLst>
  <dgm:cxnLst>
    <dgm:cxn modelId="{CF356ACB-562F-473C-9AC3-6E841849DD34}" type="presOf" srcId="{0D063EDD-6AD8-43F1-B5E8-42D3670CBBD4}" destId="{F080EBDA-49B4-4687-B704-EE2DBCCA0DA2}" srcOrd="0" destOrd="0" presId="urn:microsoft.com/office/officeart/2008/layout/PictureAccentList"/>
    <dgm:cxn modelId="{98D6A73B-C159-41A4-BE09-9D43569178F9}" srcId="{5D18B94D-4DF1-40EB-BBFD-2AAD209B1C16}" destId="{67A4D5AC-6519-4879-87A7-4697C0F42DAC}" srcOrd="1" destOrd="0" parTransId="{0E7B5333-0A15-45FE-A831-D821E6236050}" sibTransId="{5CE261C5-26E6-4357-B2C9-C1CEDB88EF62}"/>
    <dgm:cxn modelId="{A5A92250-FFED-455E-B0C1-38318CE09D19}" srcId="{5D18B94D-4DF1-40EB-BBFD-2AAD209B1C16}" destId="{02DE1569-740E-4FEB-B8F8-171FF7895482}" srcOrd="0" destOrd="0" parTransId="{3CE5ACA1-90E5-454A-9BBD-1FC9029E9C2E}" sibTransId="{3F809F62-C3C7-4213-ADF3-C8B61BC4362A}"/>
    <dgm:cxn modelId="{6B901048-15B5-4118-915F-525ABBFD5EF8}" srcId="{5D18B94D-4DF1-40EB-BBFD-2AAD209B1C16}" destId="{0D063EDD-6AD8-43F1-B5E8-42D3670CBBD4}" srcOrd="2" destOrd="0" parTransId="{2F72C392-7EC3-4F7C-BE04-1409635E1D10}" sibTransId="{6E0B8D14-B138-4D53-8474-52E5E8521026}"/>
    <dgm:cxn modelId="{B5463F46-266A-4B37-96BA-E3F82A151A72}" srcId="{03DDAAA3-42AE-4F07-81D2-F41BCF20ABCE}" destId="{5D18B94D-4DF1-40EB-BBFD-2AAD209B1C16}" srcOrd="0" destOrd="0" parTransId="{C6DF52C9-0455-421A-AF17-9B609C80F5C0}" sibTransId="{219ECBF8-701F-4FF3-97E6-CF22426A1C8C}"/>
    <dgm:cxn modelId="{D1C4ED91-3D58-4319-9731-96F8A73CB69A}" type="presOf" srcId="{67A4D5AC-6519-4879-87A7-4697C0F42DAC}" destId="{D80C8E93-0D72-4C28-BECE-5B5C7A6BF001}" srcOrd="0" destOrd="0" presId="urn:microsoft.com/office/officeart/2008/layout/PictureAccentList"/>
    <dgm:cxn modelId="{967C132D-2B15-4ACF-BF65-8E474DB2F6BA}" type="presOf" srcId="{03DDAAA3-42AE-4F07-81D2-F41BCF20ABCE}" destId="{F759FCD4-47A5-4ACE-B0B3-5CB7BFC55466}" srcOrd="0" destOrd="0" presId="urn:microsoft.com/office/officeart/2008/layout/PictureAccentList"/>
    <dgm:cxn modelId="{9A4A4B83-8AA1-429A-9179-C7295AF351FC}" type="presOf" srcId="{02DE1569-740E-4FEB-B8F8-171FF7895482}" destId="{688390F7-757B-4B9B-B0A2-419EB47F1456}" srcOrd="0" destOrd="0" presId="urn:microsoft.com/office/officeart/2008/layout/PictureAccentList"/>
    <dgm:cxn modelId="{691F9D26-A534-4498-AFDD-2EA9BF964B6F}" type="presOf" srcId="{5D18B94D-4DF1-40EB-BBFD-2AAD209B1C16}" destId="{A45B18BC-1826-4D7D-8F29-77EEB1251345}" srcOrd="0" destOrd="0" presId="urn:microsoft.com/office/officeart/2008/layout/PictureAccentList"/>
    <dgm:cxn modelId="{DEA90D88-28DF-4628-8080-95C58FB92A06}" type="presParOf" srcId="{F759FCD4-47A5-4ACE-B0B3-5CB7BFC55466}" destId="{1889FA1C-081F-462A-8A3F-922D8E9777B4}" srcOrd="0" destOrd="0" presId="urn:microsoft.com/office/officeart/2008/layout/PictureAccentList"/>
    <dgm:cxn modelId="{D5C82C2E-A84A-4636-8D44-D35D6C062617}" type="presParOf" srcId="{1889FA1C-081F-462A-8A3F-922D8E9777B4}" destId="{43E8B514-D492-450B-879E-6F66C9D4F2B7}" srcOrd="0" destOrd="0" presId="urn:microsoft.com/office/officeart/2008/layout/PictureAccentList"/>
    <dgm:cxn modelId="{36A88756-3BF0-427D-AD36-595D60B27EDD}" type="presParOf" srcId="{43E8B514-D492-450B-879E-6F66C9D4F2B7}" destId="{A45B18BC-1826-4D7D-8F29-77EEB1251345}" srcOrd="0" destOrd="0" presId="urn:microsoft.com/office/officeart/2008/layout/PictureAccentList"/>
    <dgm:cxn modelId="{B207C9C5-0A97-450E-9EE4-E404517954F1}" type="presParOf" srcId="{1889FA1C-081F-462A-8A3F-922D8E9777B4}" destId="{B7451C1B-D3A3-478F-9D31-04FE3E50629A}" srcOrd="1" destOrd="0" presId="urn:microsoft.com/office/officeart/2008/layout/PictureAccentList"/>
    <dgm:cxn modelId="{8ADF574C-85F1-4422-BFB3-292243C133E6}" type="presParOf" srcId="{B7451C1B-D3A3-478F-9D31-04FE3E50629A}" destId="{B8D5BEDA-4B09-4EB2-8A93-679B2DE5D01C}" srcOrd="0" destOrd="0" presId="urn:microsoft.com/office/officeart/2008/layout/PictureAccentList"/>
    <dgm:cxn modelId="{5F13FEF5-5E02-4526-B6B0-EE4E976030F1}" type="presParOf" srcId="{B8D5BEDA-4B09-4EB2-8A93-679B2DE5D01C}" destId="{2E91283E-65DD-444D-BA97-1232C590E289}" srcOrd="0" destOrd="0" presId="urn:microsoft.com/office/officeart/2008/layout/PictureAccentList"/>
    <dgm:cxn modelId="{81BCB377-CDD4-4A17-973A-6E47040CDABF}" type="presParOf" srcId="{B8D5BEDA-4B09-4EB2-8A93-679B2DE5D01C}" destId="{688390F7-757B-4B9B-B0A2-419EB47F1456}" srcOrd="1" destOrd="0" presId="urn:microsoft.com/office/officeart/2008/layout/PictureAccentList"/>
    <dgm:cxn modelId="{A0F98394-ADAD-4602-A140-96F0660B3E78}" type="presParOf" srcId="{B7451C1B-D3A3-478F-9D31-04FE3E50629A}" destId="{3311FF43-787D-4AA2-95C8-8909DC08B9DA}" srcOrd="1" destOrd="0" presId="urn:microsoft.com/office/officeart/2008/layout/PictureAccentList"/>
    <dgm:cxn modelId="{041F3F94-F56A-4A48-939D-A650DE056D97}" type="presParOf" srcId="{3311FF43-787D-4AA2-95C8-8909DC08B9DA}" destId="{43BC7D06-E25F-433B-A16B-533F65136B6B}" srcOrd="0" destOrd="0" presId="urn:microsoft.com/office/officeart/2008/layout/PictureAccentList"/>
    <dgm:cxn modelId="{9BABEF94-3702-48E2-8008-C19B701CEBC5}" type="presParOf" srcId="{3311FF43-787D-4AA2-95C8-8909DC08B9DA}" destId="{D80C8E93-0D72-4C28-BECE-5B5C7A6BF001}" srcOrd="1" destOrd="0" presId="urn:microsoft.com/office/officeart/2008/layout/PictureAccentList"/>
    <dgm:cxn modelId="{075CAA10-1E23-4AEF-BABF-A8E77CE5D464}" type="presParOf" srcId="{B7451C1B-D3A3-478F-9D31-04FE3E50629A}" destId="{709D1C3A-1AB0-4AAE-A72B-79B03F726CF3}" srcOrd="2" destOrd="0" presId="urn:microsoft.com/office/officeart/2008/layout/PictureAccentList"/>
    <dgm:cxn modelId="{FE719074-5972-42A1-9383-63C808F91150}" type="presParOf" srcId="{709D1C3A-1AB0-4AAE-A72B-79B03F726CF3}" destId="{2B688F76-770A-491D-82D4-E530DE897CBF}" srcOrd="0" destOrd="0" presId="urn:microsoft.com/office/officeart/2008/layout/PictureAccentList"/>
    <dgm:cxn modelId="{15D27E4C-41C7-4484-A50E-13902B03AC37}" type="presParOf" srcId="{709D1C3A-1AB0-4AAE-A72B-79B03F726CF3}" destId="{F080EBDA-49B4-4687-B704-EE2DBCCA0DA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93F102B5-177A-47D7-A372-1473F3C2BC3B}">
      <dgm:prSet phldrT="[Κείμενο]" custT="1"/>
      <dgm:spPr/>
      <dgm:t>
        <a:bodyPr/>
        <a:lstStyle/>
        <a:p>
          <a:r>
            <a:rPr lang="el-GR" sz="1800" b="1" dirty="0" err="1" smtClean="0">
              <a:solidFill>
                <a:srgbClr val="931B1B"/>
              </a:solidFill>
              <a:latin typeface="Times New Roman" panose="02020603050405020304" pitchFamily="18" charset="0"/>
              <a:cs typeface="Times New Roman" panose="02020603050405020304" pitchFamily="18" charset="0"/>
            </a:rPr>
            <a:t>Πολυμεσική</a:t>
          </a:r>
          <a:r>
            <a:rPr lang="el-GR" sz="1800" b="1" dirty="0" smtClean="0">
              <a:solidFill>
                <a:srgbClr val="931B1B"/>
              </a:solidFill>
              <a:latin typeface="Times New Roman" panose="02020603050405020304" pitchFamily="18" charset="0"/>
              <a:cs typeface="Times New Roman" panose="02020603050405020304" pitchFamily="18" charset="0"/>
            </a:rPr>
            <a:t> αρχή</a:t>
          </a:r>
          <a:r>
            <a:rPr lang="en-US" sz="1800" b="1" dirty="0" smtClean="0">
              <a:solidFill>
                <a:srgbClr val="931B1B"/>
              </a:solidFill>
              <a:latin typeface="Times New Roman" panose="02020603050405020304" pitchFamily="18" charset="0"/>
              <a:cs typeface="Times New Roman" panose="02020603050405020304" pitchFamily="18" charset="0"/>
            </a:rPr>
            <a:t>: </a:t>
          </a:r>
          <a:r>
            <a:rPr lang="el-GR" sz="1800" b="1" dirty="0" smtClean="0">
              <a:latin typeface="Times New Roman" panose="02020603050405020304" pitchFamily="18" charset="0"/>
              <a:cs typeface="Times New Roman" panose="02020603050405020304" pitchFamily="18" charset="0"/>
            </a:rPr>
            <a:t>Παρουσίαση των πληροφοριών ταυτόχρονα με λέξεις και εικόνες</a:t>
          </a:r>
          <a:r>
            <a:rPr lang="en-US" sz="1800" b="1" dirty="0" smtClean="0">
              <a:latin typeface="Times New Roman" panose="02020603050405020304" pitchFamily="18" charset="0"/>
              <a:cs typeface="Times New Roman" panose="02020603050405020304" pitchFamily="18" charset="0"/>
            </a:rPr>
            <a:t>  </a:t>
          </a:r>
          <a:r>
            <a:rPr lang="el-GR" sz="1800" b="1" dirty="0" smtClean="0">
              <a:latin typeface="Times New Roman" panose="02020603050405020304" pitchFamily="18" charset="0"/>
              <a:cs typeface="Times New Roman" panose="02020603050405020304" pitchFamily="18" charset="0"/>
            </a:rPr>
            <a:t>με κείμενο και βίντεο.</a:t>
          </a:r>
          <a:endParaRPr lang="el-GR" sz="1800" b="1" dirty="0">
            <a:latin typeface="Times New Roman" panose="02020603050405020304" pitchFamily="18" charset="0"/>
            <a:cs typeface="Times New Roman" panose="02020603050405020304" pitchFamily="18" charset="0"/>
          </a:endParaRPr>
        </a:p>
      </dgm:t>
    </dgm:pt>
    <dgm:pt modelId="{4DEB2F0B-E81D-4205-B132-149968B6D481}" type="parTrans" cxnId="{63331D8A-C192-4EC4-9B8B-BA02474B0228}">
      <dgm:prSet/>
      <dgm:spPr/>
      <dgm:t>
        <a:bodyPr/>
        <a:lstStyle/>
        <a:p>
          <a:endParaRPr lang="el-GR"/>
        </a:p>
      </dgm:t>
    </dgm:pt>
    <dgm:pt modelId="{89D0FAC4-4864-4C37-B39D-A5CA7A76DBE6}" type="sibTrans" cxnId="{63331D8A-C192-4EC4-9B8B-BA02474B0228}">
      <dgm:prSet/>
      <dgm:spPr/>
      <dgm:t>
        <a:bodyPr/>
        <a:lstStyle/>
        <a:p>
          <a:endParaRPr lang="el-GR"/>
        </a:p>
      </dgm:t>
    </dgm:pt>
    <dgm:pt modelId="{55238B36-0AF2-4888-9533-4016CCA0B4A2}">
      <dgm:prSet phldrT="[Κείμενο]" custT="1"/>
      <dgm:spPr/>
      <dgm:t>
        <a:bodyPr/>
        <a:lstStyle/>
        <a:p>
          <a:r>
            <a:rPr lang="el-GR" sz="1800" b="1" dirty="0" smtClean="0">
              <a:solidFill>
                <a:srgbClr val="931B1B"/>
              </a:solidFill>
              <a:latin typeface="Times New Roman" panose="02020603050405020304" pitchFamily="18" charset="0"/>
              <a:cs typeface="Times New Roman" panose="02020603050405020304" pitchFamily="18" charset="0"/>
            </a:rPr>
            <a:t>Χωρική Συνάφεια:  </a:t>
          </a:r>
          <a:r>
            <a:rPr lang="el-GR" sz="1800" b="1" dirty="0" err="1" smtClean="0">
              <a:latin typeface="Times New Roman" panose="02020603050405020304" pitchFamily="18" charset="0"/>
              <a:cs typeface="Times New Roman" panose="02020603050405020304" pitchFamily="18" charset="0"/>
            </a:rPr>
            <a:t>Oι</a:t>
          </a:r>
          <a:r>
            <a:rPr lang="el-GR" sz="1800" b="1" dirty="0" smtClean="0">
              <a:latin typeface="Times New Roman" panose="02020603050405020304" pitchFamily="18" charset="0"/>
              <a:cs typeface="Times New Roman" panose="02020603050405020304" pitchFamily="18" charset="0"/>
            </a:rPr>
            <a:t> μαθητές αντιλαμβάνονται καλύτερα το μήνυμα όταν οι λέξεις που αντιστοιχούν με τις συγκεκριμένες εικόνες παρουσιάζονται κοντά η μία με την άλλη.</a:t>
          </a:r>
          <a:endParaRPr lang="el-GR" sz="1800" b="1" dirty="0">
            <a:solidFill>
              <a:srgbClr val="931B1B"/>
            </a:solidFill>
            <a:latin typeface="Times New Roman" panose="02020603050405020304" pitchFamily="18" charset="0"/>
            <a:cs typeface="Times New Roman" panose="02020603050405020304" pitchFamily="18" charset="0"/>
          </a:endParaRPr>
        </a:p>
      </dgm:t>
    </dgm:pt>
    <dgm:pt modelId="{1727EFEB-129D-4D36-AA2D-72821E4FD4DA}" type="sibTrans" cxnId="{B3FA2A2D-6CD3-4FD9-89F3-F6FC95DAE23A}">
      <dgm:prSet/>
      <dgm:spPr/>
      <dgm:t>
        <a:bodyPr/>
        <a:lstStyle/>
        <a:p>
          <a:endParaRPr lang="el-GR"/>
        </a:p>
      </dgm:t>
    </dgm:pt>
    <dgm:pt modelId="{DF3BB337-FD25-4CE2-ADB5-29972C5125B5}" type="parTrans" cxnId="{B3FA2A2D-6CD3-4FD9-89F3-F6FC95DAE23A}">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C96AFE7D-A20D-4262-98C4-91B6A475C20B}" type="pres">
      <dgm:prSet presAssocID="{93F102B5-177A-47D7-A372-1473F3C2BC3B}" presName="node" presStyleLbl="node1" presStyleIdx="0" presStyleCnt="2" custScaleX="377588" custScaleY="44736" custLinFactY="-44441" custLinFactNeighborX="-1187" custLinFactNeighborY="-100000">
        <dgm:presLayoutVars>
          <dgm:bulletEnabled val="1"/>
        </dgm:presLayoutVars>
      </dgm:prSet>
      <dgm:spPr/>
      <dgm:t>
        <a:bodyPr/>
        <a:lstStyle/>
        <a:p>
          <a:endParaRPr lang="el-GR"/>
        </a:p>
      </dgm:t>
    </dgm:pt>
    <dgm:pt modelId="{AFA4390E-B214-4E59-B6A1-BE8A77F33A69}" type="pres">
      <dgm:prSet presAssocID="{89D0FAC4-4864-4C37-B39D-A5CA7A76DBE6}" presName="sibTrans" presStyleCnt="0"/>
      <dgm:spPr/>
    </dgm:pt>
    <dgm:pt modelId="{73416765-1CC0-44CC-83C4-334DC62C6DCA}" type="pres">
      <dgm:prSet presAssocID="{55238B36-0AF2-4888-9533-4016CCA0B4A2}" presName="node" presStyleLbl="node1" presStyleIdx="1" presStyleCnt="2" custScaleX="379540" custScaleY="52697" custLinFactNeighborX="-1312" custLinFactNeighborY="-15417">
        <dgm:presLayoutVars>
          <dgm:bulletEnabled val="1"/>
        </dgm:presLayoutVars>
      </dgm:prSet>
      <dgm:spPr/>
      <dgm:t>
        <a:bodyPr/>
        <a:lstStyle/>
        <a:p>
          <a:endParaRPr lang="el-GR"/>
        </a:p>
      </dgm:t>
    </dgm:pt>
  </dgm:ptLst>
  <dgm:cxnLst>
    <dgm:cxn modelId="{63331D8A-C192-4EC4-9B8B-BA02474B0228}" srcId="{E0B751B4-776C-40F2-B014-4C8FECC11C96}" destId="{93F102B5-177A-47D7-A372-1473F3C2BC3B}" srcOrd="0" destOrd="0" parTransId="{4DEB2F0B-E81D-4205-B132-149968B6D481}" sibTransId="{89D0FAC4-4864-4C37-B39D-A5CA7A76DBE6}"/>
    <dgm:cxn modelId="{09600C66-CAD4-4224-9202-25891CA07D45}" type="presOf" srcId="{55238B36-0AF2-4888-9533-4016CCA0B4A2}" destId="{73416765-1CC0-44CC-83C4-334DC62C6DCA}" srcOrd="0" destOrd="0" presId="urn:microsoft.com/office/officeart/2005/8/layout/default"/>
    <dgm:cxn modelId="{57BC783B-D5CD-4AB8-BF7E-E670EAF73E19}" type="presOf" srcId="{E0B751B4-776C-40F2-B014-4C8FECC11C96}" destId="{9F0E8C4A-5E33-429B-8563-8E30E8DD0513}" srcOrd="0" destOrd="0" presId="urn:microsoft.com/office/officeart/2005/8/layout/default"/>
    <dgm:cxn modelId="{B3FA2A2D-6CD3-4FD9-89F3-F6FC95DAE23A}" srcId="{E0B751B4-776C-40F2-B014-4C8FECC11C96}" destId="{55238B36-0AF2-4888-9533-4016CCA0B4A2}" srcOrd="1" destOrd="0" parTransId="{DF3BB337-FD25-4CE2-ADB5-29972C5125B5}" sibTransId="{1727EFEB-129D-4D36-AA2D-72821E4FD4DA}"/>
    <dgm:cxn modelId="{F98C6483-E5B3-46A4-93A0-819D1458D8E0}" type="presOf" srcId="{93F102B5-177A-47D7-A372-1473F3C2BC3B}" destId="{C96AFE7D-A20D-4262-98C4-91B6A475C20B}" srcOrd="0" destOrd="0" presId="urn:microsoft.com/office/officeart/2005/8/layout/default"/>
    <dgm:cxn modelId="{59782955-6B97-4A0D-91BC-EE90A9BD2E14}" type="presParOf" srcId="{9F0E8C4A-5E33-429B-8563-8E30E8DD0513}" destId="{C96AFE7D-A20D-4262-98C4-91B6A475C20B}" srcOrd="0" destOrd="0" presId="urn:microsoft.com/office/officeart/2005/8/layout/default"/>
    <dgm:cxn modelId="{102DAD0C-B196-4E19-8176-1CF708DF65C0}" type="presParOf" srcId="{9F0E8C4A-5E33-429B-8563-8E30E8DD0513}" destId="{AFA4390E-B214-4E59-B6A1-BE8A77F33A69}" srcOrd="1" destOrd="0" presId="urn:microsoft.com/office/officeart/2005/8/layout/default"/>
    <dgm:cxn modelId="{7958E6D7-DC05-4D41-8497-F7E9A0D4F7EE}" type="presParOf" srcId="{9F0E8C4A-5E33-429B-8563-8E30E8DD0513}" destId="{73416765-1CC0-44CC-83C4-334DC62C6DC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B751B4-776C-40F2-B014-4C8FECC11C9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EE089F8C-D650-460F-81FC-DC05C4EF10D6}">
      <dgm:prSet phldrT="[Κείμενο]" custT="1"/>
      <dgm:spPr/>
      <dgm:t>
        <a:bodyPr/>
        <a:lstStyle/>
        <a:p>
          <a:r>
            <a:rPr lang="x-none" sz="1800" b="1" u="none" dirty="0" smtClean="0">
              <a:solidFill>
                <a:srgbClr val="931B1B"/>
              </a:solidFill>
              <a:latin typeface="Times New Roman" panose="02020603050405020304" pitchFamily="18" charset="0"/>
              <a:cs typeface="Times New Roman" panose="02020603050405020304" pitchFamily="18" charset="0"/>
            </a:rPr>
            <a:t>Αρχή της Κατάτμησης</a:t>
          </a:r>
          <a:r>
            <a:rPr lang="el-GR" sz="1800" dirty="0" smtClean="0">
              <a:solidFill>
                <a:srgbClr val="931B1B"/>
              </a:solidFill>
              <a:latin typeface="Times New Roman" panose="02020603050405020304" pitchFamily="18" charset="0"/>
              <a:cs typeface="Times New Roman" panose="02020603050405020304" pitchFamily="18" charset="0"/>
            </a:rPr>
            <a:t>"</a:t>
          </a:r>
          <a:r>
            <a:rPr lang="el-GR" sz="1800" b="1" dirty="0" smtClean="0">
              <a:solidFill>
                <a:srgbClr val="931B1B"/>
              </a:solidFill>
              <a:latin typeface="Times New Roman" panose="02020603050405020304" pitchFamily="18" charset="0"/>
              <a:cs typeface="Times New Roman" panose="02020603050405020304" pitchFamily="18" charset="0"/>
            </a:rPr>
            <a:t>Το Ε.Υ. σε </a:t>
          </a:r>
          <a:r>
            <a:rPr lang="el-GR" sz="1800" b="1" dirty="0" err="1" smtClean="0">
              <a:solidFill>
                <a:srgbClr val="931B1B"/>
              </a:solidFill>
              <a:latin typeface="Times New Roman" panose="02020603050405020304" pitchFamily="18" charset="0"/>
              <a:cs typeface="Times New Roman" panose="02020603050405020304" pitchFamily="18" charset="0"/>
            </a:rPr>
            <a:t>μπουκίτσες</a:t>
          </a:r>
          <a:r>
            <a:rPr lang="el-GR" sz="1800" dirty="0" smtClean="0">
              <a:solidFill>
                <a:srgbClr val="931B1B"/>
              </a:solidFill>
              <a:latin typeface="Times New Roman" panose="02020603050405020304" pitchFamily="18" charset="0"/>
              <a:cs typeface="Times New Roman" panose="02020603050405020304" pitchFamily="18" charset="0"/>
            </a:rPr>
            <a:t>"</a:t>
          </a:r>
          <a:r>
            <a:rPr lang="x-none" sz="1800" b="1" u="none" dirty="0" smtClean="0">
              <a:solidFill>
                <a:srgbClr val="931B1B"/>
              </a:solidFill>
              <a:latin typeface="Times New Roman" panose="02020603050405020304" pitchFamily="18" charset="0"/>
              <a:cs typeface="Times New Roman" panose="02020603050405020304" pitchFamily="18" charset="0"/>
            </a:rPr>
            <a:t>:</a:t>
          </a:r>
          <a:r>
            <a:rPr lang="x-none" sz="1800" b="1" u="none" dirty="0" smtClean="0">
              <a:latin typeface="Times New Roman" panose="02020603050405020304" pitchFamily="18" charset="0"/>
              <a:cs typeface="Times New Roman" panose="02020603050405020304" pitchFamily="18" charset="0"/>
            </a:rPr>
            <a:t> </a:t>
          </a:r>
          <a:r>
            <a:rPr lang="el-GR" sz="1800" dirty="0" err="1" smtClean="0">
              <a:latin typeface="Times New Roman" panose="02020603050405020304" pitchFamily="18" charset="0"/>
              <a:cs typeface="Times New Roman" panose="02020603050405020304" pitchFamily="18" charset="0"/>
            </a:rPr>
            <a:t>Oι</a:t>
          </a:r>
          <a:r>
            <a:rPr lang="el-GR" sz="1800" dirty="0" smtClean="0">
              <a:latin typeface="Times New Roman" panose="02020603050405020304" pitchFamily="18" charset="0"/>
              <a:cs typeface="Times New Roman" panose="02020603050405020304" pitchFamily="18" charset="0"/>
            </a:rPr>
            <a:t> μαθητές αποθηκεύουν και διατηρούν την πληροφορία στη μνήμη τους, αν το Ε.Υ. έχει συνοπτική και συγκεκριμένη οπτική και ακουστική πληροφόρηση .</a:t>
          </a:r>
          <a:endParaRPr lang="el-GR" sz="1800" dirty="0">
            <a:solidFill>
              <a:srgbClr val="931B1B"/>
            </a:solidFill>
            <a:latin typeface="Times New Roman" panose="02020603050405020304" pitchFamily="18" charset="0"/>
            <a:cs typeface="Times New Roman" panose="02020603050405020304" pitchFamily="18" charset="0"/>
          </a:endParaRPr>
        </a:p>
      </dgm:t>
    </dgm:pt>
    <dgm:pt modelId="{2D0DAF82-7036-457F-9172-3761150BB744}" type="parTrans" cxnId="{7E4EB4A2-7BD1-4407-8573-DD1919761D9A}">
      <dgm:prSet/>
      <dgm:spPr/>
      <dgm:t>
        <a:bodyPr/>
        <a:lstStyle/>
        <a:p>
          <a:endParaRPr lang="el-GR"/>
        </a:p>
      </dgm:t>
    </dgm:pt>
    <dgm:pt modelId="{663905DC-7E30-43BD-9F23-909622CFE954}" type="sibTrans" cxnId="{7E4EB4A2-7BD1-4407-8573-DD1919761D9A}">
      <dgm:prSet/>
      <dgm:spPr/>
      <dgm:t>
        <a:bodyPr/>
        <a:lstStyle/>
        <a:p>
          <a:endParaRPr lang="el-GR"/>
        </a:p>
      </dgm:t>
    </dgm:pt>
    <dgm:pt modelId="{A929933D-F936-4E8C-AF02-803FFD1E140D}">
      <dgm:prSet phldrT="[Κείμενο]"/>
      <dgm:spPr/>
      <dgm:t>
        <a:bodyPr/>
        <a:lstStyle/>
        <a:p>
          <a:r>
            <a:rPr lang="x-none" b="1" u="none" dirty="0" smtClean="0">
              <a:solidFill>
                <a:srgbClr val="931B1B"/>
              </a:solidFill>
              <a:latin typeface="Times New Roman" panose="02020603050405020304" pitchFamily="18" charset="0"/>
              <a:cs typeface="Times New Roman" panose="02020603050405020304" pitchFamily="18" charset="0"/>
            </a:rPr>
            <a:t>Αρχή της Τροπικότητας</a:t>
          </a:r>
          <a:r>
            <a:rPr lang="el-GR" b="1" u="none" dirty="0" smtClean="0">
              <a:solidFill>
                <a:srgbClr val="931B1B"/>
              </a:solidFill>
              <a:latin typeface="Times New Roman" panose="02020603050405020304" pitchFamily="18" charset="0"/>
              <a:cs typeface="Times New Roman" panose="02020603050405020304" pitchFamily="18" charset="0"/>
            </a:rPr>
            <a:t> </a:t>
          </a:r>
          <a:r>
            <a:rPr lang="el-GR" b="1" dirty="0" smtClean="0">
              <a:solidFill>
                <a:srgbClr val="931B1B"/>
              </a:solidFill>
              <a:latin typeface="Times New Roman" panose="02020603050405020304" pitchFamily="18" charset="0"/>
              <a:cs typeface="Times New Roman" panose="02020603050405020304" pitchFamily="18" charset="0"/>
            </a:rPr>
            <a:t>Χρήση της αφήγησης</a:t>
          </a:r>
          <a:r>
            <a:rPr lang="x-none" b="1" u="none" dirty="0" smtClean="0">
              <a:solidFill>
                <a:srgbClr val="931B1B"/>
              </a:solidFill>
              <a:latin typeface="Times New Roman" panose="02020603050405020304" pitchFamily="18" charset="0"/>
              <a:cs typeface="Times New Roman" panose="02020603050405020304" pitchFamily="18" charset="0"/>
            </a:rPr>
            <a:t>:</a:t>
          </a:r>
          <a:r>
            <a:rPr lang="x-none" b="1" u="none" dirty="0" smtClean="0">
              <a:latin typeface="Times New Roman" panose="02020603050405020304" pitchFamily="18" charset="0"/>
              <a:cs typeface="Times New Roman" panose="02020603050405020304" pitchFamily="18" charset="0"/>
            </a:rPr>
            <a:t> </a:t>
          </a:r>
          <a:r>
            <a:rPr lang="el-GR" b="1" dirty="0" smtClean="0">
              <a:latin typeface="Times New Roman" panose="02020603050405020304" pitchFamily="18" charset="0"/>
              <a:cs typeface="Times New Roman" panose="02020603050405020304" pitchFamily="18" charset="0"/>
            </a:rPr>
            <a:t>  Είναι προτιμότερη η χρήση της αφήγησης σε σχέση με την παράθεση γραπτών κειμένων</a:t>
          </a:r>
          <a:endParaRPr lang="el-GR" b="1" dirty="0">
            <a:solidFill>
              <a:srgbClr val="931B1B"/>
            </a:solidFill>
            <a:latin typeface="Times New Roman" panose="02020603050405020304" pitchFamily="18" charset="0"/>
            <a:cs typeface="Times New Roman" panose="02020603050405020304" pitchFamily="18" charset="0"/>
          </a:endParaRPr>
        </a:p>
      </dgm:t>
    </dgm:pt>
    <dgm:pt modelId="{949C3FFD-F7FB-437B-805A-4BAD7B431024}" type="parTrans" cxnId="{3CEC9477-B52A-4930-9C20-13F76C3B6433}">
      <dgm:prSet/>
      <dgm:spPr/>
      <dgm:t>
        <a:bodyPr/>
        <a:lstStyle/>
        <a:p>
          <a:endParaRPr lang="el-GR"/>
        </a:p>
      </dgm:t>
    </dgm:pt>
    <dgm:pt modelId="{047D784E-CF74-47E3-BA42-8BD191E365A6}" type="sibTrans" cxnId="{3CEC9477-B52A-4930-9C20-13F76C3B6433}">
      <dgm:prSet/>
      <dgm:spPr/>
      <dgm:t>
        <a:bodyPr/>
        <a:lstStyle/>
        <a:p>
          <a:endParaRPr lang="el-GR"/>
        </a:p>
      </dgm:t>
    </dgm:pt>
    <dgm:pt modelId="{9F0E8C4A-5E33-429B-8563-8E30E8DD0513}" type="pres">
      <dgm:prSet presAssocID="{E0B751B4-776C-40F2-B014-4C8FECC11C96}" presName="diagram" presStyleCnt="0">
        <dgm:presLayoutVars>
          <dgm:dir/>
          <dgm:resizeHandles val="exact"/>
        </dgm:presLayoutVars>
      </dgm:prSet>
      <dgm:spPr/>
      <dgm:t>
        <a:bodyPr/>
        <a:lstStyle/>
        <a:p>
          <a:endParaRPr lang="el-GR"/>
        </a:p>
      </dgm:t>
    </dgm:pt>
    <dgm:pt modelId="{4A0C9CA4-82FF-4077-B84E-87D44B71F037}" type="pres">
      <dgm:prSet presAssocID="{EE089F8C-D650-460F-81FC-DC05C4EF10D6}" presName="node" presStyleLbl="node1" presStyleIdx="0" presStyleCnt="2" custScaleX="374818" custScaleY="52150" custLinFactY="-69872" custLinFactNeighborX="379" custLinFactNeighborY="-100000">
        <dgm:presLayoutVars>
          <dgm:bulletEnabled val="1"/>
        </dgm:presLayoutVars>
      </dgm:prSet>
      <dgm:spPr/>
      <dgm:t>
        <a:bodyPr/>
        <a:lstStyle/>
        <a:p>
          <a:endParaRPr lang="el-GR"/>
        </a:p>
      </dgm:t>
    </dgm:pt>
    <dgm:pt modelId="{BA335216-FCFF-4808-B02B-267EAF5DF9B8}" type="pres">
      <dgm:prSet presAssocID="{663905DC-7E30-43BD-9F23-909622CFE954}" presName="sibTrans" presStyleCnt="0"/>
      <dgm:spPr/>
    </dgm:pt>
    <dgm:pt modelId="{EA01A59A-9002-4B27-B4DF-54B83E579E45}" type="pres">
      <dgm:prSet presAssocID="{A929933D-F936-4E8C-AF02-803FFD1E140D}" presName="node" presStyleLbl="node1" presStyleIdx="1" presStyleCnt="2" custScaleX="370981" custScaleY="40365" custLinFactNeighborX="-1325" custLinFactNeighborY="-241">
        <dgm:presLayoutVars>
          <dgm:bulletEnabled val="1"/>
        </dgm:presLayoutVars>
      </dgm:prSet>
      <dgm:spPr/>
      <dgm:t>
        <a:bodyPr/>
        <a:lstStyle/>
        <a:p>
          <a:endParaRPr lang="el-GR"/>
        </a:p>
      </dgm:t>
    </dgm:pt>
  </dgm:ptLst>
  <dgm:cxnLst>
    <dgm:cxn modelId="{B3A30386-FFFF-46FE-BBB4-DE95E534F07A}" type="presOf" srcId="{EE089F8C-D650-460F-81FC-DC05C4EF10D6}" destId="{4A0C9CA4-82FF-4077-B84E-87D44B71F037}" srcOrd="0" destOrd="0" presId="urn:microsoft.com/office/officeart/2005/8/layout/default"/>
    <dgm:cxn modelId="{34361112-465A-4B8C-A475-E682A57FCF4E}" type="presOf" srcId="{E0B751B4-776C-40F2-B014-4C8FECC11C96}" destId="{9F0E8C4A-5E33-429B-8563-8E30E8DD0513}" srcOrd="0" destOrd="0" presId="urn:microsoft.com/office/officeart/2005/8/layout/default"/>
    <dgm:cxn modelId="{7E4EB4A2-7BD1-4407-8573-DD1919761D9A}" srcId="{E0B751B4-776C-40F2-B014-4C8FECC11C96}" destId="{EE089F8C-D650-460F-81FC-DC05C4EF10D6}" srcOrd="0" destOrd="0" parTransId="{2D0DAF82-7036-457F-9172-3761150BB744}" sibTransId="{663905DC-7E30-43BD-9F23-909622CFE954}"/>
    <dgm:cxn modelId="{3CEC9477-B52A-4930-9C20-13F76C3B6433}" srcId="{E0B751B4-776C-40F2-B014-4C8FECC11C96}" destId="{A929933D-F936-4E8C-AF02-803FFD1E140D}" srcOrd="1" destOrd="0" parTransId="{949C3FFD-F7FB-437B-805A-4BAD7B431024}" sibTransId="{047D784E-CF74-47E3-BA42-8BD191E365A6}"/>
    <dgm:cxn modelId="{35906380-962F-4D19-A3AE-A03D2EF55F4F}" type="presOf" srcId="{A929933D-F936-4E8C-AF02-803FFD1E140D}" destId="{EA01A59A-9002-4B27-B4DF-54B83E579E45}" srcOrd="0" destOrd="0" presId="urn:microsoft.com/office/officeart/2005/8/layout/default"/>
    <dgm:cxn modelId="{A57F18C5-49F9-40A1-BDE5-4244999F98CC}" type="presParOf" srcId="{9F0E8C4A-5E33-429B-8563-8E30E8DD0513}" destId="{4A0C9CA4-82FF-4077-B84E-87D44B71F037}" srcOrd="0" destOrd="0" presId="urn:microsoft.com/office/officeart/2005/8/layout/default"/>
    <dgm:cxn modelId="{6E19A257-9892-4054-8C40-AF0A09893B50}" type="presParOf" srcId="{9F0E8C4A-5E33-429B-8563-8E30E8DD0513}" destId="{BA335216-FCFF-4808-B02B-267EAF5DF9B8}" srcOrd="1" destOrd="0" presId="urn:microsoft.com/office/officeart/2005/8/layout/default"/>
    <dgm:cxn modelId="{E744DAED-E336-403A-9F63-310360B2C3C1}" type="presParOf" srcId="{9F0E8C4A-5E33-429B-8563-8E30E8DD0513}" destId="{EA01A59A-9002-4B27-B4DF-54B83E579E4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77E0D-6AF3-422B-99B5-21941C5F58E5}">
      <dsp:nvSpPr>
        <dsp:cNvPr id="0" name=""/>
        <dsp:cNvSpPr/>
      </dsp:nvSpPr>
      <dsp:spPr>
        <a:xfrm>
          <a:off x="288018" y="2232244"/>
          <a:ext cx="2984675" cy="1790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χάρη στις προηγμένες διαδικτυακές τεχνολογίες ασύγχρονης μετάδοσης η ασύγχρονη μορφή ΕΞΑΕ δίνει τη δυνατότητα αλληλεπίδρασης διδάσκοντα – διδασκόμενου</a:t>
          </a:r>
          <a:endParaRPr lang="el-GR" sz="1700" kern="1200" dirty="0"/>
        </a:p>
      </dsp:txBody>
      <dsp:txXfrm>
        <a:off x="288018" y="2232244"/>
        <a:ext cx="2984675" cy="1790805"/>
      </dsp:txXfrm>
    </dsp:sp>
    <dsp:sp modelId="{E69989DE-C892-4D4C-9046-2819C61CD510}">
      <dsp:nvSpPr>
        <dsp:cNvPr id="0" name=""/>
        <dsp:cNvSpPr/>
      </dsp:nvSpPr>
      <dsp:spPr>
        <a:xfrm>
          <a:off x="4445312" y="274"/>
          <a:ext cx="2984675" cy="1790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επιβεβαιώνει ότι η λύση για να διδαχτεί ένας κατ’ ιδίαν διδαχθείς μαθητής είναι η ασύγχρονη μορφή ΕΞΑΕ</a:t>
          </a:r>
          <a:endParaRPr lang="el-GR" sz="1800" kern="1200" dirty="0"/>
        </a:p>
      </dsp:txBody>
      <dsp:txXfrm>
        <a:off x="4445312" y="274"/>
        <a:ext cx="2984675" cy="1790805"/>
      </dsp:txXfrm>
    </dsp:sp>
    <dsp:sp modelId="{DF8B0FFC-90E0-40F5-8175-5D2AC87FAF50}">
      <dsp:nvSpPr>
        <dsp:cNvPr id="0" name=""/>
        <dsp:cNvSpPr/>
      </dsp:nvSpPr>
      <dsp:spPr>
        <a:xfrm>
          <a:off x="288018" y="72007"/>
          <a:ext cx="2984675" cy="1790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σε μαθητές που έχουν κριθεί κατ’ ιδίαν διδαχθέντες λόγω σοβαρής ασθένειας</a:t>
          </a:r>
          <a:endParaRPr lang="el-GR" sz="1800" kern="1200" dirty="0"/>
        </a:p>
      </dsp:txBody>
      <dsp:txXfrm>
        <a:off x="288018" y="72007"/>
        <a:ext cx="2984675" cy="1790805"/>
      </dsp:txXfrm>
    </dsp:sp>
    <dsp:sp modelId="{7F43C92D-2949-4707-BA9E-08BB0DEDD726}">
      <dsp:nvSpPr>
        <dsp:cNvPr id="0" name=""/>
        <dsp:cNvSpPr/>
      </dsp:nvSpPr>
      <dsp:spPr>
        <a:xfrm>
          <a:off x="4464504" y="2337483"/>
          <a:ext cx="2984675" cy="653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χωρίς γεωγραφικό περιορισμό</a:t>
          </a:r>
          <a:endParaRPr lang="el-GR" sz="1700" kern="1200" dirty="0"/>
        </a:p>
      </dsp:txBody>
      <dsp:txXfrm>
        <a:off x="4464504" y="2337483"/>
        <a:ext cx="2984675" cy="653608"/>
      </dsp:txXfrm>
    </dsp:sp>
    <dsp:sp modelId="{EFF08659-4A70-447A-A875-4094E9109C3B}">
      <dsp:nvSpPr>
        <dsp:cNvPr id="0" name=""/>
        <dsp:cNvSpPr/>
      </dsp:nvSpPr>
      <dsp:spPr>
        <a:xfrm>
          <a:off x="4464504" y="3274678"/>
          <a:ext cx="2984675" cy="642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σε διαφορετικό χρόνο</a:t>
          </a:r>
          <a:endParaRPr lang="el-GR" sz="1700" kern="1200" dirty="0"/>
        </a:p>
      </dsp:txBody>
      <dsp:txXfrm>
        <a:off x="4464504" y="3274678"/>
        <a:ext cx="2984675" cy="6429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5A81A-1145-4F91-A1DB-CC682CCC98DA}">
      <dsp:nvSpPr>
        <dsp:cNvPr id="0" name=""/>
        <dsp:cNvSpPr/>
      </dsp:nvSpPr>
      <dsp:spPr>
        <a:xfrm>
          <a:off x="0" y="871672"/>
          <a:ext cx="9036359" cy="3420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Αρχή της Συνοχής:</a:t>
          </a:r>
          <a:r>
            <a:rPr lang="x-none" sz="1800" b="1" u="none" kern="1200" dirty="0" smtClean="0">
              <a:latin typeface="Times New Roman" panose="02020603050405020304" pitchFamily="18" charset="0"/>
              <a:cs typeface="Times New Roman" panose="02020603050405020304" pitchFamily="18" charset="0"/>
            </a:rPr>
            <a:t> </a:t>
          </a:r>
          <a:r>
            <a:rPr lang="el-GR" sz="1800" b="1" kern="1200" dirty="0" smtClean="0">
              <a:latin typeface="Times New Roman" panose="02020603050405020304" pitchFamily="18" charset="0"/>
              <a:cs typeface="Times New Roman" panose="02020603050405020304" pitchFamily="18" charset="0"/>
            </a:rPr>
            <a:t>Απαλλαγή του Ε.Υ. από περιττές λεκτικές και οπτικές πληροφορίες.</a:t>
          </a:r>
          <a:endParaRPr lang="el-GR" sz="1800" b="1" kern="1200" dirty="0">
            <a:solidFill>
              <a:srgbClr val="931B1B"/>
            </a:solidFill>
            <a:latin typeface="Times New Roman" panose="02020603050405020304" pitchFamily="18" charset="0"/>
            <a:cs typeface="Times New Roman" panose="02020603050405020304" pitchFamily="18" charset="0"/>
          </a:endParaRPr>
        </a:p>
      </dsp:txBody>
      <dsp:txXfrm>
        <a:off x="0" y="871672"/>
        <a:ext cx="9036359" cy="342079"/>
      </dsp:txXfrm>
    </dsp:sp>
    <dsp:sp modelId="{9C5B71BD-B57D-47A8-A098-8FED9B5A9FFD}">
      <dsp:nvSpPr>
        <dsp:cNvPr id="0" name=""/>
        <dsp:cNvSpPr/>
      </dsp:nvSpPr>
      <dsp:spPr>
        <a:xfrm>
          <a:off x="0" y="1322063"/>
          <a:ext cx="8913817" cy="5856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931B1B"/>
              </a:solidFill>
              <a:latin typeface="Times New Roman" panose="02020603050405020304" pitchFamily="18" charset="0"/>
              <a:cs typeface="Times New Roman" panose="02020603050405020304" pitchFamily="18" charset="0"/>
            </a:rPr>
            <a:t>Αρχή της Σηματοδότησης:</a:t>
          </a:r>
          <a:r>
            <a:rPr lang="el-GR" sz="1800" b="1" kern="1200" dirty="0" smtClean="0"/>
            <a:t> </a:t>
          </a:r>
          <a:r>
            <a:rPr lang="el-GR" sz="1800" b="1" kern="1200" dirty="0" smtClean="0">
              <a:solidFill>
                <a:srgbClr val="931B1B"/>
              </a:solidFill>
              <a:latin typeface="Times New Roman" panose="02020603050405020304" pitchFamily="18" charset="0"/>
              <a:cs typeface="Times New Roman" panose="02020603050405020304" pitchFamily="18" charset="0"/>
            </a:rPr>
            <a:t> </a:t>
          </a:r>
          <a:r>
            <a:rPr lang="el-GR" sz="1800" b="1" kern="1200" dirty="0" smtClean="0"/>
            <a:t>Στο εκπαιδευτικό περιβάλλον υπάρχουν κατάλληλες νύξεις έτσι ώστε να προσελκύσουν το ενδιαφέρον του μαθητή.</a:t>
          </a:r>
          <a:endParaRPr lang="el-GR" sz="1800" b="1" kern="1200" dirty="0">
            <a:solidFill>
              <a:srgbClr val="931B1B"/>
            </a:solidFill>
            <a:latin typeface="Times New Roman" panose="02020603050405020304" pitchFamily="18" charset="0"/>
            <a:cs typeface="Times New Roman" panose="02020603050405020304" pitchFamily="18" charset="0"/>
          </a:endParaRPr>
        </a:p>
      </dsp:txBody>
      <dsp:txXfrm>
        <a:off x="0" y="1322063"/>
        <a:ext cx="8913817" cy="5856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526F0-E56F-4EAA-9EF4-D05D3E340DDF}">
      <dsp:nvSpPr>
        <dsp:cNvPr id="0" name=""/>
        <dsp:cNvSpPr/>
      </dsp:nvSpPr>
      <dsp:spPr>
        <a:xfrm>
          <a:off x="2184" y="188278"/>
          <a:ext cx="9034311" cy="5888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931B1B"/>
              </a:solidFill>
              <a:latin typeface="Times New Roman" panose="02020603050405020304" pitchFamily="18" charset="0"/>
              <a:cs typeface="Times New Roman" panose="02020603050405020304" pitchFamily="18" charset="0"/>
            </a:rPr>
            <a:t>Αρχή της Φωνής Φιλική αφήγηση: </a:t>
          </a:r>
          <a:r>
            <a:rPr lang="el-GR" sz="1800" b="1" kern="1200" dirty="0" smtClean="0"/>
            <a:t>Στις αφηγήσεις </a:t>
          </a:r>
          <a:r>
            <a:rPr lang="el-GR" sz="1800" b="1" kern="1200" dirty="0" err="1" smtClean="0"/>
            <a:t>πολυμεσικών</a:t>
          </a:r>
          <a:r>
            <a:rPr lang="el-GR" sz="1800" b="1" kern="1200" dirty="0" smtClean="0"/>
            <a:t> μαθημάτων οι φωνές που χρησιμοποιούνται θα πρέπει να είναι ευγενικές και φιλικές.</a:t>
          </a:r>
          <a:endParaRPr lang="el-GR" sz="1600" b="1" kern="1200" dirty="0">
            <a:solidFill>
              <a:srgbClr val="931B1B"/>
            </a:solidFill>
            <a:latin typeface="Times New Roman" panose="02020603050405020304" pitchFamily="18" charset="0"/>
            <a:cs typeface="Times New Roman" panose="02020603050405020304" pitchFamily="18" charset="0"/>
          </a:endParaRPr>
        </a:p>
      </dsp:txBody>
      <dsp:txXfrm>
        <a:off x="2184" y="188278"/>
        <a:ext cx="9034311" cy="5888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AFE7D-A20D-4262-98C4-91B6A475C20B}">
      <dsp:nvSpPr>
        <dsp:cNvPr id="0" name=""/>
        <dsp:cNvSpPr/>
      </dsp:nvSpPr>
      <dsp:spPr>
        <a:xfrm>
          <a:off x="56481" y="72000"/>
          <a:ext cx="8980014" cy="7743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Παρώθηση του μαθητή </a:t>
          </a:r>
          <a:r>
            <a:rPr lang="en-US" sz="1800" b="1" u="none" kern="1200" dirty="0" smtClean="0">
              <a:solidFill>
                <a:srgbClr val="931B1B"/>
              </a:solidFill>
              <a:latin typeface="Times New Roman" panose="02020603050405020304" pitchFamily="18" charset="0"/>
              <a:cs typeface="Times New Roman" panose="02020603050405020304" pitchFamily="18" charset="0"/>
            </a:rPr>
            <a:t>:</a:t>
          </a:r>
          <a:r>
            <a:rPr lang="en-US" sz="1800" b="1" kern="1200" dirty="0" smtClean="0">
              <a:solidFill>
                <a:srgbClr val="931B1B"/>
              </a:solidFill>
              <a:latin typeface="Times New Roman" panose="02020603050405020304" pitchFamily="18" charset="0"/>
              <a:cs typeface="Times New Roman" panose="02020603050405020304" pitchFamily="18" charset="0"/>
            </a:rPr>
            <a:t> </a:t>
          </a:r>
          <a:r>
            <a:rPr lang="el-GR" sz="1800" b="0" kern="1200" dirty="0" smtClean="0">
              <a:latin typeface="Times New Roman" panose="02020603050405020304" pitchFamily="18" charset="0"/>
              <a:cs typeface="Times New Roman" panose="02020603050405020304" pitchFamily="18" charset="0"/>
            </a:rPr>
            <a:t>Σε διάφορα σημεία του υλικού που κρίνεται απαραίτητο, μπορεί να παρατεθεί ένα ερέθισμα µε σκοπό να προκληθεί στον εκπαιδευόμενο περιέργεια και προσέλκυση της προσοχής του. </a:t>
          </a:r>
          <a:endParaRPr lang="el-GR" sz="1800" b="0" kern="1200" dirty="0">
            <a:latin typeface="Times New Roman" panose="02020603050405020304" pitchFamily="18" charset="0"/>
            <a:cs typeface="Times New Roman" panose="02020603050405020304" pitchFamily="18" charset="0"/>
          </a:endParaRPr>
        </a:p>
      </dsp:txBody>
      <dsp:txXfrm>
        <a:off x="56481" y="72000"/>
        <a:ext cx="8980014" cy="774336"/>
      </dsp:txXfrm>
    </dsp:sp>
    <dsp:sp modelId="{73416765-1CC0-44CC-83C4-334DC62C6DCA}">
      <dsp:nvSpPr>
        <dsp:cNvPr id="0" name=""/>
        <dsp:cNvSpPr/>
      </dsp:nvSpPr>
      <dsp:spPr>
        <a:xfrm>
          <a:off x="10" y="3096340"/>
          <a:ext cx="9026438" cy="6249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Πληροφόρηση του εκπαιδευόμενου</a:t>
          </a:r>
          <a:r>
            <a:rPr lang="el-GR" sz="1800" b="0" kern="1200" dirty="0" smtClean="0">
              <a:solidFill>
                <a:srgbClr val="931B1B"/>
              </a:solidFill>
              <a:latin typeface="Times New Roman" panose="02020603050405020304" pitchFamily="18" charset="0"/>
              <a:cs typeface="Times New Roman" panose="02020603050405020304" pitchFamily="18" charset="0"/>
            </a:rPr>
            <a:t>:  </a:t>
          </a:r>
          <a:r>
            <a:rPr lang="el-GR" sz="1800" b="0" kern="1200" dirty="0" smtClean="0">
              <a:latin typeface="Times New Roman" panose="02020603050405020304" pitchFamily="18" charset="0"/>
              <a:cs typeface="Times New Roman" panose="02020603050405020304" pitchFamily="18" charset="0"/>
            </a:rPr>
            <a:t>Για τους στόχους της διδασκαλίας ο εκπαιδευόμενος πρέπει να ξέρει ακριβώς τι πρόκειται να κάνει και τι θα μάθει. </a:t>
          </a:r>
          <a:endParaRPr lang="el-GR" sz="1800" b="0" kern="1200" dirty="0">
            <a:solidFill>
              <a:srgbClr val="931B1B"/>
            </a:solidFill>
            <a:latin typeface="Times New Roman" panose="02020603050405020304" pitchFamily="18" charset="0"/>
            <a:cs typeface="Times New Roman" panose="02020603050405020304" pitchFamily="18" charset="0"/>
          </a:endParaRPr>
        </a:p>
      </dsp:txBody>
      <dsp:txXfrm>
        <a:off x="10" y="3096340"/>
        <a:ext cx="9026438" cy="6249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C9CA4-82FF-4077-B84E-87D44B71F037}">
      <dsp:nvSpPr>
        <dsp:cNvPr id="0" name=""/>
        <dsp:cNvSpPr/>
      </dsp:nvSpPr>
      <dsp:spPr>
        <a:xfrm>
          <a:off x="0" y="0"/>
          <a:ext cx="9029905" cy="75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Εξακρίβωση και ανάκληση</a:t>
          </a:r>
          <a:r>
            <a:rPr lang="el-GR" sz="1800" b="1" u="none" kern="1200" dirty="0" smtClean="0">
              <a:solidFill>
                <a:srgbClr val="931B1B"/>
              </a:solidFill>
              <a:latin typeface="Times New Roman" panose="02020603050405020304" pitchFamily="18" charset="0"/>
              <a:cs typeface="Times New Roman" panose="02020603050405020304" pitchFamily="18" charset="0"/>
            </a:rPr>
            <a:t> </a:t>
          </a:r>
          <a:r>
            <a:rPr lang="en-US" sz="1800" b="1" u="none" kern="1200" dirty="0" smtClean="0">
              <a:solidFill>
                <a:srgbClr val="931B1B"/>
              </a:solidFill>
              <a:latin typeface="Times New Roman" panose="02020603050405020304" pitchFamily="18" charset="0"/>
              <a:cs typeface="Times New Roman" panose="02020603050405020304" pitchFamily="18" charset="0"/>
            </a:rPr>
            <a:t>:</a:t>
          </a:r>
          <a:r>
            <a:rPr lang="x-none" sz="1800" b="1" u="none" kern="1200" dirty="0" smtClean="0">
              <a:solidFill>
                <a:srgbClr val="931B1B"/>
              </a:solidFill>
              <a:latin typeface="Times New Roman" panose="02020603050405020304" pitchFamily="18" charset="0"/>
              <a:cs typeface="Times New Roman" panose="02020603050405020304" pitchFamily="18" charset="0"/>
            </a:rPr>
            <a:t> </a:t>
          </a:r>
          <a:r>
            <a:rPr lang="el-GR" sz="1800" kern="1200" dirty="0" smtClean="0">
              <a:latin typeface="Times New Roman" panose="02020603050405020304" pitchFamily="18" charset="0"/>
              <a:cs typeface="Times New Roman" panose="02020603050405020304" pitchFamily="18" charset="0"/>
            </a:rPr>
            <a:t>Το υλικό πρέπει να ανακαλεί στη μνήμη του εκπαιδευόμενου όλες εκείνες τις γνώσεις που έχει μάθει σε προηγούμενες εκπαιδευτικές δραστηριότητες.</a:t>
          </a:r>
          <a:endParaRPr lang="el-GR" sz="1800" kern="1200" dirty="0">
            <a:solidFill>
              <a:srgbClr val="931B1B"/>
            </a:solidFill>
            <a:latin typeface="Times New Roman" panose="02020603050405020304" pitchFamily="18" charset="0"/>
            <a:cs typeface="Times New Roman" panose="02020603050405020304" pitchFamily="18" charset="0"/>
          </a:endParaRPr>
        </a:p>
      </dsp:txBody>
      <dsp:txXfrm>
        <a:off x="0" y="0"/>
        <a:ext cx="9029905" cy="753821"/>
      </dsp:txXfrm>
    </dsp:sp>
    <dsp:sp modelId="{3CF5A81A-1145-4F91-A1DB-CC682CCC98DA}">
      <dsp:nvSpPr>
        <dsp:cNvPr id="0" name=""/>
        <dsp:cNvSpPr/>
      </dsp:nvSpPr>
      <dsp:spPr>
        <a:xfrm>
          <a:off x="6" y="2835244"/>
          <a:ext cx="9003380" cy="7222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931B1B"/>
              </a:solidFill>
              <a:latin typeface="Times New Roman" panose="02020603050405020304" pitchFamily="18" charset="0"/>
              <a:cs typeface="Times New Roman" panose="02020603050405020304" pitchFamily="18" charset="0"/>
            </a:rPr>
            <a:t>Παρουσίαση του υλικού</a:t>
          </a:r>
          <a:r>
            <a:rPr lang="x-none" sz="1800" b="1" u="none" kern="1200" dirty="0" smtClean="0">
              <a:solidFill>
                <a:srgbClr val="931B1B"/>
              </a:solidFill>
              <a:latin typeface="Times New Roman" panose="02020603050405020304" pitchFamily="18" charset="0"/>
              <a:cs typeface="Times New Roman" panose="02020603050405020304" pitchFamily="18" charset="0"/>
            </a:rPr>
            <a:t>:</a:t>
          </a:r>
          <a:r>
            <a:rPr lang="x-none" sz="1800" b="0" u="none" kern="1200" dirty="0" smtClean="0">
              <a:latin typeface="Times New Roman" panose="02020603050405020304" pitchFamily="18" charset="0"/>
              <a:cs typeface="Times New Roman" panose="02020603050405020304" pitchFamily="18" charset="0"/>
            </a:rPr>
            <a:t> </a:t>
          </a:r>
          <a:r>
            <a:rPr lang="el-GR" sz="1800" b="0" kern="1200" dirty="0" smtClean="0">
              <a:latin typeface="Times New Roman" panose="02020603050405020304" pitchFamily="18" charset="0"/>
              <a:cs typeface="Times New Roman" panose="02020603050405020304" pitchFamily="18" charset="0"/>
            </a:rPr>
            <a:t>νύξεις, υπαινιγμοί, διαγράμματα, εικόνες, ερωτήσεις και άλλα στοιχεία καθώς και επικοινωνιακοί τρόποι αποτελούν στρατηγικές επίτευξης της γνώσης .</a:t>
          </a:r>
          <a:endParaRPr lang="el-GR" sz="1800" b="0" kern="1200" dirty="0">
            <a:solidFill>
              <a:srgbClr val="931B1B"/>
            </a:solidFill>
            <a:latin typeface="Times New Roman" panose="02020603050405020304" pitchFamily="18" charset="0"/>
            <a:cs typeface="Times New Roman" panose="02020603050405020304" pitchFamily="18" charset="0"/>
          </a:endParaRPr>
        </a:p>
      </dsp:txBody>
      <dsp:txXfrm>
        <a:off x="6" y="2835244"/>
        <a:ext cx="9003380" cy="7222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0C747-CA0A-403F-B7B3-4777DAC17E0A}">
      <dsp:nvSpPr>
        <dsp:cNvPr id="0" name=""/>
        <dsp:cNvSpPr/>
      </dsp:nvSpPr>
      <dsp:spPr>
        <a:xfrm>
          <a:off x="0" y="0"/>
          <a:ext cx="9035680" cy="5898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931B1B"/>
              </a:solidFill>
              <a:latin typeface="Times New Roman" panose="02020603050405020304" pitchFamily="18" charset="0"/>
              <a:cs typeface="Times New Roman" panose="02020603050405020304" pitchFamily="18" charset="0"/>
            </a:rPr>
            <a:t>Καθοδήγηση της μάθησης </a:t>
          </a:r>
          <a:r>
            <a:rPr lang="x-none" sz="1800" b="1" u="none" kern="1200" dirty="0" smtClean="0">
              <a:solidFill>
                <a:srgbClr val="931B1B"/>
              </a:solidFill>
              <a:latin typeface="Times New Roman" panose="02020603050405020304" pitchFamily="18" charset="0"/>
              <a:cs typeface="Times New Roman" panose="02020603050405020304" pitchFamily="18" charset="0"/>
            </a:rPr>
            <a:t>:</a:t>
          </a:r>
          <a:r>
            <a:rPr lang="x-none" sz="1800" b="1" u="none" kern="1200" dirty="0" smtClean="0">
              <a:latin typeface="Times New Roman" panose="02020603050405020304" pitchFamily="18" charset="0"/>
              <a:cs typeface="Times New Roman" panose="02020603050405020304" pitchFamily="18" charset="0"/>
            </a:rPr>
            <a:t> </a:t>
          </a:r>
          <a:r>
            <a:rPr lang="el-GR" sz="1800" b="1" kern="1200" dirty="0" smtClean="0">
              <a:latin typeface="Times New Roman" panose="02020603050405020304" pitchFamily="18" charset="0"/>
              <a:cs typeface="Times New Roman" panose="02020603050405020304" pitchFamily="18" charset="0"/>
            </a:rPr>
            <a:t> </a:t>
          </a:r>
          <a:r>
            <a:rPr lang="el-GR" sz="1800" kern="1200" dirty="0" smtClean="0">
              <a:latin typeface="Times New Roman" panose="02020603050405020304" pitchFamily="18" charset="0"/>
              <a:cs typeface="Times New Roman" panose="02020603050405020304" pitchFamily="18" charset="0"/>
            </a:rPr>
            <a:t>οδηγίες χρήσης του υλικού, εισαγωγικές παρατηρήσεις και οδηγίες, όπου κρίνεται σκόπιμο, καθοδηγούν ουσιαστικά τον εκπαιδευόμενο.</a:t>
          </a:r>
          <a:endParaRPr lang="el-GR" sz="1800" b="1" kern="1200" dirty="0">
            <a:solidFill>
              <a:srgbClr val="931B1B"/>
            </a:solidFill>
            <a:latin typeface="Times New Roman" panose="02020603050405020304" pitchFamily="18" charset="0"/>
            <a:cs typeface="Times New Roman" panose="02020603050405020304" pitchFamily="18" charset="0"/>
          </a:endParaRPr>
        </a:p>
      </dsp:txBody>
      <dsp:txXfrm>
        <a:off x="0" y="0"/>
        <a:ext cx="9035680" cy="589882"/>
      </dsp:txXfrm>
    </dsp:sp>
    <dsp:sp modelId="{9C5B71BD-B57D-47A8-A098-8FED9B5A9FFD}">
      <dsp:nvSpPr>
        <dsp:cNvPr id="0" name=""/>
        <dsp:cNvSpPr/>
      </dsp:nvSpPr>
      <dsp:spPr>
        <a:xfrm>
          <a:off x="0" y="3096344"/>
          <a:ext cx="8978881" cy="438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Αναζήτηση «αποδείξεων» της μάθησης </a:t>
          </a:r>
          <a:r>
            <a:rPr lang="el-GR" sz="1800" b="1" kern="1200" dirty="0" smtClean="0">
              <a:solidFill>
                <a:srgbClr val="931B1B"/>
              </a:solidFill>
              <a:latin typeface="Times New Roman" panose="02020603050405020304" pitchFamily="18" charset="0"/>
              <a:cs typeface="Times New Roman" panose="02020603050405020304" pitchFamily="18" charset="0"/>
            </a:rPr>
            <a:t>:</a:t>
          </a:r>
          <a:r>
            <a:rPr lang="el-GR" sz="1800" b="1" kern="1200" dirty="0" smtClean="0">
              <a:latin typeface="Times New Roman" panose="02020603050405020304" pitchFamily="18" charset="0"/>
              <a:cs typeface="Times New Roman" panose="02020603050405020304" pitchFamily="18" charset="0"/>
            </a:rPr>
            <a:t> </a:t>
          </a:r>
          <a:r>
            <a:rPr lang="el-GR" sz="1800" b="1" kern="1200" dirty="0" smtClean="0">
              <a:solidFill>
                <a:srgbClr val="931B1B"/>
              </a:solidFill>
              <a:latin typeface="Times New Roman" panose="02020603050405020304" pitchFamily="18" charset="0"/>
              <a:cs typeface="Times New Roman" panose="02020603050405020304" pitchFamily="18" charset="0"/>
            </a:rPr>
            <a:t> </a:t>
          </a:r>
          <a:r>
            <a:rPr lang="el-GR" sz="1800" kern="1200" dirty="0" smtClean="0">
              <a:latin typeface="Times New Roman" panose="02020603050405020304" pitchFamily="18" charset="0"/>
              <a:cs typeface="Times New Roman" panose="02020603050405020304" pitchFamily="18" charset="0"/>
            </a:rPr>
            <a:t>ερωτήσεις </a:t>
          </a:r>
          <a:r>
            <a:rPr lang="el-GR" sz="1800" kern="1200" dirty="0" err="1" smtClean="0">
              <a:latin typeface="Times New Roman" panose="02020603050405020304" pitchFamily="18" charset="0"/>
              <a:cs typeface="Times New Roman" panose="02020603050405020304" pitchFamily="18" charset="0"/>
            </a:rPr>
            <a:t>αυτοαξιολόγησης</a:t>
          </a:r>
          <a:r>
            <a:rPr lang="el-GR" sz="1800" kern="1200" dirty="0" smtClean="0">
              <a:latin typeface="Times New Roman" panose="02020603050405020304" pitchFamily="18" charset="0"/>
              <a:cs typeface="Times New Roman" panose="02020603050405020304" pitchFamily="18" charset="0"/>
            </a:rPr>
            <a:t>. </a:t>
          </a:r>
          <a:endParaRPr lang="el-GR" sz="1800" b="1" kern="1200" dirty="0">
            <a:solidFill>
              <a:srgbClr val="931B1B"/>
            </a:solidFill>
            <a:latin typeface="Times New Roman" panose="02020603050405020304" pitchFamily="18" charset="0"/>
            <a:cs typeface="Times New Roman" panose="02020603050405020304" pitchFamily="18" charset="0"/>
          </a:endParaRPr>
        </a:p>
      </dsp:txBody>
      <dsp:txXfrm>
        <a:off x="0" y="3096344"/>
        <a:ext cx="8978881" cy="4385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526F0-E56F-4EAA-9EF4-D05D3E340DDF}">
      <dsp:nvSpPr>
        <dsp:cNvPr id="0" name=""/>
        <dsp:cNvSpPr/>
      </dsp:nvSpPr>
      <dsp:spPr>
        <a:xfrm>
          <a:off x="1783404" y="2952334"/>
          <a:ext cx="5648505" cy="3865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Ανάδραση – Eπανατρoφoδότηση</a:t>
          </a:r>
          <a:r>
            <a:rPr lang="el-GR" sz="1800" b="1" u="none" kern="1200" dirty="0" smtClean="0">
              <a:solidFill>
                <a:srgbClr val="931B1B"/>
              </a:solidFill>
              <a:latin typeface="Times New Roman" panose="02020603050405020304" pitchFamily="18" charset="0"/>
              <a:cs typeface="Times New Roman" panose="02020603050405020304" pitchFamily="18" charset="0"/>
            </a:rPr>
            <a:t> </a:t>
          </a:r>
          <a:r>
            <a:rPr lang="x-none" sz="1800" b="1" u="none" kern="1200" dirty="0" smtClean="0">
              <a:solidFill>
                <a:srgbClr val="931B1B"/>
              </a:solidFill>
              <a:latin typeface="Times New Roman" panose="02020603050405020304" pitchFamily="18" charset="0"/>
              <a:cs typeface="Times New Roman" panose="02020603050405020304" pitchFamily="18" charset="0"/>
            </a:rPr>
            <a:t> </a:t>
          </a:r>
          <a:endParaRPr lang="el-GR" sz="1600" b="1" kern="1200" dirty="0">
            <a:solidFill>
              <a:srgbClr val="931B1B"/>
            </a:solidFill>
            <a:latin typeface="Times New Roman" panose="02020603050405020304" pitchFamily="18" charset="0"/>
            <a:cs typeface="Times New Roman" panose="02020603050405020304" pitchFamily="18" charset="0"/>
          </a:endParaRPr>
        </a:p>
      </dsp:txBody>
      <dsp:txXfrm>
        <a:off x="1783404" y="2952334"/>
        <a:ext cx="5648505" cy="386576"/>
      </dsp:txXfrm>
    </dsp:sp>
    <dsp:sp modelId="{BB51F0F6-11D6-4D5F-924B-85873913251F}">
      <dsp:nvSpPr>
        <dsp:cNvPr id="0" name=""/>
        <dsp:cNvSpPr/>
      </dsp:nvSpPr>
      <dsp:spPr>
        <a:xfrm>
          <a:off x="0" y="2471622"/>
          <a:ext cx="9031494" cy="3771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Εκτίμηση της απόδοσης του σπουδαστή</a:t>
          </a:r>
          <a:r>
            <a:rPr lang="el-GR" sz="1800" b="1" u="none" kern="1200" dirty="0" smtClean="0">
              <a:solidFill>
                <a:srgbClr val="931B1B"/>
              </a:solidFill>
              <a:latin typeface="Times New Roman" panose="02020603050405020304" pitchFamily="18" charset="0"/>
              <a:cs typeface="Times New Roman" panose="02020603050405020304" pitchFamily="18" charset="0"/>
            </a:rPr>
            <a:t>.</a:t>
          </a:r>
          <a:endParaRPr lang="el-GR" sz="1800" b="1" kern="1200" dirty="0">
            <a:solidFill>
              <a:srgbClr val="931B1B"/>
            </a:solidFill>
            <a:latin typeface="Times New Roman" panose="02020603050405020304" pitchFamily="18" charset="0"/>
            <a:cs typeface="Times New Roman" panose="02020603050405020304" pitchFamily="18" charset="0"/>
          </a:endParaRPr>
        </a:p>
      </dsp:txBody>
      <dsp:txXfrm>
        <a:off x="0" y="2471622"/>
        <a:ext cx="9031494" cy="3771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86FBD-E2C2-40F7-8F86-7D09B4F1427F}">
      <dsp:nvSpPr>
        <dsp:cNvPr id="0" name=""/>
        <dsp:cNvSpPr/>
      </dsp:nvSpPr>
      <dsp:spPr>
        <a:xfrm>
          <a:off x="0" y="0"/>
          <a:ext cx="6096000"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711200">
            <a:lnSpc>
              <a:spcPct val="90000"/>
            </a:lnSpc>
            <a:spcBef>
              <a:spcPct val="0"/>
            </a:spcBef>
            <a:spcAft>
              <a:spcPct val="35000"/>
            </a:spcAft>
          </a:pPr>
          <a:r>
            <a:rPr lang="el-GR" sz="1600" u="sng" kern="1200" dirty="0" smtClean="0">
              <a:solidFill>
                <a:srgbClr val="931B1B"/>
              </a:solidFill>
              <a:latin typeface="Times New Roman" panose="02020603050405020304" pitchFamily="18" charset="0"/>
              <a:cs typeface="Times New Roman" panose="02020603050405020304" pitchFamily="18" charset="0"/>
            </a:rPr>
            <a:t>Εισαγωγικά στοιχεία</a:t>
          </a:r>
          <a:endParaRPr lang="el-GR" sz="1600" u="sng" kern="1200" dirty="0">
            <a:solidFill>
              <a:srgbClr val="931B1B"/>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smtClean="0">
              <a:latin typeface="Times New Roman" panose="02020603050405020304" pitchFamily="18" charset="0"/>
              <a:cs typeface="Times New Roman" panose="02020603050405020304" pitchFamily="18" charset="0"/>
            </a:rPr>
            <a:t>Προκείμενα </a:t>
          </a:r>
          <a:r>
            <a:rPr lang="en-US" sz="1400" kern="1200" dirty="0" smtClean="0">
              <a:latin typeface="Times New Roman" panose="02020603050405020304" pitchFamily="18" charset="0"/>
              <a:cs typeface="Times New Roman" panose="02020603050405020304" pitchFamily="18" charset="0"/>
            </a:rPr>
            <a:t>: </a:t>
          </a:r>
          <a:r>
            <a:rPr lang="el-GR" sz="1400" kern="1200" dirty="0" smtClean="0">
              <a:latin typeface="Times New Roman" panose="02020603050405020304" pitchFamily="18" charset="0"/>
              <a:cs typeface="Times New Roman" panose="02020603050405020304" pitchFamily="18" charset="0"/>
            </a:rPr>
            <a:t>περιγραφή μαθήματος ,τίτλος ενότητας, </a:t>
          </a:r>
          <a:r>
            <a:rPr lang="el-GR" sz="1400" kern="1200" dirty="0" err="1" smtClean="0">
              <a:latin typeface="Times New Roman" panose="02020603050405020304" pitchFamily="18" charset="0"/>
              <a:cs typeface="Times New Roman" panose="02020603050405020304" pitchFamily="18" charset="0"/>
            </a:rPr>
            <a:t>διαδραστικό</a:t>
          </a:r>
          <a:r>
            <a:rPr lang="el-GR" sz="1400" kern="1200" dirty="0" smtClean="0">
              <a:latin typeface="Times New Roman" panose="02020603050405020304" pitchFamily="18" charset="0"/>
              <a:cs typeface="Times New Roman" panose="02020603050405020304" pitchFamily="18" charset="0"/>
            </a:rPr>
            <a:t> βίντεο, οδηγός πλοήγησης , προσδοκώμενα, συμβουλές μελέτης, περιεχόμενα .</a:t>
          </a:r>
          <a:endParaRPr lang="el-GR" sz="1400" kern="1200" dirty="0">
            <a:latin typeface="Times New Roman" panose="02020603050405020304" pitchFamily="18" charset="0"/>
            <a:cs typeface="Times New Roman" panose="02020603050405020304" pitchFamily="18" charset="0"/>
          </a:endParaRPr>
        </a:p>
      </dsp:txBody>
      <dsp:txXfrm>
        <a:off x="1346200" y="0"/>
        <a:ext cx="4749800" cy="1269999"/>
      </dsp:txXfrm>
    </dsp:sp>
    <dsp:sp modelId="{8E71A512-D076-4794-90C9-834D5EBA9787}">
      <dsp:nvSpPr>
        <dsp:cNvPr id="0" name=""/>
        <dsp:cNvSpPr/>
      </dsp:nvSpPr>
      <dsp:spPr>
        <a:xfrm>
          <a:off x="126999" y="126999"/>
          <a:ext cx="1219200" cy="10159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6253D-D092-4E3F-AE8F-2BAAB1EDDB50}">
      <dsp:nvSpPr>
        <dsp:cNvPr id="0" name=""/>
        <dsp:cNvSpPr/>
      </dsp:nvSpPr>
      <dsp:spPr>
        <a:xfrm>
          <a:off x="0" y="1396999"/>
          <a:ext cx="6096000"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l-GR" sz="1400" u="sng" kern="1200" dirty="0" smtClean="0">
              <a:solidFill>
                <a:srgbClr val="931B1B"/>
              </a:solidFill>
              <a:latin typeface="Times New Roman" panose="02020603050405020304" pitchFamily="18" charset="0"/>
              <a:cs typeface="Times New Roman" panose="02020603050405020304" pitchFamily="18" charset="0"/>
            </a:rPr>
            <a:t>Βασικό κείμενο</a:t>
          </a:r>
          <a:endParaRPr lang="el-GR" sz="1400" u="sng" kern="1200" dirty="0">
            <a:solidFill>
              <a:srgbClr val="931B1B"/>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smtClean="0">
              <a:latin typeface="Times New Roman" panose="02020603050405020304" pitchFamily="18" charset="0"/>
              <a:cs typeface="Times New Roman" panose="02020603050405020304" pitchFamily="18" charset="0"/>
            </a:rPr>
            <a:t>Βασικά κείμενα</a:t>
          </a:r>
          <a:r>
            <a:rPr lang="en-US" sz="1400" kern="1200" dirty="0" smtClean="0">
              <a:latin typeface="Times New Roman" panose="02020603050405020304" pitchFamily="18" charset="0"/>
              <a:cs typeface="Times New Roman" panose="02020603050405020304" pitchFamily="18" charset="0"/>
            </a:rPr>
            <a:t>: </a:t>
          </a:r>
          <a:r>
            <a:rPr lang="el-GR" sz="1400" kern="1200" dirty="0" smtClean="0">
              <a:latin typeface="Times New Roman" panose="02020603050405020304" pitchFamily="18" charset="0"/>
              <a:cs typeface="Times New Roman" panose="02020603050405020304" pitchFamily="18" charset="0"/>
            </a:rPr>
            <a:t>κείμενα </a:t>
          </a:r>
          <a:endParaRPr lang="el-GR"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smtClean="0">
              <a:latin typeface="Times New Roman" panose="02020603050405020304" pitchFamily="18" charset="0"/>
              <a:cs typeface="Times New Roman" panose="02020603050405020304" pitchFamily="18" charset="0"/>
            </a:rPr>
            <a:t>Παρακείμενα</a:t>
          </a:r>
          <a:r>
            <a:rPr lang="en-US" sz="1400" kern="1200" dirty="0" smtClean="0">
              <a:latin typeface="Times New Roman" panose="02020603050405020304" pitchFamily="18" charset="0"/>
              <a:cs typeface="Times New Roman" panose="02020603050405020304" pitchFamily="18" charset="0"/>
            </a:rPr>
            <a:t> :</a:t>
          </a:r>
          <a:r>
            <a:rPr lang="el-GR" sz="1400" kern="1200" dirty="0" smtClean="0">
              <a:latin typeface="Times New Roman" panose="02020603050405020304" pitchFamily="18" charset="0"/>
              <a:cs typeface="Times New Roman" panose="02020603050405020304" pitchFamily="18" charset="0"/>
            </a:rPr>
            <a:t> εικόνες, ήχος (αφήγηση)</a:t>
          </a:r>
          <a:endParaRPr lang="el-GR"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smtClean="0">
              <a:latin typeface="Times New Roman" panose="02020603050405020304" pitchFamily="18" charset="0"/>
              <a:cs typeface="Times New Roman" panose="02020603050405020304" pitchFamily="18" charset="0"/>
            </a:rPr>
            <a:t>Διακείμενα </a:t>
          </a:r>
          <a:r>
            <a:rPr lang="en-US" sz="1400" kern="1200" dirty="0" smtClean="0">
              <a:latin typeface="Times New Roman" panose="02020603050405020304" pitchFamily="18" charset="0"/>
              <a:cs typeface="Times New Roman" panose="02020603050405020304" pitchFamily="18" charset="0"/>
            </a:rPr>
            <a:t>:</a:t>
          </a:r>
          <a:r>
            <a:rPr lang="el-GR" sz="1400" kern="1200" dirty="0" smtClean="0">
              <a:latin typeface="Times New Roman" panose="02020603050405020304" pitchFamily="18" charset="0"/>
              <a:cs typeface="Times New Roman" panose="02020603050405020304" pitchFamily="18" charset="0"/>
            </a:rPr>
            <a:t> δραστηριότητες </a:t>
          </a:r>
          <a:endParaRPr lang="el-GR"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err="1" smtClean="0">
              <a:latin typeface="Times New Roman" panose="02020603050405020304" pitchFamily="18" charset="0"/>
              <a:cs typeface="Times New Roman" panose="02020603050405020304" pitchFamily="18" charset="0"/>
            </a:rPr>
            <a:t>Πολυκείμενα</a:t>
          </a:r>
          <a:r>
            <a:rPr lang="el-GR" sz="1400" kern="1200" dirty="0" smtClean="0">
              <a:latin typeface="Times New Roman" panose="02020603050405020304" pitchFamily="18" charset="0"/>
              <a:cs typeface="Times New Roman" panose="02020603050405020304" pitchFamily="18" charset="0"/>
            </a:rPr>
            <a:t> </a:t>
          </a:r>
          <a:r>
            <a:rPr lang="en-US" sz="1400" kern="1200" dirty="0" smtClean="0">
              <a:latin typeface="Times New Roman" panose="02020603050405020304" pitchFamily="18" charset="0"/>
              <a:cs typeface="Times New Roman" panose="02020603050405020304" pitchFamily="18" charset="0"/>
            </a:rPr>
            <a:t>: </a:t>
          </a:r>
          <a:r>
            <a:rPr lang="el-GR" sz="1400" kern="1200" dirty="0" smtClean="0">
              <a:latin typeface="Times New Roman" panose="02020603050405020304" pitchFamily="18" charset="0"/>
              <a:cs typeface="Times New Roman" panose="02020603050405020304" pitchFamily="18" charset="0"/>
            </a:rPr>
            <a:t>οδηγίες δραστηριοτήτων</a:t>
          </a:r>
          <a:endParaRPr lang="el-GR" sz="1400" kern="1200" dirty="0">
            <a:latin typeface="Times New Roman" panose="02020603050405020304" pitchFamily="18" charset="0"/>
            <a:cs typeface="Times New Roman" panose="02020603050405020304" pitchFamily="18" charset="0"/>
          </a:endParaRPr>
        </a:p>
      </dsp:txBody>
      <dsp:txXfrm>
        <a:off x="1346200" y="1396999"/>
        <a:ext cx="4749800" cy="1269999"/>
      </dsp:txXfrm>
    </dsp:sp>
    <dsp:sp modelId="{79C9CA25-3638-443D-9905-28F650BF5A2E}">
      <dsp:nvSpPr>
        <dsp:cNvPr id="0" name=""/>
        <dsp:cNvSpPr/>
      </dsp:nvSpPr>
      <dsp:spPr>
        <a:xfrm>
          <a:off x="126999" y="1523999"/>
          <a:ext cx="1219200" cy="101599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181C6-EF19-483A-9F1F-E7D4905419B6}">
      <dsp:nvSpPr>
        <dsp:cNvPr id="0" name=""/>
        <dsp:cNvSpPr/>
      </dsp:nvSpPr>
      <dsp:spPr>
        <a:xfrm>
          <a:off x="0" y="2793999"/>
          <a:ext cx="6096000" cy="12699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l-GR" sz="1400" u="sng" kern="1200" dirty="0" smtClean="0">
              <a:solidFill>
                <a:srgbClr val="931B1B"/>
              </a:solidFill>
              <a:latin typeface="Times New Roman" panose="02020603050405020304" pitchFamily="18" charset="0"/>
              <a:cs typeface="Times New Roman" panose="02020603050405020304" pitchFamily="18" charset="0"/>
            </a:rPr>
            <a:t>Στοιχεία κλεισίματος</a:t>
          </a:r>
          <a:endParaRPr lang="el-GR" sz="1400" u="sng" kern="1200" dirty="0">
            <a:solidFill>
              <a:srgbClr val="931B1B"/>
            </a:solidFill>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err="1" smtClean="0">
              <a:latin typeface="Times New Roman" panose="02020603050405020304" pitchFamily="18" charset="0"/>
              <a:cs typeface="Times New Roman" panose="02020603050405020304" pitchFamily="18" charset="0"/>
            </a:rPr>
            <a:t>Μετακείμενα</a:t>
          </a:r>
          <a:r>
            <a:rPr lang="el-GR" sz="1400" kern="1200" dirty="0" smtClean="0">
              <a:latin typeface="Times New Roman" panose="02020603050405020304" pitchFamily="18" charset="0"/>
              <a:cs typeface="Times New Roman" panose="02020603050405020304" pitchFamily="18" charset="0"/>
            </a:rPr>
            <a:t> </a:t>
          </a:r>
          <a:r>
            <a:rPr lang="en-US" sz="1400" kern="1200" dirty="0" smtClean="0">
              <a:latin typeface="Times New Roman" panose="02020603050405020304" pitchFamily="18" charset="0"/>
              <a:cs typeface="Times New Roman" panose="02020603050405020304" pitchFamily="18" charset="0"/>
            </a:rPr>
            <a:t>: </a:t>
          </a:r>
          <a:r>
            <a:rPr lang="el-GR" sz="1400" kern="1200" dirty="0" smtClean="0">
              <a:latin typeface="Times New Roman" panose="02020603050405020304" pitchFamily="18" charset="0"/>
              <a:cs typeface="Times New Roman" panose="02020603050405020304" pitchFamily="18" charset="0"/>
            </a:rPr>
            <a:t>ανατροφοδότηση ενότητας, αποτελέσματα δραστηριοτήτων</a:t>
          </a:r>
          <a:endParaRPr lang="el-GR" sz="1400" kern="1200" dirty="0">
            <a:latin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l-GR" sz="1400" kern="1200" dirty="0" err="1" smtClean="0">
              <a:latin typeface="Times New Roman" panose="02020603050405020304" pitchFamily="18" charset="0"/>
              <a:cs typeface="Times New Roman" panose="02020603050405020304" pitchFamily="18" charset="0"/>
            </a:rPr>
            <a:t>Πολυαντικείμενα</a:t>
          </a:r>
          <a:r>
            <a:rPr lang="el-GR" sz="1400" kern="1200" dirty="0" smtClean="0">
              <a:latin typeface="Times New Roman" panose="02020603050405020304" pitchFamily="18" charset="0"/>
              <a:cs typeface="Times New Roman" panose="02020603050405020304" pitchFamily="18" charset="0"/>
            </a:rPr>
            <a:t> </a:t>
          </a:r>
          <a:r>
            <a:rPr lang="en-US" sz="1400" kern="1200" dirty="0" smtClean="0">
              <a:latin typeface="Times New Roman" panose="02020603050405020304" pitchFamily="18" charset="0"/>
              <a:cs typeface="Times New Roman" panose="02020603050405020304" pitchFamily="18" charset="0"/>
            </a:rPr>
            <a:t>:</a:t>
          </a:r>
          <a:r>
            <a:rPr lang="el-GR" sz="1400" kern="1200" dirty="0" smtClean="0">
              <a:latin typeface="Times New Roman" panose="02020603050405020304" pitchFamily="18" charset="0"/>
              <a:cs typeface="Times New Roman" panose="02020603050405020304" pitchFamily="18" charset="0"/>
            </a:rPr>
            <a:t> δραστηριότητα με βίντεο και ερωτήσεις , δραστηριότητες με τοποθετήσεις κουτιών στη σωστή θέση.</a:t>
          </a:r>
          <a:endParaRPr lang="el-GR" sz="1400" kern="1200" dirty="0">
            <a:latin typeface="Times New Roman" panose="02020603050405020304" pitchFamily="18" charset="0"/>
            <a:cs typeface="Times New Roman" panose="02020603050405020304" pitchFamily="18" charset="0"/>
          </a:endParaRPr>
        </a:p>
      </dsp:txBody>
      <dsp:txXfrm>
        <a:off x="1346200" y="2793999"/>
        <a:ext cx="4749800" cy="1269999"/>
      </dsp:txXfrm>
    </dsp:sp>
    <dsp:sp modelId="{81E9B087-235E-46B5-A293-C3EFB4C00C34}">
      <dsp:nvSpPr>
        <dsp:cNvPr id="0" name=""/>
        <dsp:cNvSpPr/>
      </dsp:nvSpPr>
      <dsp:spPr>
        <a:xfrm>
          <a:off x="126999" y="2920999"/>
          <a:ext cx="1219200" cy="101599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4A24-BE4F-48B5-8DBE-FBE8C4378516}">
      <dsp:nvSpPr>
        <dsp:cNvPr id="0" name=""/>
        <dsp:cNvSpPr/>
      </dsp:nvSpPr>
      <dsp:spPr>
        <a:xfrm>
          <a:off x="0"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Στο Ε.Υ. που μου έστειλε ο κύριος γίνεται σχετική βιβλιογραφική τεκμηρίωση στο τέλος κάθε </a:t>
          </a:r>
          <a:r>
            <a:rPr lang="el-GR" sz="1400" kern="1200" dirty="0" err="1" smtClean="0"/>
            <a:t>εκπ</a:t>
          </a:r>
          <a:r>
            <a:rPr lang="el-GR" sz="1400" kern="1200" dirty="0" smtClean="0"/>
            <a:t>/</a:t>
          </a:r>
          <a:r>
            <a:rPr lang="el-GR" sz="1400" kern="1200" dirty="0" err="1" smtClean="0"/>
            <a:t>κης</a:t>
          </a:r>
          <a:r>
            <a:rPr lang="el-GR" sz="1400" kern="1200" dirty="0" smtClean="0"/>
            <a:t> ενότητας </a:t>
          </a:r>
          <a:endParaRPr lang="el-GR" sz="1400" kern="1200" dirty="0"/>
        </a:p>
      </dsp:txBody>
      <dsp:txXfrm>
        <a:off x="0" y="334642"/>
        <a:ext cx="2077624" cy="1246575"/>
      </dsp:txXfrm>
    </dsp:sp>
    <dsp:sp modelId="{FB8C2073-847E-4DA6-9796-E991544899A7}">
      <dsp:nvSpPr>
        <dsp:cNvPr id="0" name=""/>
        <dsp:cNvSpPr/>
      </dsp:nvSpPr>
      <dsp:spPr>
        <a:xfrm>
          <a:off x="2285387"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Ήταν  πολύ πρωτόγνωρο και ευχάριστο σε εμένα γιατί  διάβαζα μέχρι εκείνη τη στιγμή από το βιβλίο.</a:t>
          </a:r>
          <a:endParaRPr lang="el-GR" sz="1400" kern="1200" dirty="0"/>
        </a:p>
      </dsp:txBody>
      <dsp:txXfrm>
        <a:off x="2285387" y="334642"/>
        <a:ext cx="2077624" cy="1246575"/>
      </dsp:txXfrm>
    </dsp:sp>
    <dsp:sp modelId="{E9144AD6-E6D5-492A-8395-5B38056B3F6C}">
      <dsp:nvSpPr>
        <dsp:cNvPr id="0" name=""/>
        <dsp:cNvSpPr/>
      </dsp:nvSpPr>
      <dsp:spPr>
        <a:xfrm>
          <a:off x="4570774"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smtClean="0"/>
            <a:t>Αναφερόταν κάποια βίντεο και εικόνες σε διάφορα βιβλία έτσι ώστε αν θέλω κάτι παραπάνω </a:t>
          </a:r>
          <a:endParaRPr lang="el-GR" sz="1400" kern="1200"/>
        </a:p>
      </dsp:txBody>
      <dsp:txXfrm>
        <a:off x="4570774" y="334642"/>
        <a:ext cx="2077624" cy="1246575"/>
      </dsp:txXfrm>
    </dsp:sp>
    <dsp:sp modelId="{F4902495-E023-4BF5-8C91-D56A6899BE19}">
      <dsp:nvSpPr>
        <dsp:cNvPr id="0" name=""/>
        <dsp:cNvSpPr/>
      </dsp:nvSpPr>
      <dsp:spPr>
        <a:xfrm>
          <a:off x="0"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smtClean="0"/>
            <a:t>Γίνεται αναφορά στο φωτόδεντρο όπου είναι τα περισσότερα πειράματα. Είναι εμπλουτισμένο με την ερμηνεία . </a:t>
          </a:r>
          <a:endParaRPr lang="el-GR" sz="1400" kern="1200"/>
        </a:p>
      </dsp:txBody>
      <dsp:txXfrm>
        <a:off x="0" y="1788980"/>
        <a:ext cx="2077624" cy="1246575"/>
      </dsp:txXfrm>
    </dsp:sp>
    <dsp:sp modelId="{6101169E-C019-4F5E-98A6-92A876D3BB49}">
      <dsp:nvSpPr>
        <dsp:cNvPr id="0" name=""/>
        <dsp:cNvSpPr/>
      </dsp:nvSpPr>
      <dsp:spPr>
        <a:xfrm>
          <a:off x="2285387"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Με βοήθησε  πολύ να καταλάβω τα κλάσματα. Ήταν ένα ευχάριστο ταξίδι. </a:t>
          </a:r>
          <a:endParaRPr lang="el-GR" sz="1400" kern="1200" dirty="0"/>
        </a:p>
      </dsp:txBody>
      <dsp:txXfrm>
        <a:off x="2285387" y="1788980"/>
        <a:ext cx="2077624" cy="1246575"/>
      </dsp:txXfrm>
    </dsp:sp>
    <dsp:sp modelId="{E0745B4F-8A97-44A2-8AC6-73DEFE16AA88}">
      <dsp:nvSpPr>
        <dsp:cNvPr id="0" name=""/>
        <dsp:cNvSpPr/>
      </dsp:nvSpPr>
      <dsp:spPr>
        <a:xfrm>
          <a:off x="4570774"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Το Ε.Υ. με θέμα από τα μαθηματικά την ενότητα των κλασμάτων είναι υπέροχο και πολύ κατανοητό. </a:t>
          </a:r>
          <a:endParaRPr lang="el-GR" sz="1400" kern="1200" dirty="0"/>
        </a:p>
      </dsp:txBody>
      <dsp:txXfrm>
        <a:off x="4570774" y="1788980"/>
        <a:ext cx="2077624" cy="1246575"/>
      </dsp:txXfrm>
    </dsp:sp>
    <dsp:sp modelId="{8B4B2736-AC66-4316-9AA1-62229B1D855D}">
      <dsp:nvSpPr>
        <dsp:cNvPr id="0" name=""/>
        <dsp:cNvSpPr/>
      </dsp:nvSpPr>
      <dsp:spPr>
        <a:xfrm>
          <a:off x="0" y="3243318"/>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Οι λέξεις στα παραδείγματα και στις εφαρμογές ήταν πολύ εύκολα κατανοήσιμες </a:t>
          </a:r>
          <a:endParaRPr lang="el-GR" sz="1400" kern="1200" dirty="0"/>
        </a:p>
      </dsp:txBody>
      <dsp:txXfrm>
        <a:off x="0" y="3243318"/>
        <a:ext cx="2077624" cy="1246575"/>
      </dsp:txXfrm>
    </dsp:sp>
    <dsp:sp modelId="{5A6E877F-6DFA-4A8C-A777-DBB0C8D7A831}">
      <dsp:nvSpPr>
        <dsp:cNvPr id="0" name=""/>
        <dsp:cNvSpPr/>
      </dsp:nvSpPr>
      <dsp:spPr>
        <a:xfrm>
          <a:off x="2285387" y="3243318"/>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Το στυλ και το πώς είναι γραμμένο μου αρέσει πολύ γιατί έτσι μαθαίνω εύκολα. </a:t>
          </a:r>
          <a:endParaRPr lang="el-GR" sz="1400" kern="1200" dirty="0"/>
        </a:p>
      </dsp:txBody>
      <dsp:txXfrm>
        <a:off x="2285387" y="3243318"/>
        <a:ext cx="2077624" cy="1246575"/>
      </dsp:txXfrm>
    </dsp:sp>
    <dsp:sp modelId="{CDC68F61-8DAE-40A8-BE64-3A8554EEE1D8}">
      <dsp:nvSpPr>
        <dsp:cNvPr id="0" name=""/>
        <dsp:cNvSpPr/>
      </dsp:nvSpPr>
      <dsp:spPr>
        <a:xfrm>
          <a:off x="4570774" y="3243317"/>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Γίνεται χρήση της καθομιλουμένης γλώσσας και η γραφή είναι πολύ εύκολη να την καταλάβω. </a:t>
          </a:r>
          <a:endParaRPr lang="el-GR" sz="1400" kern="1200" dirty="0"/>
        </a:p>
      </dsp:txBody>
      <dsp:txXfrm>
        <a:off x="4570774" y="3243317"/>
        <a:ext cx="2077624" cy="1246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B2A4E-E677-4F3E-B0C4-E4E9046CA170}">
      <dsp:nvSpPr>
        <dsp:cNvPr id="0" name=""/>
        <dsp:cNvSpPr/>
      </dsp:nvSpPr>
      <dsp:spPr>
        <a:xfrm rot="16200000">
          <a:off x="883840" y="-888338"/>
          <a:ext cx="2175669" cy="3943350"/>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l-GR" sz="1600" b="1" kern="1200" baseline="0" dirty="0" smtClean="0">
              <a:solidFill>
                <a:srgbClr val="931B1B"/>
              </a:solidFill>
              <a:latin typeface="Times New Roman" panose="02020603050405020304" pitchFamily="18" charset="0"/>
              <a:cs typeface="Times New Roman" panose="02020603050405020304" pitchFamily="18" charset="0"/>
            </a:rPr>
            <a:t>1).υπάρχει Επιστημονική συνοχή και Τεκμηρίωση  του Ε.Υ.</a:t>
          </a:r>
        </a:p>
        <a:p>
          <a:pPr lvl="0" algn="just" defTabSz="711200">
            <a:lnSpc>
              <a:spcPct val="90000"/>
            </a:lnSpc>
            <a:spcBef>
              <a:spcPct val="0"/>
            </a:spcBef>
            <a:spcAft>
              <a:spcPct val="35000"/>
            </a:spcAft>
          </a:pPr>
          <a:r>
            <a:rPr lang="el-GR" sz="1600" b="1" kern="1200" baseline="0" dirty="0" smtClean="0">
              <a:solidFill>
                <a:srgbClr val="931B1B"/>
              </a:solidFill>
              <a:latin typeface="Times New Roman" panose="02020603050405020304" pitchFamily="18" charset="0"/>
              <a:cs typeface="Times New Roman" panose="02020603050405020304" pitchFamily="18" charset="0"/>
            </a:rPr>
            <a:t>2).το Ε.Υ. συμβάλει στην απλή και κατανοητή παρουσίαση του Γνωστικού    αντικειμένου;</a:t>
          </a:r>
          <a:endParaRPr lang="el-GR" sz="1600" b="1" kern="1200" baseline="0" dirty="0">
            <a:solidFill>
              <a:srgbClr val="931B1B"/>
            </a:solidFill>
            <a:latin typeface="Times New Roman" panose="02020603050405020304" pitchFamily="18" charset="0"/>
            <a:cs typeface="Times New Roman" panose="02020603050405020304" pitchFamily="18" charset="0"/>
          </a:endParaRPr>
        </a:p>
      </dsp:txBody>
      <dsp:txXfrm rot="5400000">
        <a:off x="0" y="-4498"/>
        <a:ext cx="3943350" cy="1631751"/>
      </dsp:txXfrm>
    </dsp:sp>
    <dsp:sp modelId="{DB448A32-910B-4289-A7C0-EF1D4AA08112}">
      <dsp:nvSpPr>
        <dsp:cNvPr id="0" name=""/>
        <dsp:cNvSpPr/>
      </dsp:nvSpPr>
      <dsp:spPr>
        <a:xfrm>
          <a:off x="3943350" y="-4498"/>
          <a:ext cx="3943350" cy="2175669"/>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l-GR" sz="1600" b="1" kern="1200" baseline="0" dirty="0" smtClean="0">
              <a:solidFill>
                <a:srgbClr val="931B1B"/>
              </a:solidFill>
              <a:latin typeface="Times New Roman" panose="02020603050405020304" pitchFamily="18" charset="0"/>
              <a:cs typeface="Times New Roman" panose="02020603050405020304" pitchFamily="18" charset="0"/>
            </a:rPr>
            <a:t>3).είναι το  Ε.Υ.  εύχρηστο; </a:t>
          </a:r>
        </a:p>
        <a:p>
          <a:pPr lvl="0" algn="just" defTabSz="711200">
            <a:lnSpc>
              <a:spcPct val="90000"/>
            </a:lnSpc>
            <a:spcBef>
              <a:spcPct val="0"/>
            </a:spcBef>
            <a:spcAft>
              <a:spcPct val="35000"/>
            </a:spcAft>
          </a:pPr>
          <a:r>
            <a:rPr lang="el-GR" sz="1600" b="1" kern="1200" baseline="0" dirty="0" smtClean="0">
              <a:solidFill>
                <a:srgbClr val="931B1B"/>
              </a:solidFill>
              <a:latin typeface="Times New Roman" panose="02020603050405020304" pitchFamily="18" charset="0"/>
              <a:cs typeface="Times New Roman" panose="02020603050405020304" pitchFamily="18" charset="0"/>
            </a:rPr>
            <a:t>4).το Ε.Υ. υποστηρίζει - καθοδηγεί τον εκπαιδευόμενο στη μελέτη του;</a:t>
          </a:r>
          <a:endParaRPr lang="el-GR" sz="1600" b="1" kern="1200" baseline="0" dirty="0">
            <a:solidFill>
              <a:srgbClr val="931B1B"/>
            </a:solidFill>
            <a:latin typeface="Times New Roman" panose="02020603050405020304" pitchFamily="18" charset="0"/>
            <a:cs typeface="Times New Roman" panose="02020603050405020304" pitchFamily="18" charset="0"/>
          </a:endParaRPr>
        </a:p>
      </dsp:txBody>
      <dsp:txXfrm>
        <a:off x="3943350" y="-4498"/>
        <a:ext cx="3943350" cy="1631751"/>
      </dsp:txXfrm>
    </dsp:sp>
    <dsp:sp modelId="{11F4B0E6-1409-412D-B576-279296FA67AE}">
      <dsp:nvSpPr>
        <dsp:cNvPr id="0" name=""/>
        <dsp:cNvSpPr/>
      </dsp:nvSpPr>
      <dsp:spPr>
        <a:xfrm rot="10800000">
          <a:off x="0" y="2162174"/>
          <a:ext cx="3943350" cy="2193661"/>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l-GR" sz="1600" b="1" kern="1200" dirty="0" smtClean="0">
              <a:solidFill>
                <a:srgbClr val="663300"/>
              </a:solidFill>
              <a:latin typeface="Times New Roman" panose="02020603050405020304" pitchFamily="18" charset="0"/>
              <a:cs typeface="Times New Roman" panose="02020603050405020304" pitchFamily="18" charset="0"/>
            </a:rPr>
            <a:t> </a:t>
          </a:r>
          <a:r>
            <a:rPr lang="el-GR" sz="1600" b="1" kern="1200" dirty="0" smtClean="0">
              <a:solidFill>
                <a:srgbClr val="931B1B"/>
              </a:solidFill>
              <a:latin typeface="Times New Roman" panose="02020603050405020304" pitchFamily="18" charset="0"/>
              <a:cs typeface="Times New Roman" panose="02020603050405020304" pitchFamily="18" charset="0"/>
            </a:rPr>
            <a:t>5).ο εκπαιδευόμενος υποστηρίζεται στην αλληλεπίδραση με το Ε.Υ. στη μελέτη του; </a:t>
          </a:r>
        </a:p>
        <a:p>
          <a:pPr lvl="0" algn="l" defTabSz="711200">
            <a:lnSpc>
              <a:spcPct val="90000"/>
            </a:lnSpc>
            <a:spcBef>
              <a:spcPct val="0"/>
            </a:spcBef>
            <a:spcAft>
              <a:spcPct val="35000"/>
            </a:spcAft>
          </a:pPr>
          <a:r>
            <a:rPr lang="el-GR" sz="1600" b="1" kern="1200" dirty="0" smtClean="0">
              <a:solidFill>
                <a:srgbClr val="931B1B"/>
              </a:solidFill>
              <a:latin typeface="Times New Roman" panose="02020603050405020304" pitchFamily="18" charset="0"/>
              <a:cs typeface="Times New Roman" panose="02020603050405020304" pitchFamily="18" charset="0"/>
            </a:rPr>
            <a:t>6).το Ε.Υ. παρέχει δυνατότητα </a:t>
          </a:r>
          <a:r>
            <a:rPr lang="el-GR" sz="1600" b="1" kern="1200" dirty="0" err="1" smtClean="0">
              <a:solidFill>
                <a:srgbClr val="931B1B"/>
              </a:solidFill>
              <a:latin typeface="Times New Roman" panose="02020603050405020304" pitchFamily="18" charset="0"/>
              <a:cs typeface="Times New Roman" panose="02020603050405020304" pitchFamily="18" charset="0"/>
            </a:rPr>
            <a:t>Αναστοχασμού</a:t>
          </a:r>
          <a:r>
            <a:rPr lang="el-GR" sz="1600" b="1" kern="1200" dirty="0" smtClean="0">
              <a:solidFill>
                <a:srgbClr val="931B1B"/>
              </a:solidFill>
              <a:latin typeface="Times New Roman" panose="02020603050405020304" pitchFamily="18" charset="0"/>
              <a:cs typeface="Times New Roman" panose="02020603050405020304" pitchFamily="18" charset="0"/>
            </a:rPr>
            <a:t> - </a:t>
          </a:r>
          <a:r>
            <a:rPr lang="el-GR" sz="1600" b="1" kern="1200" dirty="0" err="1" smtClean="0">
              <a:solidFill>
                <a:srgbClr val="931B1B"/>
              </a:solidFill>
              <a:latin typeface="Times New Roman" panose="02020603050405020304" pitchFamily="18" charset="0"/>
              <a:cs typeface="Times New Roman" panose="02020603050405020304" pitchFamily="18" charset="0"/>
            </a:rPr>
            <a:t>Αυτοαξιολόγησης</a:t>
          </a:r>
          <a:r>
            <a:rPr lang="el-GR" sz="1600" b="1" kern="1200" dirty="0" smtClean="0">
              <a:solidFill>
                <a:srgbClr val="931B1B"/>
              </a:solidFill>
              <a:latin typeface="Times New Roman" panose="02020603050405020304" pitchFamily="18" charset="0"/>
              <a:cs typeface="Times New Roman" panose="02020603050405020304" pitchFamily="18" charset="0"/>
            </a:rPr>
            <a:t> στον εκπαιδευόμενο;</a:t>
          </a:r>
          <a:endParaRPr lang="el-GR" sz="1600" b="1" kern="1200" dirty="0">
            <a:solidFill>
              <a:srgbClr val="931B1B"/>
            </a:solidFill>
            <a:latin typeface="Times New Roman" panose="02020603050405020304" pitchFamily="18" charset="0"/>
            <a:cs typeface="Times New Roman" panose="02020603050405020304" pitchFamily="18" charset="0"/>
          </a:endParaRPr>
        </a:p>
      </dsp:txBody>
      <dsp:txXfrm rot="10800000">
        <a:off x="0" y="2710589"/>
        <a:ext cx="3943350" cy="1645246"/>
      </dsp:txXfrm>
    </dsp:sp>
    <dsp:sp modelId="{2EAE3B20-CF73-4ACB-BB38-FF3E96F9DF76}">
      <dsp:nvSpPr>
        <dsp:cNvPr id="0" name=""/>
        <dsp:cNvSpPr/>
      </dsp:nvSpPr>
      <dsp:spPr>
        <a:xfrm rot="5400000">
          <a:off x="4827190" y="1287330"/>
          <a:ext cx="2175669" cy="3943350"/>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l-GR" sz="1600" b="1" kern="1200" dirty="0" smtClean="0">
              <a:solidFill>
                <a:srgbClr val="931B1B"/>
              </a:solidFill>
            </a:rPr>
            <a:t>7). Στο Ε.Υ. προσδιορίζονται με σαφήνεια ο Σκοπός και τα Προσδοκώμενα αποτελέσματα;	</a:t>
          </a:r>
        </a:p>
        <a:p>
          <a:pPr lvl="0" algn="ctr" defTabSz="711200">
            <a:lnSpc>
              <a:spcPct val="90000"/>
            </a:lnSpc>
            <a:spcBef>
              <a:spcPct val="0"/>
            </a:spcBef>
            <a:spcAft>
              <a:spcPct val="35000"/>
            </a:spcAft>
          </a:pPr>
          <a:r>
            <a:rPr lang="el-GR" sz="1600" b="1" kern="1200" dirty="0" smtClean="0">
              <a:solidFill>
                <a:srgbClr val="931B1B"/>
              </a:solidFill>
            </a:rPr>
            <a:t>8). Το Ε.Υ. έχει δημιουργηθεί σύμφωνα με τις αρχές της </a:t>
          </a:r>
          <a:r>
            <a:rPr lang="el-GR" sz="1600" b="1" kern="1200" dirty="0" err="1" smtClean="0">
              <a:solidFill>
                <a:srgbClr val="931B1B"/>
              </a:solidFill>
            </a:rPr>
            <a:t>Πολυμεσικής</a:t>
          </a:r>
          <a:r>
            <a:rPr lang="el-GR" sz="1600" b="1" kern="1200" dirty="0" smtClean="0">
              <a:solidFill>
                <a:srgbClr val="931B1B"/>
              </a:solidFill>
            </a:rPr>
            <a:t> 	 μάθησης;</a:t>
          </a:r>
          <a:endParaRPr lang="el-GR" sz="1600" b="1" kern="1200" dirty="0">
            <a:solidFill>
              <a:srgbClr val="931B1B"/>
            </a:solidFill>
          </a:endParaRPr>
        </a:p>
      </dsp:txBody>
      <dsp:txXfrm rot="-5400000">
        <a:off x="3943350" y="2715087"/>
        <a:ext cx="3943350" cy="1631751"/>
      </dsp:txXfrm>
    </dsp:sp>
    <dsp:sp modelId="{1C683A62-989E-44FD-AA47-DDECD191FDEE}">
      <dsp:nvSpPr>
        <dsp:cNvPr id="0" name=""/>
        <dsp:cNvSpPr/>
      </dsp:nvSpPr>
      <dsp:spPr>
        <a:xfrm>
          <a:off x="2808304" y="1368147"/>
          <a:ext cx="2366010" cy="108783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solidFill>
                <a:schemeClr val="bg1"/>
              </a:solidFill>
              <a:latin typeface="Times New Roman" panose="02020603050405020304" pitchFamily="18" charset="0"/>
              <a:cs typeface="Times New Roman" panose="02020603050405020304" pitchFamily="18" charset="0"/>
            </a:rPr>
            <a:t>Ερευνητικά ερωτήματα</a:t>
          </a:r>
          <a:endParaRPr lang="el-GR" sz="2400" b="1" kern="1200" dirty="0">
            <a:solidFill>
              <a:schemeClr val="bg1"/>
            </a:solidFill>
            <a:latin typeface="Times New Roman" panose="02020603050405020304" pitchFamily="18" charset="0"/>
            <a:cs typeface="Times New Roman" panose="02020603050405020304" pitchFamily="18" charset="0"/>
          </a:endParaRPr>
        </a:p>
      </dsp:txBody>
      <dsp:txXfrm>
        <a:off x="2861408" y="1421251"/>
        <a:ext cx="2259802" cy="9816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4A24-BE4F-48B5-8DBE-FBE8C4378516}">
      <dsp:nvSpPr>
        <dsp:cNvPr id="0" name=""/>
        <dsp:cNvSpPr/>
      </dsp:nvSpPr>
      <dsp:spPr>
        <a:xfrm>
          <a:off x="0"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Υπάρχουν στοιχεία επισήμανσης έντονη γραφή, υπογράμμιση και χρωματισμοί. </a:t>
          </a:r>
          <a:endParaRPr lang="el-GR" sz="1400" kern="1200" dirty="0"/>
        </a:p>
      </dsp:txBody>
      <dsp:txXfrm>
        <a:off x="0" y="334642"/>
        <a:ext cx="2077624" cy="1246575"/>
      </dsp:txXfrm>
    </dsp:sp>
    <dsp:sp modelId="{FB8C2073-847E-4DA6-9796-E991544899A7}">
      <dsp:nvSpPr>
        <dsp:cNvPr id="0" name=""/>
        <dsp:cNvSpPr/>
      </dsp:nvSpPr>
      <dsp:spPr>
        <a:xfrm>
          <a:off x="2285387"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Ξεκινούσε με απλές ασκήσεις και μετά μας πήγαινε σε πιο δύσκολες.</a:t>
          </a:r>
          <a:endParaRPr lang="el-GR" sz="1400" kern="1200" dirty="0"/>
        </a:p>
      </dsp:txBody>
      <dsp:txXfrm>
        <a:off x="2285387" y="334642"/>
        <a:ext cx="2077624" cy="1246575"/>
      </dsp:txXfrm>
    </dsp:sp>
    <dsp:sp modelId="{6101169E-C019-4F5E-98A6-92A876D3BB49}">
      <dsp:nvSpPr>
        <dsp:cNvPr id="0" name=""/>
        <dsp:cNvSpPr/>
      </dsp:nvSpPr>
      <dsp:spPr>
        <a:xfrm>
          <a:off x="4570774"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Το κείμενο δεν είναι φορτωμένο με πολλά πράγματα να με κουράζει. </a:t>
          </a:r>
          <a:endParaRPr lang="el-GR" sz="1400" kern="1200" dirty="0"/>
        </a:p>
      </dsp:txBody>
      <dsp:txXfrm>
        <a:off x="4570774" y="334642"/>
        <a:ext cx="2077624" cy="1246575"/>
      </dsp:txXfrm>
    </dsp:sp>
    <dsp:sp modelId="{E0745B4F-8A97-44A2-8AC6-73DEFE16AA88}">
      <dsp:nvSpPr>
        <dsp:cNvPr id="0" name=""/>
        <dsp:cNvSpPr/>
      </dsp:nvSpPr>
      <dsp:spPr>
        <a:xfrm>
          <a:off x="0"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Η παρουσίαση γίνεται τμηματικά και δεν κουράζομαι. </a:t>
          </a:r>
          <a:endParaRPr lang="el-GR" sz="1400" kern="1200" dirty="0"/>
        </a:p>
      </dsp:txBody>
      <dsp:txXfrm>
        <a:off x="0" y="1788980"/>
        <a:ext cx="2077624" cy="1246575"/>
      </dsp:txXfrm>
    </dsp:sp>
    <dsp:sp modelId="{8B4B2736-AC66-4316-9AA1-62229B1D855D}">
      <dsp:nvSpPr>
        <dsp:cNvPr id="0" name=""/>
        <dsp:cNvSpPr/>
      </dsp:nvSpPr>
      <dsp:spPr>
        <a:xfrm>
          <a:off x="2285387"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Δεν υπήρχε πυκνότητα πληροφοριών ήταν όση έπρεπε για να λύσω τις ασκήσεις μου</a:t>
          </a:r>
          <a:endParaRPr lang="el-GR" sz="1400" kern="1200" dirty="0"/>
        </a:p>
      </dsp:txBody>
      <dsp:txXfrm>
        <a:off x="2285387" y="1788980"/>
        <a:ext cx="2077624" cy="1246575"/>
      </dsp:txXfrm>
    </dsp:sp>
    <dsp:sp modelId="{5A6E877F-6DFA-4A8C-A777-DBB0C8D7A831}">
      <dsp:nvSpPr>
        <dsp:cNvPr id="0" name=""/>
        <dsp:cNvSpPr/>
      </dsp:nvSpPr>
      <dsp:spPr>
        <a:xfrm>
          <a:off x="4570774"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Το περιβάλλον του Ε.Υ ήταν πολύ φιλικό σε εμένα γιατί είχε πολλές εικόνες   , βίντεο και αφηγήσεις. </a:t>
          </a:r>
          <a:endParaRPr lang="el-GR" sz="1400" kern="1200" dirty="0"/>
        </a:p>
      </dsp:txBody>
      <dsp:txXfrm>
        <a:off x="4570774" y="1788980"/>
        <a:ext cx="2077624" cy="1246575"/>
      </dsp:txXfrm>
    </dsp:sp>
    <dsp:sp modelId="{CDC68F61-8DAE-40A8-BE64-3A8554EEE1D8}">
      <dsp:nvSpPr>
        <dsp:cNvPr id="0" name=""/>
        <dsp:cNvSpPr/>
      </dsp:nvSpPr>
      <dsp:spPr>
        <a:xfrm>
          <a:off x="0" y="3243318"/>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Τώρα εδώ είχα παρακίνηση γιατί έβλεπα κείμενο αλλά με εικόνες και πολλά βίντεο. </a:t>
          </a:r>
        </a:p>
        <a:p>
          <a:pPr lvl="0" algn="ctr" defTabSz="622300">
            <a:lnSpc>
              <a:spcPct val="90000"/>
            </a:lnSpc>
            <a:spcBef>
              <a:spcPct val="0"/>
            </a:spcBef>
            <a:spcAft>
              <a:spcPct val="35000"/>
            </a:spcAft>
          </a:pPr>
          <a:endParaRPr lang="el-GR" sz="1400" kern="1200" dirty="0"/>
        </a:p>
      </dsp:txBody>
      <dsp:txXfrm>
        <a:off x="0" y="3243318"/>
        <a:ext cx="2077624" cy="1246575"/>
      </dsp:txXfrm>
    </dsp:sp>
    <dsp:sp modelId="{6DD19689-4A3E-468D-947A-58D3CFA5142D}">
      <dsp:nvSpPr>
        <dsp:cNvPr id="0" name=""/>
        <dsp:cNvSpPr/>
      </dsp:nvSpPr>
      <dsp:spPr>
        <a:xfrm>
          <a:off x="2285387" y="3243318"/>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Τα χρώματα αυτό το κίτρινο είναι πολύ όμορφα. </a:t>
          </a:r>
          <a:endParaRPr lang="el-GR" sz="1400" kern="1200" dirty="0"/>
        </a:p>
      </dsp:txBody>
      <dsp:txXfrm>
        <a:off x="2285387" y="3243318"/>
        <a:ext cx="2077624" cy="1246575"/>
      </dsp:txXfrm>
    </dsp:sp>
    <dsp:sp modelId="{A78F291D-27F0-48EA-94B3-F95E55851FD5}">
      <dsp:nvSpPr>
        <dsp:cNvPr id="0" name=""/>
        <dsp:cNvSpPr/>
      </dsp:nvSpPr>
      <dsp:spPr>
        <a:xfrm>
          <a:off x="4570774" y="3243317"/>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Υπάρχουν στοιχεία επισήμανσης έντονη γραφή, υπογράμμιση και χρωματισμοί. </a:t>
          </a:r>
          <a:endParaRPr lang="el-GR" sz="1400" kern="1200" dirty="0"/>
        </a:p>
      </dsp:txBody>
      <dsp:txXfrm>
        <a:off x="4570774" y="3243317"/>
        <a:ext cx="2077624" cy="12465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84A24-BE4F-48B5-8DBE-FBE8C4378516}">
      <dsp:nvSpPr>
        <dsp:cNvPr id="0" name=""/>
        <dsp:cNvSpPr/>
      </dsp:nvSpPr>
      <dsp:spPr>
        <a:xfrm>
          <a:off x="0"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Τα κουμπιά </a:t>
          </a:r>
          <a:r>
            <a:rPr lang="el-GR" sz="1400" kern="1200" dirty="0" err="1" smtClean="0"/>
            <a:t>μπρός</a:t>
          </a:r>
          <a:r>
            <a:rPr lang="el-GR" sz="1400" kern="1200" dirty="0" smtClean="0"/>
            <a:t> πίσω είναι τέλεια και η πλοήγηση πολύ καλή   </a:t>
          </a:r>
          <a:endParaRPr lang="el-GR" sz="1400" kern="1200" dirty="0"/>
        </a:p>
      </dsp:txBody>
      <dsp:txXfrm>
        <a:off x="0" y="334642"/>
        <a:ext cx="2077624" cy="1246575"/>
      </dsp:txXfrm>
    </dsp:sp>
    <dsp:sp modelId="{FB8C2073-847E-4DA6-9796-E991544899A7}">
      <dsp:nvSpPr>
        <dsp:cNvPr id="0" name=""/>
        <dsp:cNvSpPr/>
      </dsp:nvSpPr>
      <dsp:spPr>
        <a:xfrm>
          <a:off x="2285387"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Υπάρχουν </a:t>
          </a:r>
          <a:r>
            <a:rPr lang="el-GR" sz="1400" kern="1200" dirty="0" err="1" smtClean="0"/>
            <a:t>υπερσύνδεσμοι</a:t>
          </a:r>
          <a:r>
            <a:rPr lang="el-GR" sz="1400" kern="1200" dirty="0" smtClean="0"/>
            <a:t>  που τους πατάς και σε πάνε στο αντίστοιχο περιεχόμενο.</a:t>
          </a:r>
          <a:endParaRPr lang="el-GR" sz="1400" kern="1200" dirty="0"/>
        </a:p>
      </dsp:txBody>
      <dsp:txXfrm>
        <a:off x="2285387" y="334642"/>
        <a:ext cx="2077624" cy="1246575"/>
      </dsp:txXfrm>
    </dsp:sp>
    <dsp:sp modelId="{6101169E-C019-4F5E-98A6-92A876D3BB49}">
      <dsp:nvSpPr>
        <dsp:cNvPr id="0" name=""/>
        <dsp:cNvSpPr/>
      </dsp:nvSpPr>
      <dsp:spPr>
        <a:xfrm>
          <a:off x="4570774" y="334642"/>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Υπάρχουν συμβουλές πως θα μελετηθεί το  Ε.Υ. και ποια σειρά θα ακολουθήσω για να μάθω. </a:t>
          </a:r>
          <a:endParaRPr lang="el-GR" sz="1400" kern="1200" dirty="0"/>
        </a:p>
      </dsp:txBody>
      <dsp:txXfrm>
        <a:off x="4570774" y="334642"/>
        <a:ext cx="2077624" cy="1246575"/>
      </dsp:txXfrm>
    </dsp:sp>
    <dsp:sp modelId="{E0745B4F-8A97-44A2-8AC6-73DEFE16AA88}">
      <dsp:nvSpPr>
        <dsp:cNvPr id="0" name=""/>
        <dsp:cNvSpPr/>
      </dsp:nvSpPr>
      <dsp:spPr>
        <a:xfrm>
          <a:off x="0"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Το Ε.Υ. έχει πολλές δραστηριότητες που ενθαρρύνουν  την μελέτη μου.</a:t>
          </a:r>
          <a:endParaRPr lang="el-GR" sz="1400" kern="1200" dirty="0"/>
        </a:p>
      </dsp:txBody>
      <dsp:txXfrm>
        <a:off x="0" y="1788980"/>
        <a:ext cx="2077624" cy="1246575"/>
      </dsp:txXfrm>
    </dsp:sp>
    <dsp:sp modelId="{8B4B2736-AC66-4316-9AA1-62229B1D855D}">
      <dsp:nvSpPr>
        <dsp:cNvPr id="0" name=""/>
        <dsp:cNvSpPr/>
      </dsp:nvSpPr>
      <dsp:spPr>
        <a:xfrm>
          <a:off x="2285387"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Υπήρχαν αφηγήσεις οι οποίες με παρακινούσαν να ακούσω μέχρι τέλος. </a:t>
          </a:r>
          <a:endParaRPr lang="el-GR" sz="1400" kern="1200" dirty="0"/>
        </a:p>
      </dsp:txBody>
      <dsp:txXfrm>
        <a:off x="2285387" y="1788980"/>
        <a:ext cx="2077624" cy="1246575"/>
      </dsp:txXfrm>
    </dsp:sp>
    <dsp:sp modelId="{5A6E877F-6DFA-4A8C-A777-DBB0C8D7A831}">
      <dsp:nvSpPr>
        <dsp:cNvPr id="0" name=""/>
        <dsp:cNvSpPr/>
      </dsp:nvSpPr>
      <dsp:spPr>
        <a:xfrm>
          <a:off x="4570774" y="1788980"/>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Θα ήθελα παραπάνω αφηγηματικά σχόλια. </a:t>
          </a:r>
          <a:endParaRPr lang="el-GR" sz="1400" kern="1200" dirty="0"/>
        </a:p>
      </dsp:txBody>
      <dsp:txXfrm>
        <a:off x="4570774" y="1788980"/>
        <a:ext cx="2077624" cy="1246575"/>
      </dsp:txXfrm>
    </dsp:sp>
    <dsp:sp modelId="{CDC68F61-8DAE-40A8-BE64-3A8554EEE1D8}">
      <dsp:nvSpPr>
        <dsp:cNvPr id="0" name=""/>
        <dsp:cNvSpPr/>
      </dsp:nvSpPr>
      <dsp:spPr>
        <a:xfrm>
          <a:off x="0" y="3243318"/>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Γίνεται ηχητική παρουσίαση στα κλάσματα στην ανακεφαλαίωση </a:t>
          </a:r>
          <a:endParaRPr lang="el-GR" sz="1400" kern="1200" dirty="0"/>
        </a:p>
      </dsp:txBody>
      <dsp:txXfrm>
        <a:off x="0" y="3243318"/>
        <a:ext cx="2077624" cy="1246575"/>
      </dsp:txXfrm>
    </dsp:sp>
    <dsp:sp modelId="{6DD19689-4A3E-468D-947A-58D3CFA5142D}">
      <dsp:nvSpPr>
        <dsp:cNvPr id="0" name=""/>
        <dsp:cNvSpPr/>
      </dsp:nvSpPr>
      <dsp:spPr>
        <a:xfrm>
          <a:off x="2285387" y="3243318"/>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Είναι πολύ ωραίο Ε.Υ. και θέλω να γίνει και στα άλλα μαθήματα.  </a:t>
          </a:r>
          <a:endParaRPr lang="el-GR" sz="1400" kern="1200" dirty="0"/>
        </a:p>
      </dsp:txBody>
      <dsp:txXfrm>
        <a:off x="2285387" y="3243318"/>
        <a:ext cx="2077624" cy="1246575"/>
      </dsp:txXfrm>
    </dsp:sp>
    <dsp:sp modelId="{A78F291D-27F0-48EA-94B3-F95E55851FD5}">
      <dsp:nvSpPr>
        <dsp:cNvPr id="0" name=""/>
        <dsp:cNvSpPr/>
      </dsp:nvSpPr>
      <dsp:spPr>
        <a:xfrm>
          <a:off x="4570774" y="3243317"/>
          <a:ext cx="2077624" cy="12465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Υπάρχει χώρος για να λύσω κάποιες ασκήσεις που θα τις δει ο κύριος και θα μπορέσω εκεί να γράψω και τα σχόλια μου.</a:t>
          </a:r>
          <a:endParaRPr lang="el-GR" sz="1400" kern="1200" dirty="0"/>
        </a:p>
      </dsp:txBody>
      <dsp:txXfrm>
        <a:off x="4570774" y="3243317"/>
        <a:ext cx="2077624" cy="12465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42598-2677-4AE6-B582-0BA4CA5EE5E1}">
      <dsp:nvSpPr>
        <dsp:cNvPr id="0" name=""/>
        <dsp:cNvSpPr/>
      </dsp:nvSpPr>
      <dsp:spPr>
        <a:xfrm>
          <a:off x="576061" y="2555"/>
          <a:ext cx="7488836" cy="1873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Οι απόψεις των μαθητών σε σχέση με την </a:t>
          </a:r>
          <a:r>
            <a:rPr lang="el-GR" sz="1600" b="1" kern="1200" dirty="0" smtClean="0">
              <a:solidFill>
                <a:srgbClr val="931B1B"/>
              </a:solidFill>
              <a:latin typeface="Times New Roman" panose="02020603050405020304" pitchFamily="18" charset="0"/>
              <a:cs typeface="Times New Roman" panose="02020603050405020304" pitchFamily="18" charset="0"/>
            </a:rPr>
            <a:t>επιστημονική συνοχή του Ε.Υ. </a:t>
          </a:r>
          <a:r>
            <a:rPr lang="el-GR" sz="1600" kern="1200" dirty="0" smtClean="0">
              <a:solidFill>
                <a:schemeClr val="tx1"/>
              </a:solidFill>
              <a:latin typeface="Times New Roman" panose="02020603050405020304" pitchFamily="18" charset="0"/>
              <a:cs typeface="Times New Roman" panose="02020603050405020304" pitchFamily="18" charset="0"/>
            </a:rPr>
            <a:t>είναι ότι υπάρχει βιβλιογραφική τεκμηρίωση στο τέλος της κάθε διδακτικής ενότητας . Γίνεται παράθεση πληροφοριών και μπορούν να βρουν παρόμοια βιβλιογραφία που θα τους προσφέρει έξτρα γνώσεις που δεν έχει η εγκεκριμένη ύλη του Υπουργείου .Άλλες εφαρμογές και παραδείγματα από αυτά του βιβλίου κ.τ.λ. Αναφέρονται ότι μπορούν να  βρουν περαιτέρω υλικό για μελέτη σε διαφορετικές πηγές.</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76061" y="2555"/>
        <a:ext cx="7488836" cy="1873333"/>
      </dsp:txXfrm>
    </dsp:sp>
    <dsp:sp modelId="{F1E72514-AE3C-4EE8-AF23-84D15ABFDD4E}">
      <dsp:nvSpPr>
        <dsp:cNvPr id="0" name=""/>
        <dsp:cNvSpPr/>
      </dsp:nvSpPr>
      <dsp:spPr>
        <a:xfrm>
          <a:off x="576061" y="2188111"/>
          <a:ext cx="7488836" cy="1873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Οι απόψεις των μαθητών για το αν το Ε.Υ. </a:t>
          </a:r>
          <a:r>
            <a:rPr lang="el-GR" sz="1600" b="1" kern="1200" dirty="0" smtClean="0">
              <a:solidFill>
                <a:srgbClr val="931B1B"/>
              </a:solidFill>
              <a:latin typeface="Times New Roman" panose="02020603050405020304" pitchFamily="18" charset="0"/>
              <a:cs typeface="Times New Roman" panose="02020603050405020304" pitchFamily="18" charset="0"/>
            </a:rPr>
            <a:t>συμβάλλει στην απλή και κατανοητή παρουσίαση του γνωστικού αντικειμένου είναι θετική</a:t>
          </a:r>
          <a:r>
            <a:rPr lang="el-GR" sz="1600" kern="1200" dirty="0" smtClean="0">
              <a:solidFill>
                <a:srgbClr val="931B1B"/>
              </a:solidFill>
              <a:latin typeface="Times New Roman" panose="02020603050405020304" pitchFamily="18" charset="0"/>
              <a:cs typeface="Times New Roman" panose="02020603050405020304" pitchFamily="18" charset="0"/>
            </a:rPr>
            <a:t> </a:t>
          </a:r>
          <a:r>
            <a:rPr lang="el-GR" sz="1600" kern="1200" dirty="0" smtClean="0">
              <a:solidFill>
                <a:schemeClr val="tx1"/>
              </a:solidFill>
              <a:latin typeface="Times New Roman" panose="02020603050405020304" pitchFamily="18" charset="0"/>
              <a:cs typeface="Times New Roman" panose="02020603050405020304" pitchFamily="18" charset="0"/>
            </a:rPr>
            <a:t>, αναφέρονται με ενθουσιασμό στο ύφος της γραφής λέγοντας  ότι είναι φιλικό, ευχάριστο, βοήθησε πολύ στην κατανόηση του γνωστικού αντικειμένου που είναι τα κλάσματα, το κείμενο δεν είναι φορτωμένο με πολλά πράγματα να κουράζει. Δεν υπήρχε πυκνότητα πληροφοριών. Υπήρχε κείμενο, εικόνα και βίντεο. Έτσι, υπήρχε παρακίνηση να συνεχίσουν τη μελέτη. Τους άρεσε και η χρωματική επιλογή : “Αυτό το κίτρινο είναι πολύ ωραίο”, “ Τα χρώματα των διαφανειών είναι υπέροχα”, “ Έντονη γραφή, υπογράμμιση και χρωματισμοί”.</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76061" y="2188111"/>
        <a:ext cx="7488836" cy="187333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42598-2677-4AE6-B582-0BA4CA5EE5E1}">
      <dsp:nvSpPr>
        <dsp:cNvPr id="0" name=""/>
        <dsp:cNvSpPr/>
      </dsp:nvSpPr>
      <dsp:spPr>
        <a:xfrm>
          <a:off x="576061" y="2555"/>
          <a:ext cx="7488836" cy="1873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solidFill>
                <a:schemeClr val="tx1"/>
              </a:solidFill>
              <a:latin typeface="Times New Roman" panose="02020603050405020304" pitchFamily="18" charset="0"/>
              <a:cs typeface="Times New Roman" panose="02020603050405020304" pitchFamily="18" charset="0"/>
            </a:rPr>
            <a:t>Η άποψη των μαθητών ως προς την </a:t>
          </a:r>
          <a:r>
            <a:rPr lang="el-GR" sz="1500" b="1" kern="1200" dirty="0" smtClean="0">
              <a:solidFill>
                <a:srgbClr val="931B1B"/>
              </a:solidFill>
              <a:latin typeface="Times New Roman" panose="02020603050405020304" pitchFamily="18" charset="0"/>
              <a:cs typeface="Times New Roman" panose="02020603050405020304" pitchFamily="18" charset="0"/>
            </a:rPr>
            <a:t>ευχρηστία του Ε.Υ. είναι καλή </a:t>
          </a:r>
          <a:r>
            <a:rPr lang="el-GR" sz="1500" kern="1200" dirty="0" smtClean="0">
              <a:solidFill>
                <a:schemeClr val="tx1"/>
              </a:solidFill>
              <a:latin typeface="Times New Roman" panose="02020603050405020304" pitchFamily="18" charset="0"/>
              <a:cs typeface="Times New Roman" panose="02020603050405020304" pitchFamily="18" charset="0"/>
            </a:rPr>
            <a:t>: “ Τα κουμπιά μπρος – πίσω είναι τέλεια και η πλοήγηση πολύ καλή”. Η κίνηση στις διαφάνειες ήταν πολύ γρήγορη και τους άρεσε. Υπήρχαν </a:t>
          </a:r>
          <a:r>
            <a:rPr lang="el-GR" sz="1500" kern="1200" dirty="0" err="1" smtClean="0">
              <a:solidFill>
                <a:schemeClr val="tx1"/>
              </a:solidFill>
              <a:latin typeface="Times New Roman" panose="02020603050405020304" pitchFamily="18" charset="0"/>
              <a:cs typeface="Times New Roman" panose="02020603050405020304" pitchFamily="18" charset="0"/>
            </a:rPr>
            <a:t>υπερσύνδεσμοι</a:t>
          </a:r>
          <a:r>
            <a:rPr lang="el-GR" sz="1500" kern="1200" dirty="0" smtClean="0">
              <a:solidFill>
                <a:schemeClr val="tx1"/>
              </a:solidFill>
              <a:latin typeface="Times New Roman" panose="02020603050405020304" pitchFamily="18" charset="0"/>
              <a:cs typeface="Times New Roman" panose="02020603050405020304" pitchFamily="18" charset="0"/>
            </a:rPr>
            <a:t> που πατώντας πάνω τους πήγαιναν στο αντίστοιχο περιεχόμενο και όπως οι μαθητές λένε, έβλεπαν και άλλα πράγματα εκεί.</a:t>
          </a:r>
          <a:endParaRPr lang="el-GR" sz="1500" kern="1200" dirty="0">
            <a:solidFill>
              <a:schemeClr val="tx1"/>
            </a:solidFill>
            <a:latin typeface="Times New Roman" panose="02020603050405020304" pitchFamily="18" charset="0"/>
            <a:cs typeface="Times New Roman" panose="02020603050405020304" pitchFamily="18" charset="0"/>
          </a:endParaRPr>
        </a:p>
      </dsp:txBody>
      <dsp:txXfrm>
        <a:off x="576061" y="2555"/>
        <a:ext cx="7488836" cy="1873333"/>
      </dsp:txXfrm>
    </dsp:sp>
    <dsp:sp modelId="{F1E72514-AE3C-4EE8-AF23-84D15ABFDD4E}">
      <dsp:nvSpPr>
        <dsp:cNvPr id="0" name=""/>
        <dsp:cNvSpPr/>
      </dsp:nvSpPr>
      <dsp:spPr>
        <a:xfrm>
          <a:off x="576061" y="2188111"/>
          <a:ext cx="7488836" cy="1873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solidFill>
                <a:schemeClr val="tx1"/>
              </a:solidFill>
              <a:latin typeface="Times New Roman" panose="02020603050405020304" pitchFamily="18" charset="0"/>
              <a:cs typeface="Times New Roman" panose="02020603050405020304" pitchFamily="18" charset="0"/>
            </a:rPr>
            <a:t>Η άποψη των μαθητών ως προς την </a:t>
          </a:r>
          <a:r>
            <a:rPr lang="el-GR" sz="1500" b="1" kern="1200" dirty="0" smtClean="0">
              <a:solidFill>
                <a:srgbClr val="931B1B"/>
              </a:solidFill>
              <a:latin typeface="Times New Roman" panose="02020603050405020304" pitchFamily="18" charset="0"/>
              <a:cs typeface="Times New Roman" panose="02020603050405020304" pitchFamily="18" charset="0"/>
            </a:rPr>
            <a:t>καθοδήγησή τους από το Ε.Υ. είναι θετική</a:t>
          </a:r>
          <a:r>
            <a:rPr lang="el-GR" sz="1500" kern="1200" dirty="0" smtClean="0">
              <a:solidFill>
                <a:schemeClr val="tx1"/>
              </a:solidFill>
              <a:latin typeface="Times New Roman" panose="02020603050405020304" pitchFamily="18" charset="0"/>
              <a:cs typeface="Times New Roman" panose="02020603050405020304" pitchFamily="18" charset="0"/>
            </a:rPr>
            <a:t>. Όπως αναφέρουν στις εκθέσεις τους υπάρχουν συμβουλές για το πώς θα μελετηθεί το Ε.Υ. : “ Υπάρχουν συμβουλές για το πώς θα μελετηθεί το Ε.Υ. και για την σειρά που θα πρέπει να ακολουθήσω για να μάθω”. Επιπροσθέτως, σε μια έκθεση αναφέρθηκε ότι σε κάθε άσκηση υπήρχε εξήγηση για το τι έπρεπε να κάνουν οι μαθητές. </a:t>
          </a:r>
        </a:p>
        <a:p>
          <a:pPr lvl="0" algn="ctr" defTabSz="666750">
            <a:lnSpc>
              <a:spcPct val="90000"/>
            </a:lnSpc>
            <a:spcBef>
              <a:spcPct val="0"/>
            </a:spcBef>
            <a:spcAft>
              <a:spcPct val="35000"/>
            </a:spcAft>
          </a:pPr>
          <a:r>
            <a:rPr lang="el-GR" sz="1500" kern="1200" dirty="0" smtClean="0">
              <a:solidFill>
                <a:schemeClr val="tx1"/>
              </a:solidFill>
              <a:latin typeface="Times New Roman" panose="02020603050405020304" pitchFamily="18" charset="0"/>
              <a:cs typeface="Times New Roman" panose="02020603050405020304" pitchFamily="18" charset="0"/>
            </a:rPr>
            <a:t>Το Ε.Υ. υποστηρίζει τον εκπαιδευόμενο προκειμένου να δώσει έμφαση σε συγκεκριμένα σημεία, υπάρχουν πλαίσια ή έντονη γραφή (σήμανση) ώστε να τονίζονται σημαντικές έννοιες.</a:t>
          </a:r>
          <a:endParaRPr lang="el-GR" sz="1500" kern="1200" dirty="0">
            <a:solidFill>
              <a:schemeClr val="tx1"/>
            </a:solidFill>
            <a:latin typeface="Times New Roman" panose="02020603050405020304" pitchFamily="18" charset="0"/>
            <a:cs typeface="Times New Roman" panose="02020603050405020304" pitchFamily="18" charset="0"/>
          </a:endParaRPr>
        </a:p>
      </dsp:txBody>
      <dsp:txXfrm>
        <a:off x="576061" y="2188111"/>
        <a:ext cx="7488836" cy="187333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42598-2677-4AE6-B582-0BA4CA5EE5E1}">
      <dsp:nvSpPr>
        <dsp:cNvPr id="0" name=""/>
        <dsp:cNvSpPr/>
      </dsp:nvSpPr>
      <dsp:spPr>
        <a:xfrm>
          <a:off x="576061" y="2555"/>
          <a:ext cx="7488836" cy="1873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tx1"/>
              </a:solidFill>
              <a:latin typeface="Times New Roman" panose="02020603050405020304" pitchFamily="18" charset="0"/>
              <a:cs typeface="Times New Roman" panose="02020603050405020304" pitchFamily="18" charset="0"/>
            </a:rPr>
            <a:t>Σύμφωνα με τις πρώτες απόψεις των μαθητών για της </a:t>
          </a:r>
          <a:r>
            <a:rPr lang="el-GR" sz="2000" b="1" kern="1200" dirty="0" smtClean="0">
              <a:solidFill>
                <a:srgbClr val="931B1B"/>
              </a:solidFill>
              <a:latin typeface="Times New Roman" panose="02020603050405020304" pitchFamily="18" charset="0"/>
              <a:cs typeface="Times New Roman" panose="02020603050405020304" pitchFamily="18" charset="0"/>
            </a:rPr>
            <a:t>δραστηριότητες</a:t>
          </a:r>
          <a:r>
            <a:rPr lang="el-GR" sz="2000" kern="1200" dirty="0" smtClean="0">
              <a:solidFill>
                <a:schemeClr val="tx1"/>
              </a:solidFill>
              <a:latin typeface="Times New Roman" panose="02020603050405020304" pitchFamily="18" charset="0"/>
              <a:cs typeface="Times New Roman" panose="02020603050405020304" pitchFamily="18" charset="0"/>
            </a:rPr>
            <a:t>, είναι ενθουσιασμένοι καθώς είναι κάτι πρωτόγνωρο για εκείνους. Ενθαρρύνονται από τις δραστηριότητες αυτές. Τους παρακινούν να συνεχίσουν τη μελέτη. Τους αρέσουν αυτές που τους δίνουν τη δυνατότητα να διορθώσουν τα λάθη τους καθώς έτσι ενθαρρύνεται η </a:t>
          </a:r>
          <a:r>
            <a:rPr lang="el-GR" sz="2000" kern="1200" dirty="0" err="1" smtClean="0">
              <a:solidFill>
                <a:schemeClr val="tx1"/>
              </a:solidFill>
              <a:latin typeface="Times New Roman" panose="02020603050405020304" pitchFamily="18" charset="0"/>
              <a:cs typeface="Times New Roman" panose="02020603050405020304" pitchFamily="18" charset="0"/>
            </a:rPr>
            <a:t>αυτοαξιολόγησή</a:t>
          </a:r>
          <a:r>
            <a:rPr lang="el-GR" sz="2000" kern="1200" dirty="0" smtClean="0">
              <a:solidFill>
                <a:schemeClr val="tx1"/>
              </a:solidFill>
              <a:latin typeface="Times New Roman" panose="02020603050405020304" pitchFamily="18" charset="0"/>
              <a:cs typeface="Times New Roman" panose="02020603050405020304" pitchFamily="18" charset="0"/>
            </a:rPr>
            <a:t> τους.</a:t>
          </a:r>
          <a:endParaRPr lang="el-GR" sz="2000" kern="1200" dirty="0">
            <a:solidFill>
              <a:schemeClr val="tx1"/>
            </a:solidFill>
            <a:latin typeface="Times New Roman" panose="02020603050405020304" pitchFamily="18" charset="0"/>
            <a:cs typeface="Times New Roman" panose="02020603050405020304" pitchFamily="18" charset="0"/>
          </a:endParaRPr>
        </a:p>
      </dsp:txBody>
      <dsp:txXfrm>
        <a:off x="576061" y="2555"/>
        <a:ext cx="7488836" cy="1873333"/>
      </dsp:txXfrm>
    </dsp:sp>
    <dsp:sp modelId="{F1E72514-AE3C-4EE8-AF23-84D15ABFDD4E}">
      <dsp:nvSpPr>
        <dsp:cNvPr id="0" name=""/>
        <dsp:cNvSpPr/>
      </dsp:nvSpPr>
      <dsp:spPr>
        <a:xfrm>
          <a:off x="576061" y="2188111"/>
          <a:ext cx="7488836" cy="18733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solidFill>
                <a:schemeClr val="tx1"/>
              </a:solidFill>
              <a:latin typeface="Times New Roman" panose="02020603050405020304" pitchFamily="18" charset="0"/>
              <a:cs typeface="Times New Roman" panose="02020603050405020304" pitchFamily="18" charset="0"/>
            </a:rPr>
            <a:t>Οι απόψεις των μαθητών για το αν παρέχει το Ε.Υ. </a:t>
          </a:r>
          <a:r>
            <a:rPr lang="el-GR" sz="2000" b="1" kern="1200" dirty="0" smtClean="0">
              <a:solidFill>
                <a:srgbClr val="931B1B"/>
              </a:solidFill>
              <a:latin typeface="Times New Roman" panose="02020603050405020304" pitchFamily="18" charset="0"/>
              <a:cs typeface="Times New Roman" panose="02020603050405020304" pitchFamily="18" charset="0"/>
            </a:rPr>
            <a:t>δυνατότητα </a:t>
          </a:r>
          <a:r>
            <a:rPr lang="el-GR" sz="2000" b="1" kern="1200" dirty="0" err="1" smtClean="0">
              <a:solidFill>
                <a:srgbClr val="931B1B"/>
              </a:solidFill>
              <a:latin typeface="Times New Roman" panose="02020603050405020304" pitchFamily="18" charset="0"/>
              <a:cs typeface="Times New Roman" panose="02020603050405020304" pitchFamily="18" charset="0"/>
            </a:rPr>
            <a:t>αναστοχασμού</a:t>
          </a:r>
          <a:r>
            <a:rPr lang="el-GR" sz="2000" b="1" kern="1200" dirty="0" smtClean="0">
              <a:solidFill>
                <a:srgbClr val="931B1B"/>
              </a:solidFill>
              <a:latin typeface="Times New Roman" panose="02020603050405020304" pitchFamily="18" charset="0"/>
              <a:cs typeface="Times New Roman" panose="02020603050405020304" pitchFamily="18" charset="0"/>
            </a:rPr>
            <a:t> – </a:t>
          </a:r>
          <a:r>
            <a:rPr lang="el-GR" sz="2000" b="1" kern="1200" dirty="0" err="1" smtClean="0">
              <a:solidFill>
                <a:srgbClr val="931B1B"/>
              </a:solidFill>
              <a:latin typeface="Times New Roman" panose="02020603050405020304" pitchFamily="18" charset="0"/>
              <a:cs typeface="Times New Roman" panose="02020603050405020304" pitchFamily="18" charset="0"/>
            </a:rPr>
            <a:t>Αυτοαξιολόγησης</a:t>
          </a:r>
          <a:r>
            <a:rPr lang="el-GR" sz="2000" b="1" kern="1200" dirty="0" smtClean="0">
              <a:solidFill>
                <a:srgbClr val="931B1B"/>
              </a:solidFill>
              <a:latin typeface="Times New Roman" panose="02020603050405020304" pitchFamily="18" charset="0"/>
              <a:cs typeface="Times New Roman" panose="02020603050405020304" pitchFamily="18" charset="0"/>
            </a:rPr>
            <a:t> – στον εκπαιδευόμενο</a:t>
          </a:r>
          <a:r>
            <a:rPr lang="el-GR" sz="2000" kern="1200" dirty="0" smtClean="0">
              <a:solidFill>
                <a:srgbClr val="931B1B"/>
              </a:solidFill>
              <a:latin typeface="Times New Roman" panose="02020603050405020304" pitchFamily="18" charset="0"/>
              <a:cs typeface="Times New Roman" panose="02020603050405020304" pitchFamily="18" charset="0"/>
            </a:rPr>
            <a:t> </a:t>
          </a:r>
          <a:r>
            <a:rPr lang="el-GR" sz="2000" kern="1200" dirty="0" smtClean="0">
              <a:solidFill>
                <a:schemeClr val="tx1"/>
              </a:solidFill>
              <a:latin typeface="Times New Roman" panose="02020603050405020304" pitchFamily="18" charset="0"/>
              <a:cs typeface="Times New Roman" panose="02020603050405020304" pitchFamily="18" charset="0"/>
            </a:rPr>
            <a:t>σύμφωνα με τις εκθέσεις τους, είναι ότι οι μαθητές ελέγχουν την πρόοδό τους από τις δραστηριότητες που επεξεργάζονταν και μάλιστα αναφέρουν ότι την επόμενη μέρα όταν επαναλάμβαναν τις δραστηριότητες η διαδικασία των λύσεων των ασκήσεων ήταν αρκετά ευκολότερη.</a:t>
          </a:r>
          <a:endParaRPr lang="el-GR" sz="2000" kern="1200" dirty="0">
            <a:solidFill>
              <a:schemeClr val="tx1"/>
            </a:solidFill>
            <a:latin typeface="Times New Roman" panose="02020603050405020304" pitchFamily="18" charset="0"/>
            <a:cs typeface="Times New Roman" panose="02020603050405020304" pitchFamily="18" charset="0"/>
          </a:endParaRPr>
        </a:p>
      </dsp:txBody>
      <dsp:txXfrm>
        <a:off x="576061" y="2188111"/>
        <a:ext cx="7488836" cy="187333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42598-2677-4AE6-B582-0BA4CA5EE5E1}">
      <dsp:nvSpPr>
        <dsp:cNvPr id="0" name=""/>
        <dsp:cNvSpPr/>
      </dsp:nvSpPr>
      <dsp:spPr>
        <a:xfrm>
          <a:off x="4278" y="11194"/>
          <a:ext cx="8632402" cy="2159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solidFill>
                <a:schemeClr val="tx1"/>
              </a:solidFill>
              <a:latin typeface="Times New Roman" panose="02020603050405020304" pitchFamily="18" charset="0"/>
              <a:cs typeface="Times New Roman" panose="02020603050405020304" pitchFamily="18" charset="0"/>
            </a:rPr>
            <a:t>Οι απόψεις των μαθητών στον έβδομο άξονα είναι ότι διατυπώνεται σαφώς ο </a:t>
          </a:r>
          <a:r>
            <a:rPr lang="el-GR" sz="1700" b="1" kern="1200" dirty="0" smtClean="0">
              <a:solidFill>
                <a:srgbClr val="931B1B"/>
              </a:solidFill>
              <a:latin typeface="Times New Roman" panose="02020603050405020304" pitchFamily="18" charset="0"/>
              <a:cs typeface="Times New Roman" panose="02020603050405020304" pitchFamily="18" charset="0"/>
            </a:rPr>
            <a:t>σκοπός της κάθε διδακτικής ενότητας από τα προσδοκώμενα αποτελέσματα  </a:t>
          </a:r>
          <a:r>
            <a:rPr lang="el-GR" sz="1700" kern="1200" dirty="0" smtClean="0">
              <a:solidFill>
                <a:schemeClr val="tx1"/>
              </a:solidFill>
              <a:latin typeface="Times New Roman" panose="02020603050405020304" pitchFamily="18" charset="0"/>
              <a:cs typeface="Times New Roman" panose="02020603050405020304" pitchFamily="18" charset="0"/>
            </a:rPr>
            <a:t>τα οποία και τους παρακινούν να προχωρήσουν σε βάθος την μελέτη του Ε.Υ.. Έτσι ελέγχουν και την πρόοδό τους όταν στο τέλος της κάθε ενότητας βλέπουν ότι οι γνώσεις που πήραν ανταποκρίνονται στα προσδοκόμενα. </a:t>
          </a:r>
          <a:endParaRPr lang="el-GR" sz="1700" kern="1200" dirty="0">
            <a:solidFill>
              <a:schemeClr val="tx1"/>
            </a:solidFill>
            <a:latin typeface="Times New Roman" panose="02020603050405020304" pitchFamily="18" charset="0"/>
            <a:cs typeface="Times New Roman" panose="02020603050405020304" pitchFamily="18" charset="0"/>
          </a:endParaRPr>
        </a:p>
      </dsp:txBody>
      <dsp:txXfrm>
        <a:off x="4278" y="11194"/>
        <a:ext cx="8632402" cy="2159396"/>
      </dsp:txXfrm>
    </dsp:sp>
    <dsp:sp modelId="{F1E72514-AE3C-4EE8-AF23-84D15ABFDD4E}">
      <dsp:nvSpPr>
        <dsp:cNvPr id="0" name=""/>
        <dsp:cNvSpPr/>
      </dsp:nvSpPr>
      <dsp:spPr>
        <a:xfrm>
          <a:off x="0" y="2304250"/>
          <a:ext cx="8632402" cy="2159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solidFill>
                <a:schemeClr val="tx1"/>
              </a:solidFill>
              <a:latin typeface="Times New Roman" panose="02020603050405020304" pitchFamily="18" charset="0"/>
              <a:cs typeface="Times New Roman" panose="02020603050405020304" pitchFamily="18" charset="0"/>
            </a:rPr>
            <a:t>Το Ε.Υ. στο σύνολό του έχει δημιουργηθεί σύμφωνα με τις αρχές της </a:t>
          </a:r>
          <a:r>
            <a:rPr lang="el-GR" sz="1700" b="1" kern="1200" dirty="0" err="1" smtClean="0">
              <a:solidFill>
                <a:srgbClr val="931B1B"/>
              </a:solidFill>
              <a:latin typeface="Times New Roman" panose="02020603050405020304" pitchFamily="18" charset="0"/>
              <a:cs typeface="Times New Roman" panose="02020603050405020304" pitchFamily="18" charset="0"/>
            </a:rPr>
            <a:t>πολυμεσικής</a:t>
          </a:r>
          <a:r>
            <a:rPr lang="el-GR" sz="1700" b="1" kern="1200" dirty="0" smtClean="0">
              <a:solidFill>
                <a:srgbClr val="931B1B"/>
              </a:solidFill>
              <a:latin typeface="Times New Roman" panose="02020603050405020304" pitchFamily="18" charset="0"/>
              <a:cs typeface="Times New Roman" panose="02020603050405020304" pitchFamily="18" charset="0"/>
            </a:rPr>
            <a:t> μάθησης</a:t>
          </a:r>
          <a:r>
            <a:rPr lang="el-GR" sz="1700" kern="1200" dirty="0" smtClean="0">
              <a:solidFill>
                <a:schemeClr val="tx1"/>
              </a:solidFill>
              <a:latin typeface="Times New Roman" panose="02020603050405020304" pitchFamily="18" charset="0"/>
              <a:cs typeface="Times New Roman" panose="02020603050405020304" pitchFamily="18" charset="0"/>
            </a:rPr>
            <a:t>. Οι εκθέσεις των μαθητών περιγράφουν ότι υπάρχει συνδυασμός εικόνας- κειμένου, έτσι είναι πιο κατανοητές οι ενότητες. Σε αυτό , όπως εκθέτουν τις απόψεις τους συμβάλλει και το βίντεο που υπάρχει σε κάποιες διαφάνειες. Σημαντική επίσης για την ενθάρρυνση τους στο να μελετούν είναι και η αφήγηση την οποία βρίσκουν εξαιρετική  γιατί έτσι  νοιώθουν ότι βρίσκονται στην αίθουσα διδασκαλίας. Σε ένα μαθητή άρεσε τόσο πολύ που ζήτησε παραπάνω αφηγήσεις στις διαφάνειες. Η φιλική γλώσσα και οι ηχητικές παρουσιάσεις άρεσαν πολύ και οι </a:t>
          </a:r>
          <a:r>
            <a:rPr lang="el-GR" sz="1700" kern="1200" dirty="0" err="1" smtClean="0">
              <a:solidFill>
                <a:schemeClr val="tx1"/>
              </a:solidFill>
              <a:latin typeface="Times New Roman" panose="02020603050405020304" pitchFamily="18" charset="0"/>
              <a:cs typeface="Times New Roman" panose="02020603050405020304" pitchFamily="18" charset="0"/>
            </a:rPr>
            <a:t>διαδραστικές</a:t>
          </a:r>
          <a:r>
            <a:rPr lang="el-GR" sz="1700" kern="1200" dirty="0" smtClean="0">
              <a:solidFill>
                <a:schemeClr val="tx1"/>
              </a:solidFill>
              <a:latin typeface="Times New Roman" panose="02020603050405020304" pitchFamily="18" charset="0"/>
              <a:cs typeface="Times New Roman" panose="02020603050405020304" pitchFamily="18" charset="0"/>
            </a:rPr>
            <a:t> δραστηριότητες τους παρείχαν ανατροφοδότηση .</a:t>
          </a:r>
          <a:endParaRPr lang="el-GR" sz="1700" kern="1200" dirty="0">
            <a:solidFill>
              <a:schemeClr val="tx1"/>
            </a:solidFill>
            <a:latin typeface="Times New Roman" panose="02020603050405020304" pitchFamily="18" charset="0"/>
            <a:cs typeface="Times New Roman" panose="02020603050405020304" pitchFamily="18" charset="0"/>
          </a:endParaRPr>
        </a:p>
      </dsp:txBody>
      <dsp:txXfrm>
        <a:off x="0" y="2304250"/>
        <a:ext cx="8632402" cy="215939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42598-2677-4AE6-B582-0BA4CA5EE5E1}">
      <dsp:nvSpPr>
        <dsp:cNvPr id="0" name=""/>
        <dsp:cNvSpPr/>
      </dsp:nvSpPr>
      <dsp:spPr>
        <a:xfrm>
          <a:off x="0" y="0"/>
          <a:ext cx="8632402" cy="2159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rgbClr val="931B1B"/>
              </a:solidFill>
              <a:latin typeface="Times New Roman" panose="02020603050405020304" pitchFamily="18" charset="0"/>
              <a:cs typeface="Times New Roman" panose="02020603050405020304" pitchFamily="18" charset="0"/>
            </a:rPr>
            <a:t>Τα τρία πιο δυνατά στοιχεία του εκπαιδευτικού υλικού είναι :</a:t>
          </a:r>
        </a:p>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Η πολύ σωστά  δομημένη παρουσίαση του</a:t>
          </a:r>
        </a:p>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Η </a:t>
          </a:r>
          <a:r>
            <a:rPr lang="el-GR" sz="1600" kern="1200" dirty="0" err="1" smtClean="0">
              <a:solidFill>
                <a:schemeClr val="tx1"/>
              </a:solidFill>
              <a:latin typeface="Times New Roman" panose="02020603050405020304" pitchFamily="18" charset="0"/>
              <a:cs typeface="Times New Roman" panose="02020603050405020304" pitchFamily="18" charset="0"/>
            </a:rPr>
            <a:t>πολυτροπικότητα</a:t>
          </a:r>
          <a:r>
            <a:rPr lang="el-GR" sz="1600" kern="1200" dirty="0" smtClean="0">
              <a:solidFill>
                <a:schemeClr val="tx1"/>
              </a:solidFill>
              <a:latin typeface="Times New Roman" panose="02020603050405020304" pitchFamily="18" charset="0"/>
              <a:cs typeface="Times New Roman" panose="02020603050405020304" pitchFamily="18" charset="0"/>
            </a:rPr>
            <a:t> της παρουσίασης του </a:t>
          </a:r>
        </a:p>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Η </a:t>
          </a:r>
          <a:r>
            <a:rPr lang="el-GR" sz="1600" kern="1200" dirty="0" err="1" smtClean="0">
              <a:solidFill>
                <a:schemeClr val="tx1"/>
              </a:solidFill>
              <a:latin typeface="Times New Roman" panose="02020603050405020304" pitchFamily="18" charset="0"/>
              <a:cs typeface="Times New Roman" panose="02020603050405020304" pitchFamily="18" charset="0"/>
            </a:rPr>
            <a:t>διαδραστικότητα</a:t>
          </a:r>
          <a:r>
            <a:rPr lang="el-GR" sz="1600" kern="1200" dirty="0" smtClean="0">
              <a:solidFill>
                <a:schemeClr val="tx1"/>
              </a:solidFill>
              <a:latin typeface="Times New Roman" panose="02020603050405020304" pitchFamily="18" charset="0"/>
              <a:cs typeface="Times New Roman" panose="02020603050405020304" pitchFamily="18" charset="0"/>
            </a:rPr>
            <a:t> των ασκήσεων εμπέδωσης της θεωρίας </a:t>
          </a:r>
        </a:p>
        <a:p>
          <a:pPr lvl="0" algn="ctr" defTabSz="711200">
            <a:lnSpc>
              <a:spcPct val="90000"/>
            </a:lnSpc>
            <a:spcBef>
              <a:spcPct val="0"/>
            </a:spcBef>
            <a:spcAft>
              <a:spcPct val="35000"/>
            </a:spcAft>
          </a:pPr>
          <a:r>
            <a:rPr lang="el-GR" sz="1600" kern="1200" dirty="0" smtClean="0">
              <a:solidFill>
                <a:srgbClr val="931B1B"/>
              </a:solidFill>
            </a:rPr>
            <a:t>Αλλαγή που προτείνετε προκειμένου να βελτιωθεί το εκπαιδευτικό υλικό</a:t>
          </a:r>
          <a:endParaRPr lang="el-GR" sz="1600" kern="1200" dirty="0" smtClean="0">
            <a:solidFill>
              <a:srgbClr val="931B1B"/>
            </a:solidFill>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l-GR" sz="1600" kern="1200" dirty="0" smtClean="0">
              <a:solidFill>
                <a:schemeClr val="tx1"/>
              </a:solidFill>
            </a:rPr>
            <a:t>Να υπάρχει δυνατότητα </a:t>
          </a:r>
          <a:r>
            <a:rPr lang="el-GR" sz="1600" kern="1200" dirty="0" err="1" smtClean="0">
              <a:solidFill>
                <a:schemeClr val="tx1"/>
              </a:solidFill>
            </a:rPr>
            <a:t>αυτοαξιολόγησης</a:t>
          </a:r>
          <a:r>
            <a:rPr lang="el-GR" sz="1600" kern="1200" dirty="0" smtClean="0">
              <a:solidFill>
                <a:schemeClr val="tx1"/>
              </a:solidFill>
            </a:rPr>
            <a:t> του μαθητή μέσα από ρουμπρίκες στο τέλος της κάθε ενότητας .</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0" y="0"/>
        <a:ext cx="8632402" cy="2159396"/>
      </dsp:txXfrm>
    </dsp:sp>
    <dsp:sp modelId="{F1E72514-AE3C-4EE8-AF23-84D15ABFDD4E}">
      <dsp:nvSpPr>
        <dsp:cNvPr id="0" name=""/>
        <dsp:cNvSpPr/>
      </dsp:nvSpPr>
      <dsp:spPr>
        <a:xfrm>
          <a:off x="8557" y="2592292"/>
          <a:ext cx="8632402" cy="28794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Σε γενικές γραμμές ο σχεδιασμός του εν λόγω εκπαιδευτικού υλικού είναι μια αξιόλογη προσπάθεια που διαθέτει </a:t>
          </a:r>
          <a:r>
            <a:rPr lang="el-GR" sz="1600" kern="1200" dirty="0" err="1" smtClean="0">
              <a:solidFill>
                <a:schemeClr val="tx1"/>
              </a:solidFill>
              <a:latin typeface="Times New Roman" panose="02020603050405020304" pitchFamily="18" charset="0"/>
              <a:cs typeface="Times New Roman" panose="02020603050405020304" pitchFamily="18" charset="0"/>
            </a:rPr>
            <a:t>επιστημονικότητα</a:t>
          </a:r>
          <a:r>
            <a:rPr lang="el-GR" sz="1600" kern="1200" dirty="0" smtClean="0">
              <a:solidFill>
                <a:schemeClr val="tx1"/>
              </a:solidFill>
              <a:latin typeface="Times New Roman" panose="02020603050405020304" pitchFamily="18" charset="0"/>
              <a:cs typeface="Times New Roman" panose="02020603050405020304" pitchFamily="18" charset="0"/>
            </a:rPr>
            <a:t> και προσεκτική εφαρμογή της μεθοδολογίας. Μάλιστα λόγω της σημερινής κατάστασης , όπου υπήρξε πανδημία σε όλο τον κόσμο η ΕΞΑΕ στα σχολεία είναι  απαραίτητη και το εκπαιδευτικό σας υλικό να γίνει ένας μοντέλο δημιουργίας  και για άλλους εκπαιδευτικούς.</a:t>
          </a:r>
        </a:p>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Ελένη </a:t>
          </a:r>
          <a:r>
            <a:rPr lang="el-GR" sz="1600" kern="1200" dirty="0" err="1" smtClean="0">
              <a:solidFill>
                <a:schemeClr val="tx1"/>
              </a:solidFill>
              <a:latin typeface="Times New Roman" panose="02020603050405020304" pitchFamily="18" charset="0"/>
              <a:cs typeface="Times New Roman" panose="02020603050405020304" pitchFamily="18" charset="0"/>
            </a:rPr>
            <a:t>Πουλλά</a:t>
          </a:r>
          <a:r>
            <a:rPr lang="el-GR" sz="1600" kern="1200" dirty="0" smtClean="0">
              <a:solidFill>
                <a:schemeClr val="tx1"/>
              </a:solidFill>
              <a:latin typeface="Times New Roman" panose="02020603050405020304" pitchFamily="18" charset="0"/>
              <a:cs typeface="Times New Roman" panose="02020603050405020304" pitchFamily="18" charset="0"/>
            </a:rPr>
            <a:t> </a:t>
          </a:r>
        </a:p>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Σχολική σύμβουλος</a:t>
          </a:r>
        </a:p>
        <a:p>
          <a:pPr lvl="0" algn="ctr" defTabSz="711200">
            <a:lnSpc>
              <a:spcPct val="90000"/>
            </a:lnSpc>
            <a:spcBef>
              <a:spcPct val="0"/>
            </a:spcBef>
            <a:spcAft>
              <a:spcPct val="35000"/>
            </a:spcAft>
          </a:pPr>
          <a:r>
            <a:rPr lang="el-GR" sz="1600" kern="1200" dirty="0" smtClean="0">
              <a:solidFill>
                <a:schemeClr val="tx1"/>
              </a:solidFill>
              <a:latin typeface="Times New Roman" panose="02020603050405020304" pitchFamily="18" charset="0"/>
              <a:cs typeface="Times New Roman" panose="02020603050405020304" pitchFamily="18" charset="0"/>
            </a:rPr>
            <a:t>Εσπερινού Γυμνασίου Ηρακλείου</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8557" y="2592292"/>
        <a:ext cx="8632402" cy="2879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CAF47-3D30-4032-808D-19CFF568FFF2}">
      <dsp:nvSpPr>
        <dsp:cNvPr id="0" name=""/>
        <dsp:cNvSpPr/>
      </dsp:nvSpPr>
      <dsp:spPr>
        <a:xfrm>
          <a:off x="-2380709" y="-367878"/>
          <a:ext cx="2843187" cy="2843187"/>
        </a:xfrm>
        <a:prstGeom prst="blockArc">
          <a:avLst>
            <a:gd name="adj1" fmla="val 18900000"/>
            <a:gd name="adj2" fmla="val 2700000"/>
            <a:gd name="adj3" fmla="val 7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6D433-B6B0-44A4-A307-9AD2257B19BA}">
      <dsp:nvSpPr>
        <dsp:cNvPr id="0" name=""/>
        <dsp:cNvSpPr/>
      </dsp:nvSpPr>
      <dsp:spPr>
        <a:xfrm>
          <a:off x="297309" y="210743"/>
          <a:ext cx="7565106" cy="421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555" tIns="48260" rIns="48260" bIns="48260" numCol="1" spcCol="1270" anchor="ctr" anchorCtr="0">
          <a:noAutofit/>
        </a:bodyPr>
        <a:lstStyle/>
        <a:p>
          <a:pPr lvl="0" algn="l" defTabSz="844550">
            <a:lnSpc>
              <a:spcPct val="90000"/>
            </a:lnSpc>
            <a:spcBef>
              <a:spcPct val="0"/>
            </a:spcBef>
            <a:spcAft>
              <a:spcPct val="35000"/>
            </a:spcAft>
          </a:pPr>
          <a:r>
            <a:rPr lang="el-GR" sz="1900" kern="1200" dirty="0" smtClean="0"/>
            <a:t>Εννοιολογική οριοθέτηση της «εξ’ αποστάσεως εκπαίδευσης»</a:t>
          </a:r>
          <a:endParaRPr lang="el-GR" sz="1900" kern="1200" dirty="0"/>
        </a:p>
      </dsp:txBody>
      <dsp:txXfrm>
        <a:off x="297309" y="210743"/>
        <a:ext cx="7565106" cy="421486"/>
      </dsp:txXfrm>
    </dsp:sp>
    <dsp:sp modelId="{001936CF-D7E3-4D47-9248-55577EE0C5E9}">
      <dsp:nvSpPr>
        <dsp:cNvPr id="0" name=""/>
        <dsp:cNvSpPr/>
      </dsp:nvSpPr>
      <dsp:spPr>
        <a:xfrm>
          <a:off x="33880" y="158057"/>
          <a:ext cx="526857" cy="5268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F5914E-1668-4EAB-8F55-23506F8F6F55}">
      <dsp:nvSpPr>
        <dsp:cNvPr id="0" name=""/>
        <dsp:cNvSpPr/>
      </dsp:nvSpPr>
      <dsp:spPr>
        <a:xfrm>
          <a:off x="450519" y="842972"/>
          <a:ext cx="7411895" cy="421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555" tIns="48260" rIns="48260" bIns="48260" numCol="1" spcCol="1270" anchor="ctr" anchorCtr="0">
          <a:noAutofit/>
        </a:bodyPr>
        <a:lstStyle/>
        <a:p>
          <a:pPr lvl="0" algn="l" defTabSz="844550">
            <a:lnSpc>
              <a:spcPct val="90000"/>
            </a:lnSpc>
            <a:spcBef>
              <a:spcPct val="0"/>
            </a:spcBef>
            <a:spcAft>
              <a:spcPct val="35000"/>
            </a:spcAft>
          </a:pPr>
          <a:r>
            <a:rPr lang="el-GR" sz="1900" kern="1200" dirty="0" smtClean="0"/>
            <a:t>ΕΞΑΕ για μαθητές Γυμνασίου  που έχουν κριθεί κατ’ ιδίαν διδαχθέντες </a:t>
          </a:r>
          <a:r>
            <a:rPr lang="en-US" sz="1900" kern="1200" dirty="0" smtClean="0"/>
            <a:t>.</a:t>
          </a:r>
          <a:r>
            <a:rPr lang="el-GR" sz="1900" kern="1200" dirty="0" smtClean="0"/>
            <a:t> </a:t>
          </a:r>
          <a:endParaRPr lang="el-GR" sz="1900" kern="1200" dirty="0"/>
        </a:p>
      </dsp:txBody>
      <dsp:txXfrm>
        <a:off x="450519" y="842972"/>
        <a:ext cx="7411895" cy="421486"/>
      </dsp:txXfrm>
    </dsp:sp>
    <dsp:sp modelId="{B683D33E-5249-439D-82C6-8CBC006B0485}">
      <dsp:nvSpPr>
        <dsp:cNvPr id="0" name=""/>
        <dsp:cNvSpPr/>
      </dsp:nvSpPr>
      <dsp:spPr>
        <a:xfrm>
          <a:off x="187090" y="790286"/>
          <a:ext cx="526857" cy="5268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FCA3B3-B621-448D-B6B5-E274A842DC8C}">
      <dsp:nvSpPr>
        <dsp:cNvPr id="0" name=""/>
        <dsp:cNvSpPr/>
      </dsp:nvSpPr>
      <dsp:spPr>
        <a:xfrm>
          <a:off x="297309" y="1475201"/>
          <a:ext cx="7565106" cy="421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555" tIns="48260" rIns="48260" bIns="48260" numCol="1" spcCol="1270" anchor="ctr" anchorCtr="0">
          <a:noAutofit/>
        </a:bodyPr>
        <a:lstStyle/>
        <a:p>
          <a:pPr lvl="0" algn="l" defTabSz="844550">
            <a:lnSpc>
              <a:spcPct val="90000"/>
            </a:lnSpc>
            <a:spcBef>
              <a:spcPct val="0"/>
            </a:spcBef>
            <a:spcAft>
              <a:spcPct val="35000"/>
            </a:spcAft>
          </a:pPr>
          <a:r>
            <a:rPr lang="el-GR" sz="1900" kern="1200" dirty="0" smtClean="0"/>
            <a:t>Σχεδιασμός του εκπαιδευτικού υλικού</a:t>
          </a:r>
          <a:r>
            <a:rPr lang="en-US" sz="1900" kern="1200" dirty="0" smtClean="0"/>
            <a:t>.</a:t>
          </a:r>
          <a:endParaRPr lang="el-GR" sz="1900" kern="1200" dirty="0"/>
        </a:p>
      </dsp:txBody>
      <dsp:txXfrm>
        <a:off x="297309" y="1475201"/>
        <a:ext cx="7565106" cy="421486"/>
      </dsp:txXfrm>
    </dsp:sp>
    <dsp:sp modelId="{47245805-A794-47EF-AE60-42DF460C4394}">
      <dsp:nvSpPr>
        <dsp:cNvPr id="0" name=""/>
        <dsp:cNvSpPr/>
      </dsp:nvSpPr>
      <dsp:spPr>
        <a:xfrm>
          <a:off x="33880" y="1422515"/>
          <a:ext cx="526857" cy="5268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CAF47-3D30-4032-808D-19CFF568FFF2}">
      <dsp:nvSpPr>
        <dsp:cNvPr id="0" name=""/>
        <dsp:cNvSpPr/>
      </dsp:nvSpPr>
      <dsp:spPr>
        <a:xfrm>
          <a:off x="-2380709" y="-367878"/>
          <a:ext cx="2843187" cy="2843187"/>
        </a:xfrm>
        <a:prstGeom prst="blockArc">
          <a:avLst>
            <a:gd name="adj1" fmla="val 18900000"/>
            <a:gd name="adj2" fmla="val 2700000"/>
            <a:gd name="adj3" fmla="val 76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D6D433-B6B0-44A4-A307-9AD2257B19BA}">
      <dsp:nvSpPr>
        <dsp:cNvPr id="0" name=""/>
        <dsp:cNvSpPr/>
      </dsp:nvSpPr>
      <dsp:spPr>
        <a:xfrm>
          <a:off x="297309" y="210743"/>
          <a:ext cx="7565106" cy="421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555" tIns="55880" rIns="55880" bIns="55880" numCol="1" spcCol="1270" anchor="ctr" anchorCtr="0">
          <a:noAutofit/>
        </a:bodyPr>
        <a:lstStyle/>
        <a:p>
          <a:pPr lvl="0" algn="l" defTabSz="977900">
            <a:lnSpc>
              <a:spcPct val="90000"/>
            </a:lnSpc>
            <a:spcBef>
              <a:spcPct val="0"/>
            </a:spcBef>
            <a:spcAft>
              <a:spcPct val="35000"/>
            </a:spcAft>
          </a:pPr>
          <a:r>
            <a:rPr lang="el-GR" sz="2200" kern="1200" dirty="0" smtClean="0"/>
            <a:t>Μεθοδολογία της έρευνας.</a:t>
          </a:r>
          <a:endParaRPr lang="el-GR" sz="2200" kern="1200" dirty="0"/>
        </a:p>
      </dsp:txBody>
      <dsp:txXfrm>
        <a:off x="297309" y="210743"/>
        <a:ext cx="7565106" cy="421486"/>
      </dsp:txXfrm>
    </dsp:sp>
    <dsp:sp modelId="{001936CF-D7E3-4D47-9248-55577EE0C5E9}">
      <dsp:nvSpPr>
        <dsp:cNvPr id="0" name=""/>
        <dsp:cNvSpPr/>
      </dsp:nvSpPr>
      <dsp:spPr>
        <a:xfrm>
          <a:off x="33880" y="158057"/>
          <a:ext cx="526857" cy="5268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F5914E-1668-4EAB-8F55-23506F8F6F55}">
      <dsp:nvSpPr>
        <dsp:cNvPr id="0" name=""/>
        <dsp:cNvSpPr/>
      </dsp:nvSpPr>
      <dsp:spPr>
        <a:xfrm>
          <a:off x="450519" y="842972"/>
          <a:ext cx="7411895" cy="421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555" tIns="55880" rIns="55880" bIns="55880" numCol="1" spcCol="1270" anchor="ctr" anchorCtr="0">
          <a:noAutofit/>
        </a:bodyPr>
        <a:lstStyle/>
        <a:p>
          <a:pPr lvl="0" algn="l" defTabSz="977900">
            <a:lnSpc>
              <a:spcPct val="90000"/>
            </a:lnSpc>
            <a:spcBef>
              <a:spcPct val="0"/>
            </a:spcBef>
            <a:spcAft>
              <a:spcPct val="35000"/>
            </a:spcAft>
          </a:pPr>
          <a:r>
            <a:rPr lang="el-GR" sz="2200" kern="1200" dirty="0" smtClean="0"/>
            <a:t>Παρουσίαση των αποτελεσμάτων της έρευνας</a:t>
          </a:r>
          <a:r>
            <a:rPr lang="en-US" sz="2200" kern="1200" dirty="0" smtClean="0"/>
            <a:t>.</a:t>
          </a:r>
          <a:endParaRPr lang="el-GR" sz="2200" kern="1200" dirty="0"/>
        </a:p>
      </dsp:txBody>
      <dsp:txXfrm>
        <a:off x="450519" y="842972"/>
        <a:ext cx="7411895" cy="421486"/>
      </dsp:txXfrm>
    </dsp:sp>
    <dsp:sp modelId="{B683D33E-5249-439D-82C6-8CBC006B0485}">
      <dsp:nvSpPr>
        <dsp:cNvPr id="0" name=""/>
        <dsp:cNvSpPr/>
      </dsp:nvSpPr>
      <dsp:spPr>
        <a:xfrm>
          <a:off x="187090" y="790286"/>
          <a:ext cx="526857" cy="5268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FCA3B3-B621-448D-B6B5-E274A842DC8C}">
      <dsp:nvSpPr>
        <dsp:cNvPr id="0" name=""/>
        <dsp:cNvSpPr/>
      </dsp:nvSpPr>
      <dsp:spPr>
        <a:xfrm>
          <a:off x="297309" y="1475201"/>
          <a:ext cx="7565106" cy="421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555" tIns="55880" rIns="55880" bIns="55880" numCol="1" spcCol="1270" anchor="ctr" anchorCtr="0">
          <a:noAutofit/>
        </a:bodyPr>
        <a:lstStyle/>
        <a:p>
          <a:pPr lvl="0" algn="l" defTabSz="977900">
            <a:lnSpc>
              <a:spcPct val="90000"/>
            </a:lnSpc>
            <a:spcBef>
              <a:spcPct val="0"/>
            </a:spcBef>
            <a:spcAft>
              <a:spcPct val="35000"/>
            </a:spcAft>
          </a:pPr>
          <a:r>
            <a:rPr lang="el-GR" sz="2200" kern="1200" dirty="0" smtClean="0"/>
            <a:t>Συμπεράσματα από την αξιολόγηση του Ε.Υ.</a:t>
          </a:r>
          <a:endParaRPr lang="el-GR" sz="2200" kern="1200" dirty="0"/>
        </a:p>
      </dsp:txBody>
      <dsp:txXfrm>
        <a:off x="297309" y="1475201"/>
        <a:ext cx="7565106" cy="421486"/>
      </dsp:txXfrm>
    </dsp:sp>
    <dsp:sp modelId="{47245805-A794-47EF-AE60-42DF460C4394}">
      <dsp:nvSpPr>
        <dsp:cNvPr id="0" name=""/>
        <dsp:cNvSpPr/>
      </dsp:nvSpPr>
      <dsp:spPr>
        <a:xfrm>
          <a:off x="33880" y="1422515"/>
          <a:ext cx="526857" cy="5268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F4EF0-B9C6-42D3-99EB-864D9DA2709C}">
      <dsp:nvSpPr>
        <dsp:cNvPr id="0" name=""/>
        <dsp:cNvSpPr/>
      </dsp:nvSpPr>
      <dsp:spPr>
        <a:xfrm>
          <a:off x="1540257" y="528480"/>
          <a:ext cx="4775687" cy="4775687"/>
        </a:xfrm>
        <a:prstGeom prst="blockArc">
          <a:avLst>
            <a:gd name="adj1" fmla="val 13500000"/>
            <a:gd name="adj2" fmla="val 162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BB4CEE-D1D0-4C50-90E3-7926E9A45862}">
      <dsp:nvSpPr>
        <dsp:cNvPr id="0" name=""/>
        <dsp:cNvSpPr/>
      </dsp:nvSpPr>
      <dsp:spPr>
        <a:xfrm>
          <a:off x="1540257" y="528480"/>
          <a:ext cx="4775687" cy="4775687"/>
        </a:xfrm>
        <a:prstGeom prst="blockArc">
          <a:avLst>
            <a:gd name="adj1" fmla="val 10800000"/>
            <a:gd name="adj2" fmla="val 135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A02718-BBE3-4AD6-BCF4-4BD8AE3F3299}">
      <dsp:nvSpPr>
        <dsp:cNvPr id="0" name=""/>
        <dsp:cNvSpPr/>
      </dsp:nvSpPr>
      <dsp:spPr>
        <a:xfrm>
          <a:off x="1540257" y="528480"/>
          <a:ext cx="4775687" cy="4775687"/>
        </a:xfrm>
        <a:prstGeom prst="blockArc">
          <a:avLst>
            <a:gd name="adj1" fmla="val 8100000"/>
            <a:gd name="adj2" fmla="val 108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1BE03-5C59-482F-9B35-09480D512D3D}">
      <dsp:nvSpPr>
        <dsp:cNvPr id="0" name=""/>
        <dsp:cNvSpPr/>
      </dsp:nvSpPr>
      <dsp:spPr>
        <a:xfrm>
          <a:off x="1540257" y="528480"/>
          <a:ext cx="4775687" cy="4775687"/>
        </a:xfrm>
        <a:prstGeom prst="blockArc">
          <a:avLst>
            <a:gd name="adj1" fmla="val 5400000"/>
            <a:gd name="adj2" fmla="val 81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7CC58D-155F-4A0B-8A36-B68906C6F670}">
      <dsp:nvSpPr>
        <dsp:cNvPr id="0" name=""/>
        <dsp:cNvSpPr/>
      </dsp:nvSpPr>
      <dsp:spPr>
        <a:xfrm>
          <a:off x="1540257" y="528480"/>
          <a:ext cx="4775687" cy="4775687"/>
        </a:xfrm>
        <a:prstGeom prst="blockArc">
          <a:avLst>
            <a:gd name="adj1" fmla="val 2700000"/>
            <a:gd name="adj2" fmla="val 54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22F7EB-A05B-4665-9F16-664949F768B3}">
      <dsp:nvSpPr>
        <dsp:cNvPr id="0" name=""/>
        <dsp:cNvSpPr/>
      </dsp:nvSpPr>
      <dsp:spPr>
        <a:xfrm>
          <a:off x="1540257" y="528480"/>
          <a:ext cx="4775687" cy="4775687"/>
        </a:xfrm>
        <a:prstGeom prst="blockArc">
          <a:avLst>
            <a:gd name="adj1" fmla="val 0"/>
            <a:gd name="adj2" fmla="val 27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63F89E-0FB2-40BB-9612-44CF6FBC7947}">
      <dsp:nvSpPr>
        <dsp:cNvPr id="0" name=""/>
        <dsp:cNvSpPr/>
      </dsp:nvSpPr>
      <dsp:spPr>
        <a:xfrm>
          <a:off x="1540257" y="528480"/>
          <a:ext cx="4775687" cy="4775687"/>
        </a:xfrm>
        <a:prstGeom prst="blockArc">
          <a:avLst>
            <a:gd name="adj1" fmla="val 18900000"/>
            <a:gd name="adj2" fmla="val 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4E68AF-6641-4F47-904E-28B880C39CF2}">
      <dsp:nvSpPr>
        <dsp:cNvPr id="0" name=""/>
        <dsp:cNvSpPr/>
      </dsp:nvSpPr>
      <dsp:spPr>
        <a:xfrm>
          <a:off x="1540257" y="528480"/>
          <a:ext cx="4775687" cy="4775687"/>
        </a:xfrm>
        <a:prstGeom prst="blockArc">
          <a:avLst>
            <a:gd name="adj1" fmla="val 16200000"/>
            <a:gd name="adj2" fmla="val 18900000"/>
            <a:gd name="adj3"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25B8B1-0FF9-4459-9C95-B2FFCE6EBFE0}">
      <dsp:nvSpPr>
        <dsp:cNvPr id="0" name=""/>
        <dsp:cNvSpPr/>
      </dsp:nvSpPr>
      <dsp:spPr>
        <a:xfrm>
          <a:off x="3115555" y="2103778"/>
          <a:ext cx="1625091" cy="1625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l-GR" sz="3000" b="1" kern="1200" dirty="0" smtClean="0">
              <a:solidFill>
                <a:schemeClr val="accent2">
                  <a:lumMod val="50000"/>
                </a:schemeClr>
              </a:solidFill>
              <a:latin typeface="Times New Roman" panose="02020603050405020304" pitchFamily="18" charset="0"/>
              <a:cs typeface="Times New Roman" panose="02020603050405020304" pitchFamily="18" charset="0"/>
            </a:rPr>
            <a:t>ΕΞΑΕ</a:t>
          </a:r>
          <a:endParaRPr lang="el-GR" sz="30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3353544" y="2341767"/>
        <a:ext cx="1149113" cy="1149113"/>
      </dsp:txXfrm>
    </dsp:sp>
    <dsp:sp modelId="{D69988ED-5631-4F1E-B9D3-4A9758E4C82A}">
      <dsp:nvSpPr>
        <dsp:cNvPr id="0" name=""/>
        <dsp:cNvSpPr/>
      </dsp:nvSpPr>
      <dsp:spPr>
        <a:xfrm>
          <a:off x="3022514" y="650"/>
          <a:ext cx="1811172"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εξασφάλιση αμφίδρομης επικοινωνίας</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3287754" y="167242"/>
        <a:ext cx="1280692" cy="804380"/>
      </dsp:txXfrm>
    </dsp:sp>
    <dsp:sp modelId="{BA1C9D80-0323-4546-ADF4-AAFF87D4A9D1}">
      <dsp:nvSpPr>
        <dsp:cNvPr id="0" name=""/>
        <dsp:cNvSpPr/>
      </dsp:nvSpPr>
      <dsp:spPr>
        <a:xfrm>
          <a:off x="4676932" y="688039"/>
          <a:ext cx="1821342"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Αυτονομία  και ανεξαρτησία του μαθητή</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4943661" y="854631"/>
        <a:ext cx="1287884" cy="804380"/>
      </dsp:txXfrm>
    </dsp:sp>
    <dsp:sp modelId="{BFAF291A-BD01-4D0D-9B91-5CEF7485AC4F}">
      <dsp:nvSpPr>
        <dsp:cNvPr id="0" name=""/>
        <dsp:cNvSpPr/>
      </dsp:nvSpPr>
      <dsp:spPr>
        <a:xfrm>
          <a:off x="5460121" y="2140948"/>
          <a:ext cx="1629742" cy="15507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αλληλεπίδραση και επικοινωνία μεταξύ διδάσκοντος και</a:t>
          </a:r>
        </a:p>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διδασκομένων</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5698791" y="2368050"/>
        <a:ext cx="1152402" cy="1096546"/>
      </dsp:txXfrm>
    </dsp:sp>
    <dsp:sp modelId="{4F85B3AA-09CE-4EAC-8595-89594B09A97F}">
      <dsp:nvSpPr>
        <dsp:cNvPr id="0" name=""/>
        <dsp:cNvSpPr/>
      </dsp:nvSpPr>
      <dsp:spPr>
        <a:xfrm>
          <a:off x="4775428" y="4007044"/>
          <a:ext cx="1624350"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πολυμορφική εκπαίδευση παιδαγωγικά κριτήρια</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5013309" y="4173636"/>
        <a:ext cx="1148588" cy="804380"/>
      </dsp:txXfrm>
    </dsp:sp>
    <dsp:sp modelId="{F059CACE-4432-4803-9CC5-5C2FB33DDC66}">
      <dsp:nvSpPr>
        <dsp:cNvPr id="0" name=""/>
        <dsp:cNvSpPr/>
      </dsp:nvSpPr>
      <dsp:spPr>
        <a:xfrm>
          <a:off x="3115925" y="4694433"/>
          <a:ext cx="1624350"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accent2">
                  <a:lumMod val="50000"/>
                </a:schemeClr>
              </a:solidFill>
              <a:latin typeface="Times New Roman" panose="02020603050405020304" pitchFamily="18" charset="0"/>
              <a:cs typeface="Times New Roman" panose="02020603050405020304" pitchFamily="18" charset="0"/>
            </a:rPr>
            <a:t>ο εκπαιδευτής ως καθοδηγητής σύμβουλος</a:t>
          </a:r>
          <a:endParaRPr lang="el-GR" sz="14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3353806" y="4861025"/>
        <a:ext cx="1148588" cy="804380"/>
      </dsp:txXfrm>
    </dsp:sp>
    <dsp:sp modelId="{81CAF966-C1FD-4936-BBF9-1A3E808751DA}">
      <dsp:nvSpPr>
        <dsp:cNvPr id="0" name=""/>
        <dsp:cNvSpPr/>
      </dsp:nvSpPr>
      <dsp:spPr>
        <a:xfrm>
          <a:off x="1448090" y="4007044"/>
          <a:ext cx="1641015"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χρήση νέων τεχνολογιών</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1688411" y="4173636"/>
        <a:ext cx="1160373" cy="804380"/>
      </dsp:txXfrm>
    </dsp:sp>
    <dsp:sp modelId="{17B83910-180B-4987-8D32-BD916C746826}">
      <dsp:nvSpPr>
        <dsp:cNvPr id="0" name=""/>
        <dsp:cNvSpPr/>
      </dsp:nvSpPr>
      <dsp:spPr>
        <a:xfrm>
          <a:off x="796836" y="2347541"/>
          <a:ext cx="1568746"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ειδικά σχεδιασμένο εκπαιδευτικό υλικό</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1026574" y="2514133"/>
        <a:ext cx="1109270" cy="804380"/>
      </dsp:txXfrm>
    </dsp:sp>
    <dsp:sp modelId="{5714119C-A47A-4498-AE89-194143B39D1B}">
      <dsp:nvSpPr>
        <dsp:cNvPr id="0" name=""/>
        <dsp:cNvSpPr/>
      </dsp:nvSpPr>
      <dsp:spPr>
        <a:xfrm>
          <a:off x="1374791" y="688039"/>
          <a:ext cx="1787613" cy="11375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b="1" kern="1200" dirty="0" smtClean="0">
              <a:solidFill>
                <a:schemeClr val="accent2">
                  <a:lumMod val="50000"/>
                </a:schemeClr>
              </a:solidFill>
              <a:latin typeface="Times New Roman" panose="02020603050405020304" pitchFamily="18" charset="0"/>
              <a:cs typeface="Times New Roman" panose="02020603050405020304" pitchFamily="18" charset="0"/>
            </a:rPr>
            <a:t>εκπαίδευση από απόσταση</a:t>
          </a:r>
          <a:endParaRPr lang="el-GR" sz="1200" b="1" kern="1200" dirty="0">
            <a:solidFill>
              <a:schemeClr val="accent2">
                <a:lumMod val="50000"/>
              </a:schemeClr>
            </a:solidFill>
            <a:latin typeface="Times New Roman" panose="02020603050405020304" pitchFamily="18" charset="0"/>
            <a:cs typeface="Times New Roman" panose="02020603050405020304" pitchFamily="18" charset="0"/>
          </a:endParaRPr>
        </a:p>
      </dsp:txBody>
      <dsp:txXfrm>
        <a:off x="1636581" y="854631"/>
        <a:ext cx="1264033" cy="804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B18BC-1826-4D7D-8F29-77EEB1251345}">
      <dsp:nvSpPr>
        <dsp:cNvPr id="0" name=""/>
        <dsp:cNvSpPr/>
      </dsp:nvSpPr>
      <dsp:spPr>
        <a:xfrm>
          <a:off x="308757" y="0"/>
          <a:ext cx="8241175" cy="1234578"/>
        </a:xfrm>
        <a:prstGeom prst="roundRect">
          <a:avLst>
            <a:gd name="adj" fmla="val 10000"/>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l-GR" sz="2800" b="1" u="sng" kern="1200" dirty="0" smtClean="0">
              <a:solidFill>
                <a:srgbClr val="931B1B"/>
              </a:solidFill>
              <a:latin typeface="Times New Roman" panose="02020603050405020304" pitchFamily="18" charset="0"/>
              <a:cs typeface="Times New Roman" panose="02020603050405020304" pitchFamily="18" charset="0"/>
            </a:rPr>
            <a:t>7.Παραγόμενο Εκπαιδευτικό Υλικό</a:t>
          </a:r>
          <a:endParaRPr lang="el-GR" sz="2800" b="1" u="sng" kern="1200" dirty="0">
            <a:solidFill>
              <a:srgbClr val="931B1B"/>
            </a:solidFill>
            <a:latin typeface="Times New Roman" panose="02020603050405020304" pitchFamily="18" charset="0"/>
            <a:cs typeface="Times New Roman" panose="02020603050405020304" pitchFamily="18" charset="0"/>
          </a:endParaRPr>
        </a:p>
      </dsp:txBody>
      <dsp:txXfrm>
        <a:off x="344917" y="36160"/>
        <a:ext cx="8168855" cy="1162258"/>
      </dsp:txXfrm>
    </dsp:sp>
    <dsp:sp modelId="{2E91283E-65DD-444D-BA97-1232C590E289}">
      <dsp:nvSpPr>
        <dsp:cNvPr id="0" name=""/>
        <dsp:cNvSpPr/>
      </dsp:nvSpPr>
      <dsp:spPr>
        <a:xfrm>
          <a:off x="0" y="1728189"/>
          <a:ext cx="1234578" cy="1234578"/>
        </a:xfrm>
        <a:prstGeom prst="roundRect">
          <a:avLst>
            <a:gd name="adj" fmla="val 1667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390F7-757B-4B9B-B0A2-419EB47F1456}">
      <dsp:nvSpPr>
        <dsp:cNvPr id="0" name=""/>
        <dsp:cNvSpPr/>
      </dsp:nvSpPr>
      <dsp:spPr>
        <a:xfrm>
          <a:off x="1331007" y="1440155"/>
          <a:ext cx="7419462" cy="181457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u="sng" kern="1200" dirty="0" smtClean="0">
              <a:latin typeface="Times New Roman" panose="02020603050405020304" pitchFamily="18" charset="0"/>
              <a:cs typeface="Times New Roman" panose="02020603050405020304" pitchFamily="18" charset="0"/>
            </a:rPr>
            <a:t>ΣΚΟΠΟΣ</a:t>
          </a:r>
        </a:p>
        <a:p>
          <a:pPr lvl="0" algn="ctr" defTabSz="800100">
            <a:lnSpc>
              <a:spcPct val="90000"/>
            </a:lnSpc>
            <a:spcBef>
              <a:spcPct val="0"/>
            </a:spcBef>
            <a:spcAft>
              <a:spcPct val="35000"/>
            </a:spcAft>
          </a:pPr>
          <a:r>
            <a:rPr lang="el-GR" sz="1800" b="1" kern="1200" dirty="0" smtClean="0">
              <a:latin typeface="Times New Roman" panose="02020603050405020304" pitchFamily="18" charset="0"/>
              <a:cs typeface="Times New Roman" panose="02020603050405020304" pitchFamily="18" charset="0"/>
            </a:rPr>
            <a:t>Να διδαχτεί ένας κατ’ ιδίαν διδαχθείς μαθητής , στα  μαθηματικά της Α΄ Γυμνασίου το κεφάλαιο των κλασμάτων και παράλληλα να βλέπουμε την πρόοδο του. </a:t>
          </a:r>
          <a:endParaRPr lang="el-GR" sz="1800" kern="1200" dirty="0"/>
        </a:p>
      </dsp:txBody>
      <dsp:txXfrm>
        <a:off x="1419603" y="1528751"/>
        <a:ext cx="7242270" cy="1637379"/>
      </dsp:txXfrm>
    </dsp:sp>
    <dsp:sp modelId="{43BC7D06-E25F-433B-A16B-533F65136B6B}">
      <dsp:nvSpPr>
        <dsp:cNvPr id="0" name=""/>
        <dsp:cNvSpPr/>
      </dsp:nvSpPr>
      <dsp:spPr>
        <a:xfrm>
          <a:off x="0" y="3744410"/>
          <a:ext cx="1234578" cy="1234578"/>
        </a:xfrm>
        <a:prstGeom prst="roundRect">
          <a:avLst>
            <a:gd name="adj" fmla="val 1667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C8E93-0D72-4C28-BECE-5B5C7A6BF001}">
      <dsp:nvSpPr>
        <dsp:cNvPr id="0" name=""/>
        <dsp:cNvSpPr/>
      </dsp:nvSpPr>
      <dsp:spPr>
        <a:xfrm>
          <a:off x="1368166" y="3384382"/>
          <a:ext cx="7383066" cy="190888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488950">
            <a:lnSpc>
              <a:spcPct val="90000"/>
            </a:lnSpc>
            <a:spcBef>
              <a:spcPct val="0"/>
            </a:spcBef>
            <a:spcAft>
              <a:spcPct val="35000"/>
            </a:spcAft>
          </a:pPr>
          <a:r>
            <a:rPr lang="el-GR" sz="1800" b="1" u="sng" kern="1200" dirty="0" smtClean="0">
              <a:latin typeface="Times New Roman" panose="02020603050405020304" pitchFamily="18" charset="0"/>
              <a:cs typeface="Times New Roman" panose="02020603050405020304" pitchFamily="18" charset="0"/>
            </a:rPr>
            <a:t>ΠΕΡΙΕΧΟΜΕΝΟ</a:t>
          </a:r>
        </a:p>
        <a:p>
          <a:pPr lvl="0" algn="l" defTabSz="488950">
            <a:lnSpc>
              <a:spcPct val="90000"/>
            </a:lnSpc>
            <a:spcBef>
              <a:spcPct val="0"/>
            </a:spcBef>
            <a:spcAft>
              <a:spcPct val="35000"/>
            </a:spcAft>
          </a:pPr>
          <a:r>
            <a:rPr lang="el-GR" sz="1800" b="1" kern="1200" dirty="0" smtClean="0">
              <a:latin typeface="Times New Roman" panose="02020603050405020304" pitchFamily="18" charset="0"/>
              <a:cs typeface="Times New Roman" panose="02020603050405020304" pitchFamily="18" charset="0"/>
            </a:rPr>
            <a:t>1.1. Η έννοια του κλάσματος.   1.2. Ισοδύναμα κλάσματα. 1.3.Σύγκριση κλασμάτων.   1.4. Πρόσθεση και Αφαίρεση κλασμάτων.  1.5.Πολλαπλασιασμός κλασμάτων.   1.6. Διαίρεση κλασμάτων. </a:t>
          </a:r>
        </a:p>
        <a:p>
          <a:pPr marL="0" marR="0" lvl="0" indent="0" algn="l" defTabSz="914400" eaLnBrk="1" fontAlgn="auto" latinLnBrk="0" hangingPunct="1">
            <a:lnSpc>
              <a:spcPct val="100000"/>
            </a:lnSpc>
            <a:spcBef>
              <a:spcPct val="0"/>
            </a:spcBef>
            <a:spcAft>
              <a:spcPts val="0"/>
            </a:spcAft>
            <a:buClrTx/>
            <a:buSzTx/>
            <a:buFontTx/>
            <a:buNone/>
            <a:tabLst/>
            <a:defRPr/>
          </a:pPr>
          <a:endParaRPr lang="el-GR" sz="2000" b="1" kern="1200" dirty="0" smtClean="0">
            <a:latin typeface="Times New Roman" panose="02020603050405020304" pitchFamily="18" charset="0"/>
            <a:cs typeface="Times New Roman" panose="02020603050405020304" pitchFamily="18" charset="0"/>
          </a:endParaRPr>
        </a:p>
        <a:p>
          <a:pPr lvl="0" algn="l" defTabSz="488950">
            <a:lnSpc>
              <a:spcPct val="90000"/>
            </a:lnSpc>
            <a:spcBef>
              <a:spcPct val="0"/>
            </a:spcBef>
            <a:spcAft>
              <a:spcPct val="35000"/>
            </a:spcAft>
          </a:pPr>
          <a:endParaRPr lang="el-GR" sz="1200" b="0" kern="1200" dirty="0" smtClean="0">
            <a:latin typeface="Times New Roman" panose="02020603050405020304" pitchFamily="18" charset="0"/>
            <a:cs typeface="Times New Roman" panose="02020603050405020304" pitchFamily="18" charset="0"/>
          </a:endParaRPr>
        </a:p>
      </dsp:txBody>
      <dsp:txXfrm>
        <a:off x="1461367" y="3477583"/>
        <a:ext cx="7196664" cy="1722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B18BC-1826-4D7D-8F29-77EEB1251345}">
      <dsp:nvSpPr>
        <dsp:cNvPr id="0" name=""/>
        <dsp:cNvSpPr/>
      </dsp:nvSpPr>
      <dsp:spPr>
        <a:xfrm>
          <a:off x="1154737" y="4453161"/>
          <a:ext cx="7643656" cy="2144189"/>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anose="02020603050405020304" pitchFamily="18" charset="0"/>
              <a:cs typeface="Times New Roman" panose="02020603050405020304" pitchFamily="18" charset="0"/>
            </a:rPr>
            <a:t>Εργαλεία Τ.Π.Ε. </a:t>
          </a:r>
        </a:p>
        <a:p>
          <a:pPr lvl="0" algn="ctr" defTabSz="800100">
            <a:lnSpc>
              <a:spcPct val="90000"/>
            </a:lnSpc>
            <a:spcBef>
              <a:spcPct val="0"/>
            </a:spcBef>
            <a:spcAft>
              <a:spcPct val="35000"/>
            </a:spcAft>
          </a:pPr>
          <a:r>
            <a:rPr lang="el-GR" sz="1800" b="1" kern="1200" dirty="0" smtClean="0">
              <a:latin typeface="Times New Roman" panose="02020603050405020304" pitchFamily="18" charset="0"/>
              <a:cs typeface="Times New Roman" panose="02020603050405020304" pitchFamily="18" charset="0"/>
            </a:rPr>
            <a:t>Σχεδιάστηκε και φιλοξενείται στην πλατφόρμα </a:t>
          </a:r>
          <a:r>
            <a:rPr lang="el-GR" sz="1800" b="1" kern="1200" dirty="0" err="1" smtClean="0">
              <a:latin typeface="Times New Roman" panose="02020603050405020304" pitchFamily="18" charset="0"/>
              <a:cs typeface="Times New Roman" panose="02020603050405020304" pitchFamily="18" charset="0"/>
            </a:rPr>
            <a:t>Chamilo</a:t>
          </a:r>
          <a:r>
            <a:rPr lang="el-GR" sz="1800" b="1" kern="1200" dirty="0" smtClean="0">
              <a:latin typeface="Times New Roman" panose="02020603050405020304" pitchFamily="18" charset="0"/>
              <a:cs typeface="Times New Roman" panose="02020603050405020304" pitchFamily="18" charset="0"/>
            </a:rPr>
            <a:t> στον σύνδεσμο:</a:t>
          </a:r>
          <a:r>
            <a:rPr lang="en-US" sz="1800" b="1" kern="1200" dirty="0" smtClean="0">
              <a:hlinkClick xmlns:r="http://schemas.openxmlformats.org/officeDocument/2006/relationships" r:id="rId1"/>
            </a:rPr>
            <a:t>http</a:t>
          </a:r>
          <a:r>
            <a:rPr lang="el-GR" sz="1800" b="1" kern="1200" dirty="0" smtClean="0">
              <a:hlinkClick xmlns:r="http://schemas.openxmlformats.org/officeDocument/2006/relationships" r:id="rId1"/>
            </a:rPr>
            <a:t>://</a:t>
          </a:r>
          <a:r>
            <a:rPr lang="en-US" sz="1800" b="1" kern="1200" dirty="0" err="1" smtClean="0">
              <a:hlinkClick xmlns:r="http://schemas.openxmlformats.org/officeDocument/2006/relationships" r:id="rId1"/>
            </a:rPr>
            <a:t>chamilo</a:t>
          </a:r>
          <a:r>
            <a:rPr lang="el-GR" sz="1800" b="1" kern="1200" dirty="0" smtClean="0">
              <a:hlinkClick xmlns:r="http://schemas.openxmlformats.org/officeDocument/2006/relationships" r:id="rId1"/>
            </a:rPr>
            <a:t>.</a:t>
          </a:r>
          <a:r>
            <a:rPr lang="en-US" sz="1800" b="1" kern="1200" dirty="0" smtClean="0">
              <a:hlinkClick xmlns:r="http://schemas.openxmlformats.org/officeDocument/2006/relationships" r:id="rId1"/>
            </a:rPr>
            <a:t>datacenter</a:t>
          </a:r>
          <a:r>
            <a:rPr lang="el-GR" sz="1800" b="1" kern="1200" dirty="0" smtClean="0">
              <a:hlinkClick xmlns:r="http://schemas.openxmlformats.org/officeDocument/2006/relationships" r:id="rId1"/>
            </a:rPr>
            <a:t>.</a:t>
          </a:r>
          <a:r>
            <a:rPr lang="en-US" sz="1800" b="1" kern="1200" dirty="0" err="1" smtClean="0">
              <a:hlinkClick xmlns:r="http://schemas.openxmlformats.org/officeDocument/2006/relationships" r:id="rId1"/>
            </a:rPr>
            <a:t>uoc</a:t>
          </a:r>
          <a:r>
            <a:rPr lang="el-GR" sz="1800" b="1" kern="1200" dirty="0" smtClean="0">
              <a:hlinkClick xmlns:r="http://schemas.openxmlformats.org/officeDocument/2006/relationships" r:id="rId1"/>
            </a:rPr>
            <a:t>.</a:t>
          </a:r>
          <a:r>
            <a:rPr lang="en-US" sz="1800" b="1" kern="1200" dirty="0" smtClean="0">
              <a:hlinkClick xmlns:r="http://schemas.openxmlformats.org/officeDocument/2006/relationships" r:id="rId1"/>
            </a:rPr>
            <a:t>gr</a:t>
          </a:r>
          <a:r>
            <a:rPr lang="el-GR" sz="1800" b="1" kern="1200" dirty="0" smtClean="0">
              <a:hlinkClick xmlns:r="http://schemas.openxmlformats.org/officeDocument/2006/relationships" r:id="rId1"/>
            </a:rPr>
            <a:t>/</a:t>
          </a:r>
          <a:r>
            <a:rPr lang="en-US" sz="1800" b="1" kern="1200" dirty="0" err="1" smtClean="0">
              <a:hlinkClick xmlns:r="http://schemas.openxmlformats.org/officeDocument/2006/relationships" r:id="rId1"/>
            </a:rPr>
            <a:t>metchamilo</a:t>
          </a:r>
          <a:r>
            <a:rPr lang="el-GR" sz="1800" b="1" kern="1200" dirty="0" smtClean="0">
              <a:hlinkClick xmlns:r="http://schemas.openxmlformats.org/officeDocument/2006/relationships" r:id="rId1"/>
            </a:rPr>
            <a:t>/</a:t>
          </a:r>
          <a:r>
            <a:rPr lang="en-US" sz="1800" b="1" kern="1200" dirty="0" smtClean="0">
              <a:hlinkClick xmlns:r="http://schemas.openxmlformats.org/officeDocument/2006/relationships" r:id="rId1"/>
            </a:rPr>
            <a:t>courses</a:t>
          </a:r>
          <a:r>
            <a:rPr lang="el-GR" sz="1800" b="1" kern="1200" dirty="0" smtClean="0">
              <a:hlinkClick xmlns:r="http://schemas.openxmlformats.org/officeDocument/2006/relationships" r:id="rId1"/>
            </a:rPr>
            <a:t>/</a:t>
          </a:r>
          <a:r>
            <a:rPr lang="en-US" sz="1800" b="1" kern="1200" dirty="0" smtClean="0">
              <a:hlinkClick xmlns:r="http://schemas.openxmlformats.org/officeDocument/2006/relationships" r:id="rId1"/>
            </a:rPr>
            <a:t>MA</a:t>
          </a:r>
          <a:r>
            <a:rPr lang="el-GR" sz="1800" b="1" kern="1200" dirty="0" smtClean="0">
              <a:hlinkClick xmlns:r="http://schemas.openxmlformats.org/officeDocument/2006/relationships" r:id="rId1"/>
            </a:rPr>
            <a:t>8</a:t>
          </a:r>
          <a:r>
            <a:rPr lang="en-US" sz="1800" b="1" kern="1200" dirty="0" smtClean="0">
              <a:hlinkClick xmlns:r="http://schemas.openxmlformats.org/officeDocument/2006/relationships" r:id="rId1"/>
            </a:rPr>
            <a:t>HMATIKAGYMNASIOYTAKLASMATA</a:t>
          </a:r>
          <a:r>
            <a:rPr lang="el-GR" sz="1800" b="1" kern="1200" dirty="0" smtClean="0">
              <a:hlinkClick xmlns:r="http://schemas.openxmlformats.org/officeDocument/2006/relationships" r:id="rId1"/>
            </a:rPr>
            <a:t>/</a:t>
          </a:r>
          <a:r>
            <a:rPr lang="en-US" sz="1800" b="1" kern="1200" dirty="0" smtClean="0">
              <a:hlinkClick xmlns:r="http://schemas.openxmlformats.org/officeDocument/2006/relationships" r:id="rId1"/>
            </a:rPr>
            <a:t>index</a:t>
          </a:r>
          <a:r>
            <a:rPr lang="el-GR" sz="1800" b="1" kern="1200" dirty="0" smtClean="0">
              <a:hlinkClick xmlns:r="http://schemas.openxmlformats.org/officeDocument/2006/relationships" r:id="rId1"/>
            </a:rPr>
            <a:t>.</a:t>
          </a:r>
          <a:r>
            <a:rPr lang="en-US" sz="1800" b="1" kern="1200" dirty="0" err="1" smtClean="0">
              <a:hlinkClick xmlns:r="http://schemas.openxmlformats.org/officeDocument/2006/relationships" r:id="rId1"/>
            </a:rPr>
            <a:t>php</a:t>
          </a:r>
          <a:r>
            <a:rPr lang="el-GR" sz="1800" b="1" kern="1200" dirty="0" smtClean="0">
              <a:latin typeface="Times New Roman" panose="02020603050405020304" pitchFamily="18" charset="0"/>
              <a:cs typeface="Times New Roman" panose="02020603050405020304" pitchFamily="18" charset="0"/>
            </a:rPr>
            <a:t> Έγινε χρήση </a:t>
          </a:r>
          <a:r>
            <a:rPr lang="el-GR" sz="1800" b="1" kern="1200" dirty="0" err="1" smtClean="0">
              <a:latin typeface="Times New Roman" panose="02020603050405020304" pitchFamily="18" charset="0"/>
              <a:cs typeface="Times New Roman" panose="02020603050405020304" pitchFamily="18" charset="0"/>
            </a:rPr>
            <a:t>πολυμεσικών</a:t>
          </a:r>
          <a:r>
            <a:rPr lang="el-GR" sz="1800" b="1" kern="1200" dirty="0" smtClean="0">
              <a:latin typeface="Times New Roman" panose="02020603050405020304" pitchFamily="18" charset="0"/>
              <a:cs typeface="Times New Roman" panose="02020603050405020304" pitchFamily="18" charset="0"/>
            </a:rPr>
            <a:t> αντικειμένων όπως βίντεο, εικόνας, ήχου αξιοποιώντας τις δυνατότητες του WEB 2.0 (</a:t>
          </a:r>
          <a:r>
            <a:rPr lang="el-GR" sz="1800" b="1" kern="1200" dirty="0" err="1" smtClean="0">
              <a:latin typeface="Times New Roman" panose="02020603050405020304" pitchFamily="18" charset="0"/>
              <a:cs typeface="Times New Roman" panose="02020603050405020304" pitchFamily="18" charset="0"/>
            </a:rPr>
            <a:t>youtube</a:t>
          </a:r>
          <a:r>
            <a:rPr lang="el-GR" sz="1800" b="1" kern="1200" dirty="0" smtClean="0">
              <a:latin typeface="Times New Roman" panose="02020603050405020304" pitchFamily="18" charset="0"/>
              <a:cs typeface="Times New Roman" panose="02020603050405020304" pitchFamily="18" charset="0"/>
            </a:rPr>
            <a:t>, Word </a:t>
          </a:r>
          <a:r>
            <a:rPr lang="el-GR" sz="1800" b="1" kern="1200" dirty="0" err="1" smtClean="0">
              <a:latin typeface="Times New Roman" panose="02020603050405020304" pitchFamily="18" charset="0"/>
              <a:cs typeface="Times New Roman" panose="02020603050405020304" pitchFamily="18" charset="0"/>
            </a:rPr>
            <a:t>press</a:t>
          </a:r>
          <a:r>
            <a:rPr lang="el-GR" sz="1800" b="1" kern="1200" dirty="0" smtClean="0">
              <a:latin typeface="Times New Roman" panose="02020603050405020304" pitchFamily="18" charset="0"/>
              <a:cs typeface="Times New Roman" panose="02020603050405020304" pitchFamily="18" charset="0"/>
            </a:rPr>
            <a:t>/H5P κ.ά.). </a:t>
          </a:r>
          <a:endParaRPr lang="el-GR" sz="1800" b="1" u="sng" kern="1200" dirty="0">
            <a:latin typeface="Times New Roman" panose="02020603050405020304" pitchFamily="18" charset="0"/>
            <a:cs typeface="Times New Roman" panose="02020603050405020304" pitchFamily="18" charset="0"/>
          </a:endParaRPr>
        </a:p>
      </dsp:txBody>
      <dsp:txXfrm>
        <a:off x="1217538" y="4515962"/>
        <a:ext cx="7518054" cy="2018587"/>
      </dsp:txXfrm>
    </dsp:sp>
    <dsp:sp modelId="{2E91283E-65DD-444D-BA97-1232C590E289}">
      <dsp:nvSpPr>
        <dsp:cNvPr id="0" name=""/>
        <dsp:cNvSpPr/>
      </dsp:nvSpPr>
      <dsp:spPr>
        <a:xfrm>
          <a:off x="143498" y="936102"/>
          <a:ext cx="864607" cy="934090"/>
        </a:xfrm>
        <a:prstGeom prst="roundRect">
          <a:avLst>
            <a:gd name="adj" fmla="val 1667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390F7-757B-4B9B-B0A2-419EB47F1456}">
      <dsp:nvSpPr>
        <dsp:cNvPr id="0" name=""/>
        <dsp:cNvSpPr/>
      </dsp:nvSpPr>
      <dsp:spPr>
        <a:xfrm>
          <a:off x="1210266" y="864089"/>
          <a:ext cx="7551701" cy="98652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kern="1200" dirty="0" smtClean="0">
              <a:latin typeface="Times New Roman" panose="02020603050405020304" pitchFamily="18" charset="0"/>
              <a:cs typeface="Times New Roman" panose="02020603050405020304" pitchFamily="18" charset="0"/>
            </a:rPr>
            <a:t>Γίνεται ανάλυση του υλικού που δημιουργήθηκε με βάση την </a:t>
          </a:r>
          <a:r>
            <a:rPr lang="el-GR" sz="1800" b="1" kern="1200" dirty="0" err="1" smtClean="0">
              <a:latin typeface="Times New Roman" panose="02020603050405020304" pitchFamily="18" charset="0"/>
              <a:cs typeface="Times New Roman" panose="02020603050405020304" pitchFamily="18" charset="0"/>
            </a:rPr>
            <a:t>μαθητοκεντρική</a:t>
          </a:r>
          <a:r>
            <a:rPr lang="el-GR" sz="1800" b="1" kern="1200" dirty="0" smtClean="0">
              <a:latin typeface="Times New Roman" panose="02020603050405020304" pitchFamily="18" charset="0"/>
              <a:cs typeface="Times New Roman" panose="02020603050405020304" pitchFamily="18" charset="0"/>
            </a:rPr>
            <a:t> – </a:t>
          </a:r>
          <a:r>
            <a:rPr lang="el-GR" sz="1800" b="1" kern="1200" dirty="0" err="1" smtClean="0">
              <a:latin typeface="Times New Roman" panose="02020603050405020304" pitchFamily="18" charset="0"/>
              <a:cs typeface="Times New Roman" panose="02020603050405020304" pitchFamily="18" charset="0"/>
            </a:rPr>
            <a:t>γνωσιακή</a:t>
          </a:r>
          <a:r>
            <a:rPr lang="el-GR" sz="1800" b="1" kern="1200" dirty="0" smtClean="0">
              <a:latin typeface="Times New Roman" panose="02020603050405020304" pitchFamily="18" charset="0"/>
              <a:cs typeface="Times New Roman" panose="02020603050405020304" pitchFamily="18" charset="0"/>
            </a:rPr>
            <a:t> (Μ</a:t>
          </a:r>
          <a:r>
            <a:rPr lang="en-US" sz="1800" b="1" kern="1200" dirty="0" err="1" smtClean="0">
              <a:latin typeface="Times New Roman" panose="02020603050405020304" pitchFamily="18" charset="0"/>
              <a:cs typeface="Times New Roman" panose="02020603050405020304" pitchFamily="18" charset="0"/>
            </a:rPr>
            <a:t>ayer</a:t>
          </a:r>
          <a:r>
            <a:rPr lang="el-GR" sz="1800" b="1" kern="1200" dirty="0" smtClean="0">
              <a:latin typeface="Times New Roman" panose="02020603050405020304" pitchFamily="18" charset="0"/>
              <a:cs typeface="Times New Roman" panose="02020603050405020304" pitchFamily="18" charset="0"/>
            </a:rPr>
            <a:t>, 2017).</a:t>
          </a:r>
          <a:endParaRPr lang="el-GR" sz="1800" b="1" kern="1200" dirty="0">
            <a:latin typeface="Times New Roman" panose="02020603050405020304" pitchFamily="18" charset="0"/>
            <a:cs typeface="Times New Roman" panose="02020603050405020304" pitchFamily="18" charset="0"/>
          </a:endParaRPr>
        </a:p>
      </dsp:txBody>
      <dsp:txXfrm>
        <a:off x="1258433" y="912256"/>
        <a:ext cx="7455367" cy="890187"/>
      </dsp:txXfrm>
    </dsp:sp>
    <dsp:sp modelId="{43BC7D06-E25F-433B-A16B-533F65136B6B}">
      <dsp:nvSpPr>
        <dsp:cNvPr id="0" name=""/>
        <dsp:cNvSpPr/>
      </dsp:nvSpPr>
      <dsp:spPr>
        <a:xfrm>
          <a:off x="75820" y="2160246"/>
          <a:ext cx="953605" cy="927507"/>
        </a:xfrm>
        <a:prstGeom prst="roundRect">
          <a:avLst>
            <a:gd name="adj" fmla="val 1667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C8E93-0D72-4C28-BECE-5B5C7A6BF001}">
      <dsp:nvSpPr>
        <dsp:cNvPr id="0" name=""/>
        <dsp:cNvSpPr/>
      </dsp:nvSpPr>
      <dsp:spPr>
        <a:xfrm>
          <a:off x="1131178" y="2088225"/>
          <a:ext cx="7666706" cy="103640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l" defTabSz="488950">
            <a:lnSpc>
              <a:spcPct val="90000"/>
            </a:lnSpc>
            <a:spcBef>
              <a:spcPct val="0"/>
            </a:spcBef>
            <a:spcAft>
              <a:spcPct val="35000"/>
            </a:spcAft>
          </a:pPr>
          <a:r>
            <a:rPr lang="el-GR" sz="1800" b="1" kern="1200" dirty="0" smtClean="0">
              <a:latin typeface="Times New Roman" panose="02020603050405020304" pitchFamily="18" charset="0"/>
              <a:cs typeface="Times New Roman" panose="02020603050405020304" pitchFamily="18" charset="0"/>
            </a:rPr>
            <a:t>Γίνεται ανάλυση του υλικού που δημιουργήθηκε με βάση το μοντέλο του </a:t>
          </a:r>
          <a:r>
            <a:rPr lang="en-US" sz="1800" b="1" kern="1200" dirty="0" smtClean="0">
              <a:latin typeface="Times New Roman" panose="02020603050405020304" pitchFamily="18" charset="0"/>
              <a:cs typeface="Times New Roman" panose="02020603050405020304" pitchFamily="18" charset="0"/>
            </a:rPr>
            <a:t>Gagne</a:t>
          </a:r>
          <a:r>
            <a:rPr lang="el-GR" sz="1800" b="1" kern="1200" dirty="0" smtClean="0">
              <a:latin typeface="Times New Roman" panose="02020603050405020304" pitchFamily="18" charset="0"/>
              <a:cs typeface="Times New Roman" panose="02020603050405020304" pitchFamily="18" charset="0"/>
            </a:rPr>
            <a:t>.</a:t>
          </a:r>
          <a:endParaRPr lang="el-GR" sz="2000" b="1" kern="1200" dirty="0" smtClean="0">
            <a:latin typeface="Times New Roman" panose="02020603050405020304" pitchFamily="18" charset="0"/>
            <a:cs typeface="Times New Roman" panose="02020603050405020304" pitchFamily="18" charset="0"/>
          </a:endParaRPr>
        </a:p>
        <a:p>
          <a:pPr lvl="0" algn="l" defTabSz="488950">
            <a:lnSpc>
              <a:spcPct val="90000"/>
            </a:lnSpc>
            <a:spcBef>
              <a:spcPct val="0"/>
            </a:spcBef>
            <a:spcAft>
              <a:spcPct val="35000"/>
            </a:spcAft>
          </a:pPr>
          <a:endParaRPr lang="el-GR" sz="1200" b="0" kern="1200" dirty="0" smtClean="0">
            <a:latin typeface="Times New Roman" panose="02020603050405020304" pitchFamily="18" charset="0"/>
            <a:cs typeface="Times New Roman" panose="02020603050405020304" pitchFamily="18" charset="0"/>
          </a:endParaRPr>
        </a:p>
      </dsp:txBody>
      <dsp:txXfrm>
        <a:off x="1181780" y="2138827"/>
        <a:ext cx="7565502" cy="935202"/>
      </dsp:txXfrm>
    </dsp:sp>
    <dsp:sp modelId="{2B688F76-770A-491D-82D4-E530DE897CBF}">
      <dsp:nvSpPr>
        <dsp:cNvPr id="0" name=""/>
        <dsp:cNvSpPr/>
      </dsp:nvSpPr>
      <dsp:spPr>
        <a:xfrm>
          <a:off x="72014" y="4968558"/>
          <a:ext cx="985617" cy="1094784"/>
        </a:xfrm>
        <a:prstGeom prst="roundRect">
          <a:avLst>
            <a:gd name="adj" fmla="val 1667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0EBDA-49B4-4687-B704-EE2DBCCA0DA2}">
      <dsp:nvSpPr>
        <dsp:cNvPr id="0" name=""/>
        <dsp:cNvSpPr/>
      </dsp:nvSpPr>
      <dsp:spPr>
        <a:xfrm>
          <a:off x="1190458" y="3274638"/>
          <a:ext cx="7582974" cy="1066005"/>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x-none" sz="1800" b="1" i="0" kern="1200" dirty="0" smtClean="0">
              <a:latin typeface="Times New Roman" panose="02020603050405020304" pitchFamily="18" charset="0"/>
              <a:cs typeface="Times New Roman" panose="02020603050405020304" pitchFamily="18" charset="0"/>
            </a:rPr>
            <a:t>Τυπολογία των στοιχείων από τα οποία απαρτίζεται το μαθησιακό υλικό.</a:t>
          </a:r>
          <a:r>
            <a:rPr lang="el-GR" sz="1800" b="1" i="0" kern="1200" dirty="0" smtClean="0">
              <a:latin typeface="Times New Roman" panose="02020603050405020304" pitchFamily="18" charset="0"/>
              <a:cs typeface="Times New Roman" panose="02020603050405020304" pitchFamily="18" charset="0"/>
            </a:rPr>
            <a:t> </a:t>
          </a:r>
          <a:r>
            <a:rPr lang="el-GR" sz="1800" b="1" i="0" kern="1200" dirty="0" err="1" smtClean="0">
              <a:latin typeface="Times New Roman" panose="02020603050405020304" pitchFamily="18" charset="0"/>
              <a:cs typeface="Times New Roman" panose="02020603050405020304" pitchFamily="18" charset="0"/>
            </a:rPr>
            <a:t>Λιοναράκης</a:t>
          </a:r>
          <a:r>
            <a:rPr lang="el-GR" sz="1800" b="1" i="0" kern="1200" dirty="0" smtClean="0">
              <a:latin typeface="Times New Roman" panose="02020603050405020304" pitchFamily="18" charset="0"/>
              <a:cs typeface="Times New Roman" panose="02020603050405020304" pitchFamily="18" charset="0"/>
            </a:rPr>
            <a:t>. </a:t>
          </a:r>
          <a:endParaRPr lang="el-GR" sz="1800" b="1" i="1" kern="1200" dirty="0">
            <a:latin typeface="Times New Roman" panose="02020603050405020304" pitchFamily="18" charset="0"/>
            <a:cs typeface="Times New Roman" panose="02020603050405020304" pitchFamily="18" charset="0"/>
          </a:endParaRPr>
        </a:p>
      </dsp:txBody>
      <dsp:txXfrm>
        <a:off x="1242505" y="3326685"/>
        <a:ext cx="7478880" cy="961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AFE7D-A20D-4262-98C4-91B6A475C20B}">
      <dsp:nvSpPr>
        <dsp:cNvPr id="0" name=""/>
        <dsp:cNvSpPr/>
      </dsp:nvSpPr>
      <dsp:spPr>
        <a:xfrm>
          <a:off x="10" y="0"/>
          <a:ext cx="8980014" cy="6383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err="1" smtClean="0">
              <a:solidFill>
                <a:srgbClr val="931B1B"/>
              </a:solidFill>
              <a:latin typeface="Times New Roman" panose="02020603050405020304" pitchFamily="18" charset="0"/>
              <a:cs typeface="Times New Roman" panose="02020603050405020304" pitchFamily="18" charset="0"/>
            </a:rPr>
            <a:t>Πολυμεσική</a:t>
          </a:r>
          <a:r>
            <a:rPr lang="el-GR" sz="1800" b="1" kern="1200" dirty="0" smtClean="0">
              <a:solidFill>
                <a:srgbClr val="931B1B"/>
              </a:solidFill>
              <a:latin typeface="Times New Roman" panose="02020603050405020304" pitchFamily="18" charset="0"/>
              <a:cs typeface="Times New Roman" panose="02020603050405020304" pitchFamily="18" charset="0"/>
            </a:rPr>
            <a:t> αρχή</a:t>
          </a:r>
          <a:r>
            <a:rPr lang="en-US" sz="1800" b="1" kern="1200" dirty="0" smtClean="0">
              <a:solidFill>
                <a:srgbClr val="931B1B"/>
              </a:solidFill>
              <a:latin typeface="Times New Roman" panose="02020603050405020304" pitchFamily="18" charset="0"/>
              <a:cs typeface="Times New Roman" panose="02020603050405020304" pitchFamily="18" charset="0"/>
            </a:rPr>
            <a:t>: </a:t>
          </a:r>
          <a:r>
            <a:rPr lang="el-GR" sz="1800" b="1" kern="1200" dirty="0" smtClean="0">
              <a:latin typeface="Times New Roman" panose="02020603050405020304" pitchFamily="18" charset="0"/>
              <a:cs typeface="Times New Roman" panose="02020603050405020304" pitchFamily="18" charset="0"/>
            </a:rPr>
            <a:t>Παρουσίαση των πληροφοριών ταυτόχρονα με λέξεις και εικόνες</a:t>
          </a:r>
          <a:r>
            <a:rPr lang="en-US" sz="1800" b="1" kern="1200" dirty="0" smtClean="0">
              <a:latin typeface="Times New Roman" panose="02020603050405020304" pitchFamily="18" charset="0"/>
              <a:cs typeface="Times New Roman" panose="02020603050405020304" pitchFamily="18" charset="0"/>
            </a:rPr>
            <a:t>  </a:t>
          </a:r>
          <a:r>
            <a:rPr lang="el-GR" sz="1800" b="1" kern="1200" dirty="0" smtClean="0">
              <a:latin typeface="Times New Roman" panose="02020603050405020304" pitchFamily="18" charset="0"/>
              <a:cs typeface="Times New Roman" panose="02020603050405020304" pitchFamily="18" charset="0"/>
            </a:rPr>
            <a:t>με κείμενο και βίντεο.</a:t>
          </a:r>
          <a:endParaRPr lang="el-GR" sz="1800" b="1" kern="1200" dirty="0">
            <a:latin typeface="Times New Roman" panose="02020603050405020304" pitchFamily="18" charset="0"/>
            <a:cs typeface="Times New Roman" panose="02020603050405020304" pitchFamily="18" charset="0"/>
          </a:endParaRPr>
        </a:p>
      </dsp:txBody>
      <dsp:txXfrm>
        <a:off x="10" y="0"/>
        <a:ext cx="8980014" cy="638362"/>
      </dsp:txXfrm>
    </dsp:sp>
    <dsp:sp modelId="{73416765-1CC0-44CC-83C4-334DC62C6DCA}">
      <dsp:nvSpPr>
        <dsp:cNvPr id="0" name=""/>
        <dsp:cNvSpPr/>
      </dsp:nvSpPr>
      <dsp:spPr>
        <a:xfrm>
          <a:off x="0" y="2636560"/>
          <a:ext cx="9026438" cy="7519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solidFill>
                <a:srgbClr val="931B1B"/>
              </a:solidFill>
              <a:latin typeface="Times New Roman" panose="02020603050405020304" pitchFamily="18" charset="0"/>
              <a:cs typeface="Times New Roman" panose="02020603050405020304" pitchFamily="18" charset="0"/>
            </a:rPr>
            <a:t>Χωρική Συνάφεια:  </a:t>
          </a:r>
          <a:r>
            <a:rPr lang="el-GR" sz="1800" b="1" kern="1200" dirty="0" err="1" smtClean="0">
              <a:latin typeface="Times New Roman" panose="02020603050405020304" pitchFamily="18" charset="0"/>
              <a:cs typeface="Times New Roman" panose="02020603050405020304" pitchFamily="18" charset="0"/>
            </a:rPr>
            <a:t>Oι</a:t>
          </a:r>
          <a:r>
            <a:rPr lang="el-GR" sz="1800" b="1" kern="1200" dirty="0" smtClean="0">
              <a:latin typeface="Times New Roman" panose="02020603050405020304" pitchFamily="18" charset="0"/>
              <a:cs typeface="Times New Roman" panose="02020603050405020304" pitchFamily="18" charset="0"/>
            </a:rPr>
            <a:t> μαθητές αντιλαμβάνονται καλύτερα το μήνυμα όταν οι λέξεις που αντιστοιχούν με τις συγκεκριμένες εικόνες παρουσιάζονται κοντά η μία με την άλλη.</a:t>
          </a:r>
          <a:endParaRPr lang="el-GR" sz="1800" b="1" kern="1200" dirty="0">
            <a:solidFill>
              <a:srgbClr val="931B1B"/>
            </a:solidFill>
            <a:latin typeface="Times New Roman" panose="02020603050405020304" pitchFamily="18" charset="0"/>
            <a:cs typeface="Times New Roman" panose="02020603050405020304" pitchFamily="18" charset="0"/>
          </a:endParaRPr>
        </a:p>
      </dsp:txBody>
      <dsp:txXfrm>
        <a:off x="0" y="2636560"/>
        <a:ext cx="9026438" cy="7519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C9CA4-82FF-4077-B84E-87D44B71F037}">
      <dsp:nvSpPr>
        <dsp:cNvPr id="0" name=""/>
        <dsp:cNvSpPr/>
      </dsp:nvSpPr>
      <dsp:spPr>
        <a:xfrm>
          <a:off x="6590" y="0"/>
          <a:ext cx="9029905" cy="753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x-none" sz="1800" b="1" u="none" kern="1200" dirty="0" smtClean="0">
              <a:solidFill>
                <a:srgbClr val="931B1B"/>
              </a:solidFill>
              <a:latin typeface="Times New Roman" panose="02020603050405020304" pitchFamily="18" charset="0"/>
              <a:cs typeface="Times New Roman" panose="02020603050405020304" pitchFamily="18" charset="0"/>
            </a:rPr>
            <a:t>Αρχή της Κατάτμησης</a:t>
          </a:r>
          <a:r>
            <a:rPr lang="el-GR" sz="1800" kern="1200" dirty="0" smtClean="0">
              <a:solidFill>
                <a:srgbClr val="931B1B"/>
              </a:solidFill>
              <a:latin typeface="Times New Roman" panose="02020603050405020304" pitchFamily="18" charset="0"/>
              <a:cs typeface="Times New Roman" panose="02020603050405020304" pitchFamily="18" charset="0"/>
            </a:rPr>
            <a:t>"</a:t>
          </a:r>
          <a:r>
            <a:rPr lang="el-GR" sz="1800" b="1" kern="1200" dirty="0" smtClean="0">
              <a:solidFill>
                <a:srgbClr val="931B1B"/>
              </a:solidFill>
              <a:latin typeface="Times New Roman" panose="02020603050405020304" pitchFamily="18" charset="0"/>
              <a:cs typeface="Times New Roman" panose="02020603050405020304" pitchFamily="18" charset="0"/>
            </a:rPr>
            <a:t>Το Ε.Υ. σε </a:t>
          </a:r>
          <a:r>
            <a:rPr lang="el-GR" sz="1800" b="1" kern="1200" dirty="0" err="1" smtClean="0">
              <a:solidFill>
                <a:srgbClr val="931B1B"/>
              </a:solidFill>
              <a:latin typeface="Times New Roman" panose="02020603050405020304" pitchFamily="18" charset="0"/>
              <a:cs typeface="Times New Roman" panose="02020603050405020304" pitchFamily="18" charset="0"/>
            </a:rPr>
            <a:t>μπουκίτσες</a:t>
          </a:r>
          <a:r>
            <a:rPr lang="el-GR" sz="1800" kern="1200" dirty="0" smtClean="0">
              <a:solidFill>
                <a:srgbClr val="931B1B"/>
              </a:solidFill>
              <a:latin typeface="Times New Roman" panose="02020603050405020304" pitchFamily="18" charset="0"/>
              <a:cs typeface="Times New Roman" panose="02020603050405020304" pitchFamily="18" charset="0"/>
            </a:rPr>
            <a:t>"</a:t>
          </a:r>
          <a:r>
            <a:rPr lang="x-none" sz="1800" b="1" u="none" kern="1200" dirty="0" smtClean="0">
              <a:solidFill>
                <a:srgbClr val="931B1B"/>
              </a:solidFill>
              <a:latin typeface="Times New Roman" panose="02020603050405020304" pitchFamily="18" charset="0"/>
              <a:cs typeface="Times New Roman" panose="02020603050405020304" pitchFamily="18" charset="0"/>
            </a:rPr>
            <a:t>:</a:t>
          </a:r>
          <a:r>
            <a:rPr lang="x-none" sz="1800" b="1" u="none" kern="1200" dirty="0" smtClean="0">
              <a:latin typeface="Times New Roman" panose="02020603050405020304" pitchFamily="18" charset="0"/>
              <a:cs typeface="Times New Roman" panose="02020603050405020304" pitchFamily="18" charset="0"/>
            </a:rPr>
            <a:t> </a:t>
          </a:r>
          <a:r>
            <a:rPr lang="el-GR" sz="1800" kern="1200" dirty="0" err="1" smtClean="0">
              <a:latin typeface="Times New Roman" panose="02020603050405020304" pitchFamily="18" charset="0"/>
              <a:cs typeface="Times New Roman" panose="02020603050405020304" pitchFamily="18" charset="0"/>
            </a:rPr>
            <a:t>Oι</a:t>
          </a:r>
          <a:r>
            <a:rPr lang="el-GR" sz="1800" kern="1200" dirty="0" smtClean="0">
              <a:latin typeface="Times New Roman" panose="02020603050405020304" pitchFamily="18" charset="0"/>
              <a:cs typeface="Times New Roman" panose="02020603050405020304" pitchFamily="18" charset="0"/>
            </a:rPr>
            <a:t> μαθητές αποθηκεύουν και διατηρούν την πληροφορία στη μνήμη τους, αν το Ε.Υ. έχει συνοπτική και συγκεκριμένη οπτική και ακουστική πληροφόρηση .</a:t>
          </a:r>
          <a:endParaRPr lang="el-GR" sz="1800" kern="1200" dirty="0">
            <a:solidFill>
              <a:srgbClr val="931B1B"/>
            </a:solidFill>
            <a:latin typeface="Times New Roman" panose="02020603050405020304" pitchFamily="18" charset="0"/>
            <a:cs typeface="Times New Roman" panose="02020603050405020304" pitchFamily="18" charset="0"/>
          </a:endParaRPr>
        </a:p>
      </dsp:txBody>
      <dsp:txXfrm>
        <a:off x="6590" y="0"/>
        <a:ext cx="9029905" cy="753821"/>
      </dsp:txXfrm>
    </dsp:sp>
    <dsp:sp modelId="{EA01A59A-9002-4B27-B4DF-54B83E579E45}">
      <dsp:nvSpPr>
        <dsp:cNvPr id="0" name=""/>
        <dsp:cNvSpPr/>
      </dsp:nvSpPr>
      <dsp:spPr>
        <a:xfrm>
          <a:off x="17593" y="2996590"/>
          <a:ext cx="8937466" cy="58347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x-none" sz="1700" b="1" u="none" kern="1200" dirty="0" smtClean="0">
              <a:solidFill>
                <a:srgbClr val="931B1B"/>
              </a:solidFill>
              <a:latin typeface="Times New Roman" panose="02020603050405020304" pitchFamily="18" charset="0"/>
              <a:cs typeface="Times New Roman" panose="02020603050405020304" pitchFamily="18" charset="0"/>
            </a:rPr>
            <a:t>Αρχή της Τροπικότητας</a:t>
          </a:r>
          <a:r>
            <a:rPr lang="el-GR" sz="1700" b="1" u="none" kern="1200" dirty="0" smtClean="0">
              <a:solidFill>
                <a:srgbClr val="931B1B"/>
              </a:solidFill>
              <a:latin typeface="Times New Roman" panose="02020603050405020304" pitchFamily="18" charset="0"/>
              <a:cs typeface="Times New Roman" panose="02020603050405020304" pitchFamily="18" charset="0"/>
            </a:rPr>
            <a:t> </a:t>
          </a:r>
          <a:r>
            <a:rPr lang="el-GR" sz="1700" b="1" kern="1200" dirty="0" smtClean="0">
              <a:solidFill>
                <a:srgbClr val="931B1B"/>
              </a:solidFill>
              <a:latin typeface="Times New Roman" panose="02020603050405020304" pitchFamily="18" charset="0"/>
              <a:cs typeface="Times New Roman" panose="02020603050405020304" pitchFamily="18" charset="0"/>
            </a:rPr>
            <a:t>Χρήση της αφήγησης</a:t>
          </a:r>
          <a:r>
            <a:rPr lang="x-none" sz="1700" b="1" u="none" kern="1200" dirty="0" smtClean="0">
              <a:solidFill>
                <a:srgbClr val="931B1B"/>
              </a:solidFill>
              <a:latin typeface="Times New Roman" panose="02020603050405020304" pitchFamily="18" charset="0"/>
              <a:cs typeface="Times New Roman" panose="02020603050405020304" pitchFamily="18" charset="0"/>
            </a:rPr>
            <a:t>:</a:t>
          </a:r>
          <a:r>
            <a:rPr lang="x-none" sz="1700" b="1" u="none" kern="1200" dirty="0" smtClean="0">
              <a:latin typeface="Times New Roman" panose="02020603050405020304" pitchFamily="18" charset="0"/>
              <a:cs typeface="Times New Roman" panose="02020603050405020304" pitchFamily="18" charset="0"/>
            </a:rPr>
            <a:t> </a:t>
          </a:r>
          <a:r>
            <a:rPr lang="el-GR" sz="1700" b="1" kern="1200" dirty="0" smtClean="0">
              <a:latin typeface="Times New Roman" panose="02020603050405020304" pitchFamily="18" charset="0"/>
              <a:cs typeface="Times New Roman" panose="02020603050405020304" pitchFamily="18" charset="0"/>
            </a:rPr>
            <a:t>  Είναι προτιμότερη η χρήση της αφήγησης σε σχέση με την παράθεση γραπτών κειμένων</a:t>
          </a:r>
          <a:endParaRPr lang="el-GR" sz="1700" b="1" kern="1200" dirty="0">
            <a:solidFill>
              <a:srgbClr val="931B1B"/>
            </a:solidFill>
            <a:latin typeface="Times New Roman" panose="02020603050405020304" pitchFamily="18" charset="0"/>
            <a:cs typeface="Times New Roman" panose="02020603050405020304" pitchFamily="18" charset="0"/>
          </a:endParaRPr>
        </a:p>
      </dsp:txBody>
      <dsp:txXfrm>
        <a:off x="17593" y="2996590"/>
        <a:ext cx="8937466" cy="5834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6</a:t>
            </a:fld>
            <a:endParaRPr lang="el-GR"/>
          </a:p>
        </p:txBody>
      </p:sp>
    </p:spTree>
    <p:extLst>
      <p:ext uri="{BB962C8B-B14F-4D97-AF65-F5344CB8AC3E}">
        <p14:creationId xmlns:p14="http://schemas.microsoft.com/office/powerpoint/2010/main" val="269688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08568C96-3D9B-4CEA-82D6-5318AA7F4D69}" type="slidenum">
              <a:rPr lang="el-GR" smtClean="0"/>
              <a:pPr>
                <a:defRPr/>
              </a:pPr>
              <a:t>22</a:t>
            </a:fld>
            <a:endParaRPr lang="el-GR"/>
          </a:p>
        </p:txBody>
      </p:sp>
    </p:spTree>
    <p:extLst>
      <p:ext uri="{BB962C8B-B14F-4D97-AF65-F5344CB8AC3E}">
        <p14:creationId xmlns:p14="http://schemas.microsoft.com/office/powerpoint/2010/main" val="262127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11/24/2020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11/24/2020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11/24/2020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11/24/2020</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8.xml"/><Relationship Id="rId7" Type="http://schemas.openxmlformats.org/officeDocument/2006/relationships/image" Target="../media/image8.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9.xml"/><Relationship Id="rId7" Type="http://schemas.openxmlformats.org/officeDocument/2006/relationships/image" Target="../media/image10.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2.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3.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4.xml"/><Relationship Id="rId7" Type="http://schemas.openxmlformats.org/officeDocument/2006/relationships/image" Target="../media/image18.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0.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19497" y="1178576"/>
            <a:ext cx="6430090" cy="1572562"/>
          </a:xfrm>
        </p:spPr>
        <p:txBody>
          <a:bodyPr>
            <a:noAutofit/>
          </a:bodyPr>
          <a:lstStyle/>
          <a:p>
            <a:r>
              <a:rPr lang="el-GR" sz="2400" dirty="0">
                <a:solidFill>
                  <a:srgbClr val="931B1B"/>
                </a:solidFill>
              </a:rPr>
              <a:t>Σχεδιασμός υλοποίηση και αποτίμηση εκπαιδευτικού υλικού με την μέθοδο της ΕΞΑΕ για μαθητές Γυμνασίου  που έχουν κριθεί κατ’ ιδίαν διδαχθέντες στο μάθημα των μαθηματικών</a:t>
            </a:r>
            <a:endParaRPr lang="el-GR" sz="2400" b="1" dirty="0">
              <a:solidFill>
                <a:srgbClr val="931B1B"/>
              </a:solidFill>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baseline="0">
                <a:ln>
                  <a:noFill/>
                </a:ln>
                <a:solidFill>
                  <a:schemeClr val="tx1"/>
                </a:solidFill>
                <a:effectLst/>
                <a:latin typeface="Book Antiqua" pitchFamily="18" charset="0"/>
                <a:ea typeface="Times New Roman" pitchFamily="18" charset="0"/>
                <a:cs typeface="Arial" pitchFamily="34" charset="0"/>
              </a:rPr>
              <a:t>,</a:t>
            </a:r>
            <a:r>
              <a:rPr kumimoji="0" lang="el-GR" sz="2000" b="0" i="1" u="none" strike="noStrike" cap="none" normalizeH="0">
                <a:ln>
                  <a:noFill/>
                </a:ln>
                <a:solidFill>
                  <a:schemeClr val="tx1"/>
                </a:solidFill>
                <a:effectLst/>
                <a:latin typeface="Book Antiqua" pitchFamily="18" charset="0"/>
                <a:ea typeface="Times New Roman" pitchFamily="18" charset="0"/>
                <a:cs typeface="Arial" pitchFamily="34" charset="0"/>
              </a:rPr>
              <a:t> </a:t>
            </a:r>
            <a:r>
              <a:rPr kumimoji="0" lang="el-GR" sz="2000" b="0" i="1" u="none" strike="noStrike" cap="none" normalizeH="0" smtClean="0">
                <a:ln>
                  <a:noFill/>
                </a:ln>
                <a:solidFill>
                  <a:schemeClr val="tx1"/>
                </a:solidFill>
                <a:effectLst/>
                <a:latin typeface="Book Antiqua" pitchFamily="18" charset="0"/>
                <a:ea typeface="Times New Roman" pitchFamily="18" charset="0"/>
                <a:cs typeface="Arial" pitchFamily="34" charset="0"/>
              </a:rPr>
              <a:t>2020</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005214"/>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483916"/>
            <a:ext cx="6840760" cy="584775"/>
          </a:xfrm>
          <a:prstGeom prst="rect">
            <a:avLst/>
          </a:prstGeom>
        </p:spPr>
        <p:txBody>
          <a:bodyPr wrap="square">
            <a:spAutoFit/>
          </a:bodyPr>
          <a:lstStyle/>
          <a:p>
            <a:pPr algn="ctr"/>
            <a:r>
              <a:rPr lang="el-GR" sz="3200" dirty="0" err="1" smtClean="0"/>
              <a:t>Σκαρπαθιωτάκης</a:t>
            </a:r>
            <a:r>
              <a:rPr lang="el-GR" sz="3200" dirty="0" smtClean="0"/>
              <a:t> Νικόλαος</a:t>
            </a:r>
            <a:endParaRPr lang="el-GR" sz="3200" dirty="0"/>
          </a:p>
        </p:txBody>
      </p:sp>
      <p:sp>
        <p:nvSpPr>
          <p:cNvPr id="13" name="9 - Ορθογώνιο"/>
          <p:cNvSpPr/>
          <p:nvPr/>
        </p:nvSpPr>
        <p:spPr>
          <a:xfrm>
            <a:off x="1535809" y="4544582"/>
            <a:ext cx="6840760" cy="369332"/>
          </a:xfrm>
          <a:prstGeom prst="rect">
            <a:avLst/>
          </a:prstGeom>
        </p:spPr>
        <p:txBody>
          <a:bodyPr wrap="square">
            <a:spAutoFit/>
          </a:bodyPr>
          <a:lstStyle/>
          <a:p>
            <a:pPr algn="ctr"/>
            <a:r>
              <a:rPr lang="el-GR" sz="1800" dirty="0"/>
              <a:t>Επιτροπή Κρίσης ΔΕ</a:t>
            </a:r>
          </a:p>
        </p:txBody>
      </p:sp>
      <p:graphicFrame>
        <p:nvGraphicFramePr>
          <p:cNvPr id="2" name="Πίνακας 1"/>
          <p:cNvGraphicFramePr>
            <a:graphicFrameLocks noGrp="1"/>
          </p:cNvGraphicFramePr>
          <p:nvPr>
            <p:extLst>
              <p:ext uri="{D42A27DB-BD31-4B8C-83A1-F6EECF244321}">
                <p14:modId xmlns:p14="http://schemas.microsoft.com/office/powerpoint/2010/main" val="1126084750"/>
              </p:ext>
            </p:extLst>
          </p:nvPr>
        </p:nvGraphicFramePr>
        <p:xfrm>
          <a:off x="1259633" y="5015409"/>
          <a:ext cx="7488831" cy="370840"/>
        </p:xfrm>
        <a:graphic>
          <a:graphicData uri="http://schemas.openxmlformats.org/drawingml/2006/table">
            <a:tbl>
              <a:tblPr firstRow="1" bandRow="1">
                <a:tableStyleId>{5C22544A-7EE6-4342-B048-85BDC9FD1C3A}</a:tableStyleId>
              </a:tblPr>
              <a:tblGrid>
                <a:gridCol w="2268238">
                  <a:extLst>
                    <a:ext uri="{9D8B030D-6E8A-4147-A177-3AD203B41FA5}">
                      <a16:colId xmlns="" xmlns:a16="http://schemas.microsoft.com/office/drawing/2014/main" val="20000"/>
                    </a:ext>
                  </a:extLst>
                </a:gridCol>
                <a:gridCol w="2646279">
                  <a:extLst>
                    <a:ext uri="{9D8B030D-6E8A-4147-A177-3AD203B41FA5}">
                      <a16:colId xmlns="" xmlns:a16="http://schemas.microsoft.com/office/drawing/2014/main" val="20001"/>
                    </a:ext>
                  </a:extLst>
                </a:gridCol>
                <a:gridCol w="2574314">
                  <a:extLst>
                    <a:ext uri="{9D8B030D-6E8A-4147-A177-3AD203B41FA5}">
                      <a16:colId xmlns="" xmlns:a16="http://schemas.microsoft.com/office/drawing/2014/main" val="20002"/>
                    </a:ext>
                  </a:extLst>
                </a:gridCol>
              </a:tblGrid>
              <a:tr h="370840">
                <a:tc>
                  <a:txBody>
                    <a:bodyPr/>
                    <a:lstStyle/>
                    <a:p>
                      <a:r>
                        <a:rPr lang="el-GR" sz="1800" b="1" kern="1200" baseline="0" dirty="0" err="1" smtClean="0">
                          <a:solidFill>
                            <a:srgbClr val="931B1B"/>
                          </a:solidFill>
                          <a:latin typeface="Times New Roman" panose="02020603050405020304" pitchFamily="18" charset="0"/>
                          <a:ea typeface="+mn-ea"/>
                          <a:cs typeface="Times New Roman" panose="02020603050405020304" pitchFamily="18" charset="0"/>
                        </a:rPr>
                        <a:t>Ζαράνης</a:t>
                      </a:r>
                      <a:r>
                        <a:rPr lang="el-GR" sz="1800" b="1" kern="1200" baseline="0" dirty="0" smtClean="0">
                          <a:solidFill>
                            <a:srgbClr val="931B1B"/>
                          </a:solidFill>
                          <a:latin typeface="Times New Roman" panose="02020603050405020304" pitchFamily="18" charset="0"/>
                          <a:ea typeface="+mn-ea"/>
                          <a:cs typeface="Times New Roman" panose="02020603050405020304" pitchFamily="18" charset="0"/>
                        </a:rPr>
                        <a:t>  Νικόλαος</a:t>
                      </a:r>
                      <a:endParaRPr lang="el-GR" sz="1800" b="1" kern="1200" dirty="0">
                        <a:solidFill>
                          <a:srgbClr val="931B1B"/>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800" b="1" kern="1200" baseline="0" dirty="0" smtClean="0">
                          <a:solidFill>
                            <a:srgbClr val="931B1B"/>
                          </a:solidFill>
                          <a:latin typeface="Times New Roman" panose="02020603050405020304" pitchFamily="18" charset="0"/>
                          <a:ea typeface="+mn-ea"/>
                          <a:cs typeface="Times New Roman" panose="02020603050405020304" pitchFamily="18" charset="0"/>
                        </a:rPr>
                        <a:t>Καρβούνης </a:t>
                      </a:r>
                      <a:r>
                        <a:rPr lang="el-GR" sz="1800" b="1" kern="1200" dirty="0" smtClean="0">
                          <a:solidFill>
                            <a:srgbClr val="931B1B"/>
                          </a:solidFill>
                          <a:latin typeface="Times New Roman" panose="02020603050405020304" pitchFamily="18" charset="0"/>
                          <a:ea typeface="+mn-ea"/>
                          <a:cs typeface="Times New Roman" panose="02020603050405020304" pitchFamily="18" charset="0"/>
                        </a:rPr>
                        <a:t>Λάμπρος</a:t>
                      </a:r>
                      <a:endParaRPr lang="el-GR" sz="1800" b="1" kern="1200" dirty="0">
                        <a:solidFill>
                          <a:srgbClr val="931B1B"/>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l-GR" sz="1800" b="1" kern="1200" baseline="0" dirty="0" smtClean="0">
                          <a:solidFill>
                            <a:srgbClr val="931B1B"/>
                          </a:solidFill>
                          <a:latin typeface="Times New Roman" panose="02020603050405020304" pitchFamily="18" charset="0"/>
                          <a:ea typeface="+mn-ea"/>
                          <a:cs typeface="Times New Roman" panose="02020603050405020304" pitchFamily="18" charset="0"/>
                        </a:rPr>
                        <a:t>Κλεισαρχάκης Μιχάλης</a:t>
                      </a:r>
                      <a:endParaRPr lang="el-GR" sz="1800" b="1" kern="1200" dirty="0">
                        <a:solidFill>
                          <a:srgbClr val="931B1B"/>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bl>
          </a:graphicData>
        </a:graphic>
      </p:graphicFrame>
      <p:sp>
        <p:nvSpPr>
          <p:cNvPr id="8" name="Ορθογώνιο 7"/>
          <p:cNvSpPr/>
          <p:nvPr/>
        </p:nvSpPr>
        <p:spPr>
          <a:xfrm>
            <a:off x="395536" y="332656"/>
            <a:ext cx="288032" cy="612068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35884"/>
            <a:ext cx="7372350" cy="9638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lvl="0"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dirty="0" smtClean="0">
                <a:solidFill>
                  <a:srgbClr val="931B1B"/>
                </a:solidFill>
                <a:latin typeface="Times New Roman" panose="02020603050405020304" pitchFamily="18" charset="0"/>
                <a:cs typeface="Times New Roman" panose="02020603050405020304" pitchFamily="18" charset="0"/>
              </a:rPr>
              <a:t>7α.</a:t>
            </a:r>
            <a:r>
              <a:rPr lang="el-GR" sz="3100" dirty="0" smtClean="0">
                <a:latin typeface="Times New Roman" panose="02020603050405020304" pitchFamily="18" charset="0"/>
                <a:cs typeface="Times New Roman" panose="02020603050405020304" pitchFamily="18" charset="0"/>
              </a:rPr>
              <a:t> </a:t>
            </a:r>
            <a:r>
              <a:rPr lang="el-GR" sz="3100" u="sng" dirty="0" err="1" smtClean="0">
                <a:solidFill>
                  <a:srgbClr val="931B1B"/>
                </a:solidFill>
                <a:latin typeface="Times New Roman" panose="02020603050405020304" pitchFamily="18" charset="0"/>
                <a:cs typeface="Times New Roman" panose="02020603050405020304" pitchFamily="18" charset="0"/>
              </a:rPr>
              <a:t>Μαθητοκεντρική</a:t>
            </a:r>
            <a:r>
              <a:rPr lang="el-GR" sz="3100" u="sng" dirty="0" smtClean="0">
                <a:solidFill>
                  <a:srgbClr val="931B1B"/>
                </a:solidFill>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err="1">
                <a:solidFill>
                  <a:srgbClr val="931B1B"/>
                </a:solidFill>
                <a:latin typeface="Times New Roman" panose="02020603050405020304" pitchFamily="18" charset="0"/>
                <a:cs typeface="Times New Roman" panose="02020603050405020304" pitchFamily="18" charset="0"/>
              </a:rPr>
              <a:t>γνωσιακή</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smtClean="0">
                <a:solidFill>
                  <a:srgbClr val="931B1B"/>
                </a:solidFill>
                <a:latin typeface="Times New Roman" panose="02020603050405020304" pitchFamily="18" charset="0"/>
                <a:cs typeface="Times New Roman" panose="02020603050405020304" pitchFamily="18" charset="0"/>
              </a:rPr>
              <a:t>τάση στο εκπαιδευτικό υλικό </a:t>
            </a:r>
            <a:r>
              <a:rPr lang="el-GR" sz="3100" u="sng" dirty="0">
                <a:solidFill>
                  <a:srgbClr val="931B1B"/>
                </a:solidFill>
                <a:latin typeface="Times New Roman" panose="02020603050405020304" pitchFamily="18" charset="0"/>
                <a:cs typeface="Times New Roman" panose="02020603050405020304" pitchFamily="18" charset="0"/>
              </a:rPr>
              <a:t/>
            </a:r>
            <a:br>
              <a:rPr lang="el-GR" sz="3100"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1336810473"/>
              </p:ext>
            </p:extLst>
          </p:nvPr>
        </p:nvGraphicFramePr>
        <p:xfrm>
          <a:off x="0" y="1080477"/>
          <a:ext cx="9036496" cy="558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p:nvPr/>
        </p:nvPicPr>
        <p:blipFill>
          <a:blip r:embed="rId7">
            <a:extLst>
              <a:ext uri="{28A0092B-C50C-407E-A947-70E740481C1C}">
                <a14:useLocalDpi xmlns:a14="http://schemas.microsoft.com/office/drawing/2010/main" val="0"/>
              </a:ext>
            </a:extLst>
          </a:blip>
          <a:srcRect/>
          <a:stretch>
            <a:fillRect/>
          </a:stretch>
        </p:blipFill>
        <p:spPr bwMode="auto">
          <a:xfrm>
            <a:off x="1979712" y="1772816"/>
            <a:ext cx="5014689" cy="1913756"/>
          </a:xfrm>
          <a:prstGeom prst="rect">
            <a:avLst/>
          </a:prstGeom>
          <a:noFill/>
          <a:ln>
            <a:noFill/>
          </a:ln>
        </p:spPr>
      </p:pic>
      <p:pic>
        <p:nvPicPr>
          <p:cNvPr id="5" name="Εικόνα 4"/>
          <p:cNvPicPr/>
          <p:nvPr/>
        </p:nvPicPr>
        <p:blipFill>
          <a:blip r:embed="rId8">
            <a:extLst>
              <a:ext uri="{28A0092B-C50C-407E-A947-70E740481C1C}">
                <a14:useLocalDpi xmlns:a14="http://schemas.microsoft.com/office/drawing/2010/main" val="0"/>
              </a:ext>
            </a:extLst>
          </a:blip>
          <a:srcRect/>
          <a:stretch>
            <a:fillRect/>
          </a:stretch>
        </p:blipFill>
        <p:spPr bwMode="auto">
          <a:xfrm>
            <a:off x="1910084" y="4509120"/>
            <a:ext cx="5153943" cy="2215505"/>
          </a:xfrm>
          <a:prstGeom prst="rect">
            <a:avLst/>
          </a:prstGeom>
          <a:noFill/>
          <a:ln>
            <a:noFill/>
          </a:ln>
        </p:spPr>
      </p:pic>
    </p:spTree>
    <p:extLst>
      <p:ext uri="{BB962C8B-B14F-4D97-AF65-F5344CB8AC3E}">
        <p14:creationId xmlns:p14="http://schemas.microsoft.com/office/powerpoint/2010/main" val="28006869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35884"/>
            <a:ext cx="7372350" cy="9638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lvl="0"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dirty="0" smtClean="0">
                <a:solidFill>
                  <a:srgbClr val="931B1B"/>
                </a:solidFill>
                <a:latin typeface="Times New Roman" panose="02020603050405020304" pitchFamily="18" charset="0"/>
                <a:cs typeface="Times New Roman" panose="02020603050405020304" pitchFamily="18" charset="0"/>
              </a:rPr>
              <a:t>7α.</a:t>
            </a:r>
            <a:r>
              <a:rPr lang="el-GR" sz="3100" dirty="0" smtClean="0">
                <a:latin typeface="Times New Roman" panose="02020603050405020304" pitchFamily="18" charset="0"/>
                <a:cs typeface="Times New Roman" panose="02020603050405020304" pitchFamily="18" charset="0"/>
              </a:rPr>
              <a:t> </a:t>
            </a:r>
            <a:r>
              <a:rPr lang="el-GR" sz="3100" u="sng" dirty="0" err="1" smtClean="0">
                <a:solidFill>
                  <a:srgbClr val="931B1B"/>
                </a:solidFill>
                <a:latin typeface="Times New Roman" panose="02020603050405020304" pitchFamily="18" charset="0"/>
                <a:cs typeface="Times New Roman" panose="02020603050405020304" pitchFamily="18" charset="0"/>
              </a:rPr>
              <a:t>Μαθητοκεντρική</a:t>
            </a:r>
            <a:r>
              <a:rPr lang="el-GR" sz="3100" u="sng" dirty="0" smtClean="0">
                <a:solidFill>
                  <a:srgbClr val="931B1B"/>
                </a:solidFill>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err="1">
                <a:solidFill>
                  <a:srgbClr val="931B1B"/>
                </a:solidFill>
                <a:latin typeface="Times New Roman" panose="02020603050405020304" pitchFamily="18" charset="0"/>
                <a:cs typeface="Times New Roman" panose="02020603050405020304" pitchFamily="18" charset="0"/>
              </a:rPr>
              <a:t>γνωσιακή</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smtClean="0">
                <a:solidFill>
                  <a:srgbClr val="931B1B"/>
                </a:solidFill>
                <a:latin typeface="Times New Roman" panose="02020603050405020304" pitchFamily="18" charset="0"/>
                <a:cs typeface="Times New Roman" panose="02020603050405020304" pitchFamily="18" charset="0"/>
              </a:rPr>
              <a:t>τάση στο εκπαιδευτικό υλικό </a:t>
            </a:r>
            <a:r>
              <a:rPr lang="el-GR" sz="3100" u="sng" dirty="0">
                <a:solidFill>
                  <a:srgbClr val="931B1B"/>
                </a:solidFill>
                <a:latin typeface="Times New Roman" panose="02020603050405020304" pitchFamily="18" charset="0"/>
                <a:cs typeface="Times New Roman" panose="02020603050405020304" pitchFamily="18" charset="0"/>
              </a:rPr>
              <a:t/>
            </a:r>
            <a:br>
              <a:rPr lang="el-GR" sz="3100"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245747900"/>
              </p:ext>
            </p:extLst>
          </p:nvPr>
        </p:nvGraphicFramePr>
        <p:xfrm>
          <a:off x="0" y="1080477"/>
          <a:ext cx="9036496" cy="558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p:nvPr/>
        </p:nvPicPr>
        <p:blipFill>
          <a:blip r:embed="rId7">
            <a:extLst>
              <a:ext uri="{28A0092B-C50C-407E-A947-70E740481C1C}">
                <a14:useLocalDpi xmlns:a14="http://schemas.microsoft.com/office/drawing/2010/main" val="0"/>
              </a:ext>
            </a:extLst>
          </a:blip>
          <a:srcRect/>
          <a:stretch>
            <a:fillRect/>
          </a:stretch>
        </p:blipFill>
        <p:spPr bwMode="auto">
          <a:xfrm>
            <a:off x="1691680" y="1916832"/>
            <a:ext cx="5295677" cy="2088232"/>
          </a:xfrm>
          <a:prstGeom prst="rect">
            <a:avLst/>
          </a:prstGeom>
          <a:noFill/>
          <a:ln>
            <a:noFill/>
          </a:ln>
        </p:spPr>
      </p:pic>
      <p:pic>
        <p:nvPicPr>
          <p:cNvPr id="5" name="Εικόνα 4"/>
          <p:cNvPicPr/>
          <p:nvPr/>
        </p:nvPicPr>
        <p:blipFill>
          <a:blip r:embed="rId8">
            <a:extLst>
              <a:ext uri="{28A0092B-C50C-407E-A947-70E740481C1C}">
                <a14:useLocalDpi xmlns:a14="http://schemas.microsoft.com/office/drawing/2010/main" val="0"/>
              </a:ext>
            </a:extLst>
          </a:blip>
          <a:srcRect/>
          <a:stretch>
            <a:fillRect/>
          </a:stretch>
        </p:blipFill>
        <p:spPr bwMode="auto">
          <a:xfrm>
            <a:off x="1691680" y="4725144"/>
            <a:ext cx="5276850" cy="2132856"/>
          </a:xfrm>
          <a:prstGeom prst="rect">
            <a:avLst/>
          </a:prstGeom>
          <a:noFill/>
          <a:ln>
            <a:noFill/>
          </a:ln>
        </p:spPr>
      </p:pic>
    </p:spTree>
    <p:extLst>
      <p:ext uri="{BB962C8B-B14F-4D97-AF65-F5344CB8AC3E}">
        <p14:creationId xmlns:p14="http://schemas.microsoft.com/office/powerpoint/2010/main" val="314053980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35884"/>
            <a:ext cx="7372350" cy="9638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lvl="0"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dirty="0" smtClean="0">
                <a:solidFill>
                  <a:srgbClr val="931B1B"/>
                </a:solidFill>
                <a:latin typeface="Times New Roman" panose="02020603050405020304" pitchFamily="18" charset="0"/>
                <a:cs typeface="Times New Roman" panose="02020603050405020304" pitchFamily="18" charset="0"/>
              </a:rPr>
              <a:t>7α.</a:t>
            </a:r>
            <a:r>
              <a:rPr lang="el-GR" sz="3100" dirty="0" smtClean="0">
                <a:latin typeface="Times New Roman" panose="02020603050405020304" pitchFamily="18" charset="0"/>
                <a:cs typeface="Times New Roman" panose="02020603050405020304" pitchFamily="18" charset="0"/>
              </a:rPr>
              <a:t> </a:t>
            </a:r>
            <a:r>
              <a:rPr lang="el-GR" sz="3100" u="sng" dirty="0" err="1" smtClean="0">
                <a:solidFill>
                  <a:srgbClr val="931B1B"/>
                </a:solidFill>
                <a:latin typeface="Times New Roman" panose="02020603050405020304" pitchFamily="18" charset="0"/>
                <a:cs typeface="Times New Roman" panose="02020603050405020304" pitchFamily="18" charset="0"/>
              </a:rPr>
              <a:t>Μαθητοκεντρική</a:t>
            </a:r>
            <a:r>
              <a:rPr lang="el-GR" sz="3100" u="sng" dirty="0" smtClean="0">
                <a:solidFill>
                  <a:srgbClr val="931B1B"/>
                </a:solidFill>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err="1">
                <a:solidFill>
                  <a:srgbClr val="931B1B"/>
                </a:solidFill>
                <a:latin typeface="Times New Roman" panose="02020603050405020304" pitchFamily="18" charset="0"/>
                <a:cs typeface="Times New Roman" panose="02020603050405020304" pitchFamily="18" charset="0"/>
              </a:rPr>
              <a:t>γνωσιακή</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smtClean="0">
                <a:solidFill>
                  <a:srgbClr val="931B1B"/>
                </a:solidFill>
                <a:latin typeface="Times New Roman" panose="02020603050405020304" pitchFamily="18" charset="0"/>
                <a:cs typeface="Times New Roman" panose="02020603050405020304" pitchFamily="18" charset="0"/>
              </a:rPr>
              <a:t>τάση στο εκπαιδευτικό υλικό </a:t>
            </a:r>
            <a:r>
              <a:rPr lang="el-GR" sz="3100" u="sng" dirty="0">
                <a:solidFill>
                  <a:srgbClr val="931B1B"/>
                </a:solidFill>
                <a:latin typeface="Times New Roman" panose="02020603050405020304" pitchFamily="18" charset="0"/>
                <a:cs typeface="Times New Roman" panose="02020603050405020304" pitchFamily="18" charset="0"/>
              </a:rPr>
              <a:t/>
            </a:r>
            <a:br>
              <a:rPr lang="el-GR" sz="3100"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2980349328"/>
              </p:ext>
            </p:extLst>
          </p:nvPr>
        </p:nvGraphicFramePr>
        <p:xfrm>
          <a:off x="0" y="1080477"/>
          <a:ext cx="9036496" cy="558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p:nvPr/>
        </p:nvPicPr>
        <p:blipFill>
          <a:blip r:embed="rId7">
            <a:extLst>
              <a:ext uri="{28A0092B-C50C-407E-A947-70E740481C1C}">
                <a14:useLocalDpi xmlns:a14="http://schemas.microsoft.com/office/drawing/2010/main" val="0"/>
              </a:ext>
            </a:extLst>
          </a:blip>
          <a:srcRect/>
          <a:stretch>
            <a:fillRect/>
          </a:stretch>
        </p:blipFill>
        <p:spPr bwMode="auto">
          <a:xfrm>
            <a:off x="2195736" y="3140968"/>
            <a:ext cx="4219575" cy="3494405"/>
          </a:xfrm>
          <a:prstGeom prst="rect">
            <a:avLst/>
          </a:prstGeom>
          <a:noFill/>
          <a:ln>
            <a:noFill/>
          </a:ln>
        </p:spPr>
      </p:pic>
    </p:spTree>
    <p:extLst>
      <p:ext uri="{BB962C8B-B14F-4D97-AF65-F5344CB8AC3E}">
        <p14:creationId xmlns:p14="http://schemas.microsoft.com/office/powerpoint/2010/main" val="266840190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35884"/>
            <a:ext cx="7372350" cy="96384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lvl="0"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dirty="0" smtClean="0">
                <a:solidFill>
                  <a:srgbClr val="931B1B"/>
                </a:solidFill>
                <a:latin typeface="Times New Roman" panose="02020603050405020304" pitchFamily="18" charset="0"/>
                <a:cs typeface="Times New Roman" panose="02020603050405020304" pitchFamily="18" charset="0"/>
              </a:rPr>
              <a:t>7α.</a:t>
            </a:r>
            <a:r>
              <a:rPr lang="el-GR" sz="3100" dirty="0" smtClean="0">
                <a:latin typeface="Times New Roman" panose="02020603050405020304" pitchFamily="18" charset="0"/>
                <a:cs typeface="Times New Roman" panose="02020603050405020304" pitchFamily="18" charset="0"/>
              </a:rPr>
              <a:t> </a:t>
            </a:r>
            <a:r>
              <a:rPr lang="el-GR" sz="3100" u="sng" dirty="0" err="1" smtClean="0">
                <a:solidFill>
                  <a:srgbClr val="931B1B"/>
                </a:solidFill>
                <a:latin typeface="Times New Roman" panose="02020603050405020304" pitchFamily="18" charset="0"/>
                <a:cs typeface="Times New Roman" panose="02020603050405020304" pitchFamily="18" charset="0"/>
              </a:rPr>
              <a:t>Μαθητοκεντρική</a:t>
            </a:r>
            <a:r>
              <a:rPr lang="el-GR" sz="3100" u="sng" dirty="0" smtClean="0">
                <a:solidFill>
                  <a:srgbClr val="931B1B"/>
                </a:solidFill>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err="1">
                <a:solidFill>
                  <a:srgbClr val="931B1B"/>
                </a:solidFill>
                <a:latin typeface="Times New Roman" panose="02020603050405020304" pitchFamily="18" charset="0"/>
                <a:cs typeface="Times New Roman" panose="02020603050405020304" pitchFamily="18" charset="0"/>
              </a:rPr>
              <a:t>γνωσιακή</a:t>
            </a:r>
            <a:r>
              <a:rPr lang="el-GR" sz="3100" u="sng" dirty="0">
                <a:solidFill>
                  <a:srgbClr val="931B1B"/>
                </a:solidFill>
                <a:latin typeface="Times New Roman" panose="02020603050405020304" pitchFamily="18" charset="0"/>
                <a:cs typeface="Times New Roman" panose="02020603050405020304" pitchFamily="18" charset="0"/>
              </a:rPr>
              <a:t> </a:t>
            </a:r>
            <a:r>
              <a:rPr lang="el-GR" sz="3100" u="sng" dirty="0" smtClean="0">
                <a:solidFill>
                  <a:srgbClr val="931B1B"/>
                </a:solidFill>
                <a:latin typeface="Times New Roman" panose="02020603050405020304" pitchFamily="18" charset="0"/>
                <a:cs typeface="Times New Roman" panose="02020603050405020304" pitchFamily="18" charset="0"/>
              </a:rPr>
              <a:t>τάση στο εκπαιδευτικό υλικό </a:t>
            </a:r>
            <a:r>
              <a:rPr lang="el-GR" sz="3100" u="sng" dirty="0">
                <a:solidFill>
                  <a:srgbClr val="931B1B"/>
                </a:solidFill>
                <a:latin typeface="Times New Roman" panose="02020603050405020304" pitchFamily="18" charset="0"/>
                <a:cs typeface="Times New Roman" panose="02020603050405020304" pitchFamily="18" charset="0"/>
              </a:rPr>
              <a:t/>
            </a:r>
            <a:br>
              <a:rPr lang="el-GR" sz="3100"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1915563292"/>
              </p:ext>
            </p:extLst>
          </p:nvPr>
        </p:nvGraphicFramePr>
        <p:xfrm>
          <a:off x="0" y="1080477"/>
          <a:ext cx="9036496" cy="558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p:cNvPicPr/>
          <p:nvPr/>
        </p:nvPicPr>
        <p:blipFill>
          <a:blip r:embed="rId7">
            <a:extLst>
              <a:ext uri="{28A0092B-C50C-407E-A947-70E740481C1C}">
                <a14:useLocalDpi xmlns:a14="http://schemas.microsoft.com/office/drawing/2010/main" val="0"/>
              </a:ext>
            </a:extLst>
          </a:blip>
          <a:srcRect/>
          <a:stretch>
            <a:fillRect/>
          </a:stretch>
        </p:blipFill>
        <p:spPr bwMode="auto">
          <a:xfrm>
            <a:off x="1938337" y="2324100"/>
            <a:ext cx="5267325" cy="3121124"/>
          </a:xfrm>
          <a:prstGeom prst="rect">
            <a:avLst/>
          </a:prstGeom>
          <a:noFill/>
          <a:ln>
            <a:noFill/>
          </a:ln>
        </p:spPr>
      </p:pic>
    </p:spTree>
    <p:extLst>
      <p:ext uri="{BB962C8B-B14F-4D97-AF65-F5344CB8AC3E}">
        <p14:creationId xmlns:p14="http://schemas.microsoft.com/office/powerpoint/2010/main" val="158022475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1"/>
            <a:ext cx="7372350" cy="90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u="sng" dirty="0" smtClean="0">
                <a:solidFill>
                  <a:srgbClr val="931B1B"/>
                </a:solidFill>
                <a:latin typeface="Times New Roman" panose="02020603050405020304" pitchFamily="18" charset="0"/>
                <a:cs typeface="Times New Roman" panose="02020603050405020304" pitchFamily="18" charset="0"/>
              </a:rPr>
              <a:t>7β.</a:t>
            </a:r>
            <a:r>
              <a:rPr lang="el-GR" sz="3100" u="sng" dirty="0" smtClean="0">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Το μοντέλο </a:t>
            </a:r>
            <a:r>
              <a:rPr lang="en-US" sz="3100" u="sng" dirty="0">
                <a:solidFill>
                  <a:srgbClr val="931B1B"/>
                </a:solidFill>
                <a:latin typeface="Times New Roman" panose="02020603050405020304" pitchFamily="18" charset="0"/>
                <a:cs typeface="Times New Roman" panose="02020603050405020304" pitchFamily="18" charset="0"/>
              </a:rPr>
              <a:t>Gagne</a:t>
            </a:r>
            <a:r>
              <a:rPr lang="el-GR" sz="3100" u="sng" dirty="0">
                <a:solidFill>
                  <a:srgbClr val="931B1B"/>
                </a:solidFill>
                <a:latin typeface="Times New Roman" panose="02020603050405020304" pitchFamily="18" charset="0"/>
                <a:cs typeface="Times New Roman" panose="02020603050405020304" pitchFamily="18" charset="0"/>
              </a:rPr>
              <a:t> , σχεδιασμός &amp; ανάπτυξη Ε.Υ.</a:t>
            </a:r>
            <a:r>
              <a:rPr lang="el-GR" sz="3100" i="1" u="sng" dirty="0">
                <a:solidFill>
                  <a:srgbClr val="931B1B"/>
                </a:solidFill>
                <a:latin typeface="Times New Roman" panose="02020603050405020304" pitchFamily="18" charset="0"/>
                <a:cs typeface="Times New Roman" panose="02020603050405020304" pitchFamily="18" charset="0"/>
              </a:rPr>
              <a:t/>
            </a:r>
            <a:br>
              <a:rPr lang="el-GR" sz="3100" i="1"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3423959357"/>
              </p:ext>
            </p:extLst>
          </p:nvPr>
        </p:nvGraphicFramePr>
        <p:xfrm>
          <a:off x="0" y="980729"/>
          <a:ext cx="9036496"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p:cNvPicPr/>
          <p:nvPr/>
        </p:nvPicPr>
        <p:blipFill>
          <a:blip r:embed="rId7">
            <a:extLst>
              <a:ext uri="{28A0092B-C50C-407E-A947-70E740481C1C}">
                <a14:useLocalDpi xmlns:a14="http://schemas.microsoft.com/office/drawing/2010/main" val="0"/>
              </a:ext>
            </a:extLst>
          </a:blip>
          <a:srcRect/>
          <a:stretch>
            <a:fillRect/>
          </a:stretch>
        </p:blipFill>
        <p:spPr bwMode="auto">
          <a:xfrm>
            <a:off x="1619672" y="1916832"/>
            <a:ext cx="5810250" cy="2039992"/>
          </a:xfrm>
          <a:prstGeom prst="rect">
            <a:avLst/>
          </a:prstGeom>
          <a:noFill/>
          <a:ln>
            <a:noFill/>
          </a:ln>
        </p:spPr>
      </p:pic>
      <p:pic>
        <p:nvPicPr>
          <p:cNvPr id="7" name="Εικόνα 6"/>
          <p:cNvPicPr/>
          <p:nvPr/>
        </p:nvPicPr>
        <p:blipFill>
          <a:blip r:embed="rId8">
            <a:extLst>
              <a:ext uri="{28A0092B-C50C-407E-A947-70E740481C1C}">
                <a14:useLocalDpi xmlns:a14="http://schemas.microsoft.com/office/drawing/2010/main" val="0"/>
              </a:ext>
            </a:extLst>
          </a:blip>
          <a:srcRect/>
          <a:stretch>
            <a:fillRect/>
          </a:stretch>
        </p:blipFill>
        <p:spPr bwMode="auto">
          <a:xfrm>
            <a:off x="1979712" y="4797152"/>
            <a:ext cx="5334000" cy="2016224"/>
          </a:xfrm>
          <a:prstGeom prst="rect">
            <a:avLst/>
          </a:prstGeom>
          <a:noFill/>
          <a:ln>
            <a:noFill/>
          </a:ln>
        </p:spPr>
      </p:pic>
    </p:spTree>
    <p:extLst>
      <p:ext uri="{BB962C8B-B14F-4D97-AF65-F5344CB8AC3E}">
        <p14:creationId xmlns:p14="http://schemas.microsoft.com/office/powerpoint/2010/main" val="384439549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1"/>
            <a:ext cx="7372350" cy="90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u="sng" dirty="0" smtClean="0">
                <a:solidFill>
                  <a:srgbClr val="931B1B"/>
                </a:solidFill>
                <a:latin typeface="Times New Roman" panose="02020603050405020304" pitchFamily="18" charset="0"/>
                <a:cs typeface="Times New Roman" panose="02020603050405020304" pitchFamily="18" charset="0"/>
              </a:rPr>
              <a:t>7β.</a:t>
            </a:r>
            <a:r>
              <a:rPr lang="el-GR" sz="3100" u="sng" dirty="0" smtClean="0">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Το μοντέλο </a:t>
            </a:r>
            <a:r>
              <a:rPr lang="en-US" sz="3100" u="sng" dirty="0">
                <a:solidFill>
                  <a:srgbClr val="931B1B"/>
                </a:solidFill>
                <a:latin typeface="Times New Roman" panose="02020603050405020304" pitchFamily="18" charset="0"/>
                <a:cs typeface="Times New Roman" panose="02020603050405020304" pitchFamily="18" charset="0"/>
              </a:rPr>
              <a:t>Gagne</a:t>
            </a:r>
            <a:r>
              <a:rPr lang="el-GR" sz="3100" u="sng" dirty="0">
                <a:solidFill>
                  <a:srgbClr val="931B1B"/>
                </a:solidFill>
                <a:latin typeface="Times New Roman" panose="02020603050405020304" pitchFamily="18" charset="0"/>
                <a:cs typeface="Times New Roman" panose="02020603050405020304" pitchFamily="18" charset="0"/>
              </a:rPr>
              <a:t> , σχεδιασμός &amp; ανάπτυξη Ε.Υ.</a:t>
            </a:r>
            <a:r>
              <a:rPr lang="el-GR" sz="3100" i="1" u="sng" dirty="0">
                <a:solidFill>
                  <a:srgbClr val="931B1B"/>
                </a:solidFill>
                <a:latin typeface="Times New Roman" panose="02020603050405020304" pitchFamily="18" charset="0"/>
                <a:cs typeface="Times New Roman" panose="02020603050405020304" pitchFamily="18" charset="0"/>
              </a:rPr>
              <a:t/>
            </a:r>
            <a:br>
              <a:rPr lang="el-GR" sz="3100" i="1"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3619095004"/>
              </p:ext>
            </p:extLst>
          </p:nvPr>
        </p:nvGraphicFramePr>
        <p:xfrm>
          <a:off x="0" y="980729"/>
          <a:ext cx="9036496"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p:cNvPicPr/>
          <p:nvPr/>
        </p:nvPicPr>
        <p:blipFill>
          <a:blip r:embed="rId7">
            <a:extLst>
              <a:ext uri="{28A0092B-C50C-407E-A947-70E740481C1C}">
                <a14:useLocalDpi xmlns:a14="http://schemas.microsoft.com/office/drawing/2010/main" val="0"/>
              </a:ext>
            </a:extLst>
          </a:blip>
          <a:srcRect/>
          <a:stretch>
            <a:fillRect/>
          </a:stretch>
        </p:blipFill>
        <p:spPr bwMode="auto">
          <a:xfrm>
            <a:off x="1835696" y="1772817"/>
            <a:ext cx="5334000" cy="2016224"/>
          </a:xfrm>
          <a:prstGeom prst="rect">
            <a:avLst/>
          </a:prstGeom>
          <a:noFill/>
          <a:ln>
            <a:noFill/>
          </a:ln>
        </p:spPr>
      </p:pic>
      <p:pic>
        <p:nvPicPr>
          <p:cNvPr id="7" name="Εικόνα 6"/>
          <p:cNvPicPr/>
          <p:nvPr/>
        </p:nvPicPr>
        <p:blipFill>
          <a:blip r:embed="rId8">
            <a:extLst>
              <a:ext uri="{28A0092B-C50C-407E-A947-70E740481C1C}">
                <a14:useLocalDpi xmlns:a14="http://schemas.microsoft.com/office/drawing/2010/main" val="0"/>
              </a:ext>
            </a:extLst>
          </a:blip>
          <a:srcRect/>
          <a:stretch>
            <a:fillRect/>
          </a:stretch>
        </p:blipFill>
        <p:spPr bwMode="auto">
          <a:xfrm>
            <a:off x="1691680" y="4581129"/>
            <a:ext cx="5334000" cy="2232248"/>
          </a:xfrm>
          <a:prstGeom prst="rect">
            <a:avLst/>
          </a:prstGeom>
          <a:noFill/>
          <a:ln>
            <a:noFill/>
          </a:ln>
        </p:spPr>
      </p:pic>
    </p:spTree>
    <p:extLst>
      <p:ext uri="{BB962C8B-B14F-4D97-AF65-F5344CB8AC3E}">
        <p14:creationId xmlns:p14="http://schemas.microsoft.com/office/powerpoint/2010/main" val="66015650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1"/>
            <a:ext cx="7372350" cy="90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u="sng" dirty="0" smtClean="0">
                <a:solidFill>
                  <a:srgbClr val="931B1B"/>
                </a:solidFill>
                <a:latin typeface="Times New Roman" panose="02020603050405020304" pitchFamily="18" charset="0"/>
                <a:cs typeface="Times New Roman" panose="02020603050405020304" pitchFamily="18" charset="0"/>
              </a:rPr>
              <a:t>7β.</a:t>
            </a:r>
            <a:r>
              <a:rPr lang="el-GR" sz="3100" u="sng" dirty="0" smtClean="0">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Το μοντέλο </a:t>
            </a:r>
            <a:r>
              <a:rPr lang="en-US" sz="3100" u="sng" dirty="0">
                <a:solidFill>
                  <a:srgbClr val="931B1B"/>
                </a:solidFill>
                <a:latin typeface="Times New Roman" panose="02020603050405020304" pitchFamily="18" charset="0"/>
                <a:cs typeface="Times New Roman" panose="02020603050405020304" pitchFamily="18" charset="0"/>
              </a:rPr>
              <a:t>Gagne</a:t>
            </a:r>
            <a:r>
              <a:rPr lang="el-GR" sz="3100" u="sng" dirty="0">
                <a:solidFill>
                  <a:srgbClr val="931B1B"/>
                </a:solidFill>
                <a:latin typeface="Times New Roman" panose="02020603050405020304" pitchFamily="18" charset="0"/>
                <a:cs typeface="Times New Roman" panose="02020603050405020304" pitchFamily="18" charset="0"/>
              </a:rPr>
              <a:t> , σχεδιασμός &amp; ανάπτυξη Ε.Υ.</a:t>
            </a:r>
            <a:r>
              <a:rPr lang="el-GR" sz="3100" i="1" u="sng" dirty="0">
                <a:solidFill>
                  <a:srgbClr val="931B1B"/>
                </a:solidFill>
                <a:latin typeface="Times New Roman" panose="02020603050405020304" pitchFamily="18" charset="0"/>
                <a:cs typeface="Times New Roman" panose="02020603050405020304" pitchFamily="18" charset="0"/>
              </a:rPr>
              <a:t/>
            </a:r>
            <a:br>
              <a:rPr lang="el-GR" sz="3100" i="1"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2354004234"/>
              </p:ext>
            </p:extLst>
          </p:nvPr>
        </p:nvGraphicFramePr>
        <p:xfrm>
          <a:off x="0" y="980729"/>
          <a:ext cx="9036496"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p:cNvPicPr/>
          <p:nvPr/>
        </p:nvPicPr>
        <p:blipFill>
          <a:blip r:embed="rId7">
            <a:extLst>
              <a:ext uri="{28A0092B-C50C-407E-A947-70E740481C1C}">
                <a14:useLocalDpi xmlns:a14="http://schemas.microsoft.com/office/drawing/2010/main" val="0"/>
              </a:ext>
            </a:extLst>
          </a:blip>
          <a:srcRect/>
          <a:stretch>
            <a:fillRect/>
          </a:stretch>
        </p:blipFill>
        <p:spPr bwMode="auto">
          <a:xfrm>
            <a:off x="1835696" y="1556792"/>
            <a:ext cx="5334000" cy="2448272"/>
          </a:xfrm>
          <a:prstGeom prst="rect">
            <a:avLst/>
          </a:prstGeom>
          <a:noFill/>
          <a:ln>
            <a:noFill/>
          </a:ln>
        </p:spPr>
      </p:pic>
      <p:pic>
        <p:nvPicPr>
          <p:cNvPr id="7" name="Εικόνα 6"/>
          <p:cNvPicPr/>
          <p:nvPr/>
        </p:nvPicPr>
        <p:blipFill>
          <a:blip r:embed="rId8">
            <a:extLst>
              <a:ext uri="{28A0092B-C50C-407E-A947-70E740481C1C}">
                <a14:useLocalDpi xmlns:a14="http://schemas.microsoft.com/office/drawing/2010/main" val="0"/>
              </a:ext>
            </a:extLst>
          </a:blip>
          <a:srcRect/>
          <a:stretch>
            <a:fillRect/>
          </a:stretch>
        </p:blipFill>
        <p:spPr bwMode="auto">
          <a:xfrm>
            <a:off x="1763688" y="4509120"/>
            <a:ext cx="5334000" cy="2348880"/>
          </a:xfrm>
          <a:prstGeom prst="rect">
            <a:avLst/>
          </a:prstGeom>
          <a:noFill/>
          <a:ln>
            <a:noFill/>
          </a:ln>
        </p:spPr>
      </p:pic>
    </p:spTree>
    <p:extLst>
      <p:ext uri="{BB962C8B-B14F-4D97-AF65-F5344CB8AC3E}">
        <p14:creationId xmlns:p14="http://schemas.microsoft.com/office/powerpoint/2010/main" val="79148104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1"/>
            <a:ext cx="7372350" cy="90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u="sng" dirty="0" smtClean="0">
                <a:solidFill>
                  <a:srgbClr val="931B1B"/>
                </a:solidFill>
                <a:latin typeface="Times New Roman" panose="02020603050405020304" pitchFamily="18" charset="0"/>
                <a:cs typeface="Times New Roman" panose="02020603050405020304" pitchFamily="18" charset="0"/>
              </a:rPr>
              <a:t>7β.</a:t>
            </a:r>
            <a:r>
              <a:rPr lang="el-GR" sz="3100" u="sng" dirty="0" smtClean="0">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Το μοντέλο </a:t>
            </a:r>
            <a:r>
              <a:rPr lang="en-US" sz="3100" u="sng" dirty="0">
                <a:solidFill>
                  <a:srgbClr val="931B1B"/>
                </a:solidFill>
                <a:latin typeface="Times New Roman" panose="02020603050405020304" pitchFamily="18" charset="0"/>
                <a:cs typeface="Times New Roman" panose="02020603050405020304" pitchFamily="18" charset="0"/>
              </a:rPr>
              <a:t>Gagne</a:t>
            </a:r>
            <a:r>
              <a:rPr lang="el-GR" sz="3100" u="sng" dirty="0">
                <a:solidFill>
                  <a:srgbClr val="931B1B"/>
                </a:solidFill>
                <a:latin typeface="Times New Roman" panose="02020603050405020304" pitchFamily="18" charset="0"/>
                <a:cs typeface="Times New Roman" panose="02020603050405020304" pitchFamily="18" charset="0"/>
              </a:rPr>
              <a:t> , σχεδιασμός &amp; ανάπτυξη Ε.Υ.</a:t>
            </a:r>
            <a:r>
              <a:rPr lang="el-GR" sz="3100" i="1" u="sng" dirty="0">
                <a:solidFill>
                  <a:srgbClr val="931B1B"/>
                </a:solidFill>
                <a:latin typeface="Times New Roman" panose="02020603050405020304" pitchFamily="18" charset="0"/>
                <a:cs typeface="Times New Roman" panose="02020603050405020304" pitchFamily="18" charset="0"/>
              </a:rPr>
              <a:t/>
            </a:r>
            <a:br>
              <a:rPr lang="el-GR" sz="3100" i="1"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132022932"/>
              </p:ext>
            </p:extLst>
          </p:nvPr>
        </p:nvGraphicFramePr>
        <p:xfrm>
          <a:off x="107504" y="-1035496"/>
          <a:ext cx="9036496" cy="684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Εικόνα 4"/>
          <p:cNvPicPr/>
          <p:nvPr/>
        </p:nvPicPr>
        <p:blipFill>
          <a:blip r:embed="rId7">
            <a:extLst>
              <a:ext uri="{28A0092B-C50C-407E-A947-70E740481C1C}">
                <a14:useLocalDpi xmlns:a14="http://schemas.microsoft.com/office/drawing/2010/main" val="0"/>
              </a:ext>
            </a:extLst>
          </a:blip>
          <a:srcRect/>
          <a:stretch>
            <a:fillRect/>
          </a:stretch>
        </p:blipFill>
        <p:spPr bwMode="auto">
          <a:xfrm>
            <a:off x="2051720" y="2564904"/>
            <a:ext cx="5334000" cy="2828925"/>
          </a:xfrm>
          <a:prstGeom prst="rect">
            <a:avLst/>
          </a:prstGeom>
          <a:noFill/>
          <a:ln>
            <a:noFill/>
          </a:ln>
        </p:spPr>
      </p:pic>
    </p:spTree>
    <p:extLst>
      <p:ext uri="{BB962C8B-B14F-4D97-AF65-F5344CB8AC3E}">
        <p14:creationId xmlns:p14="http://schemas.microsoft.com/office/powerpoint/2010/main" val="367794908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1"/>
            <a:ext cx="7372350" cy="90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dirty="0" smtClean="0">
                <a:latin typeface="Times New Roman" panose="02020603050405020304" pitchFamily="18" charset="0"/>
                <a:cs typeface="Times New Roman" panose="02020603050405020304" pitchFamily="18" charset="0"/>
              </a:rPr>
              <a:t/>
            </a:r>
            <a:br>
              <a:rPr lang="el-GR" dirty="0" smtClean="0">
                <a:latin typeface="Times New Roman" panose="02020603050405020304" pitchFamily="18" charset="0"/>
                <a:cs typeface="Times New Roman" panose="02020603050405020304" pitchFamily="18" charset="0"/>
              </a:rPr>
            </a:br>
            <a:r>
              <a:rPr lang="el-GR" sz="3100" u="sng" dirty="0" smtClean="0">
                <a:solidFill>
                  <a:srgbClr val="931B1B"/>
                </a:solidFill>
                <a:latin typeface="Times New Roman" panose="02020603050405020304" pitchFamily="18" charset="0"/>
                <a:cs typeface="Times New Roman" panose="02020603050405020304" pitchFamily="18" charset="0"/>
              </a:rPr>
              <a:t>7β.</a:t>
            </a:r>
            <a:r>
              <a:rPr lang="el-GR" sz="3100" u="sng" dirty="0" smtClean="0">
                <a:latin typeface="Times New Roman" panose="02020603050405020304" pitchFamily="18" charset="0"/>
                <a:cs typeface="Times New Roman" panose="02020603050405020304" pitchFamily="18" charset="0"/>
              </a:rPr>
              <a:t> </a:t>
            </a:r>
            <a:r>
              <a:rPr lang="el-GR" sz="3100" u="sng" dirty="0">
                <a:solidFill>
                  <a:srgbClr val="931B1B"/>
                </a:solidFill>
                <a:latin typeface="Times New Roman" panose="02020603050405020304" pitchFamily="18" charset="0"/>
                <a:cs typeface="Times New Roman" panose="02020603050405020304" pitchFamily="18" charset="0"/>
              </a:rPr>
              <a:t>Το μοντέλο </a:t>
            </a:r>
            <a:r>
              <a:rPr lang="en-US" sz="3100" u="sng" dirty="0">
                <a:solidFill>
                  <a:srgbClr val="931B1B"/>
                </a:solidFill>
                <a:latin typeface="Times New Roman" panose="02020603050405020304" pitchFamily="18" charset="0"/>
                <a:cs typeface="Times New Roman" panose="02020603050405020304" pitchFamily="18" charset="0"/>
              </a:rPr>
              <a:t>Gagne</a:t>
            </a:r>
            <a:r>
              <a:rPr lang="el-GR" sz="3100" u="sng" dirty="0">
                <a:solidFill>
                  <a:srgbClr val="931B1B"/>
                </a:solidFill>
                <a:latin typeface="Times New Roman" panose="02020603050405020304" pitchFamily="18" charset="0"/>
                <a:cs typeface="Times New Roman" panose="02020603050405020304" pitchFamily="18" charset="0"/>
              </a:rPr>
              <a:t> , σχεδιασμός &amp; ανάπτυξη Ε.Υ.</a:t>
            </a:r>
            <a:r>
              <a:rPr lang="el-GR" sz="3100" i="1" u="sng" dirty="0">
                <a:solidFill>
                  <a:srgbClr val="931B1B"/>
                </a:solidFill>
                <a:latin typeface="Times New Roman" panose="02020603050405020304" pitchFamily="18" charset="0"/>
                <a:cs typeface="Times New Roman" panose="02020603050405020304" pitchFamily="18" charset="0"/>
              </a:rPr>
              <a:t/>
            </a:r>
            <a:br>
              <a:rPr lang="el-GR" sz="3100" i="1" u="sng" dirty="0">
                <a:solidFill>
                  <a:srgbClr val="931B1B"/>
                </a:solidFill>
                <a:latin typeface="Times New Roman" panose="02020603050405020304" pitchFamily="18" charset="0"/>
                <a:cs typeface="Times New Roman" panose="02020603050405020304" pitchFamily="18" charset="0"/>
              </a:rPr>
            </a:br>
            <a:endParaRPr lang="el-GR" sz="31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2707850217"/>
              </p:ext>
            </p:extLst>
          </p:nvPr>
        </p:nvGraphicFramePr>
        <p:xfrm>
          <a:off x="0" y="980729"/>
          <a:ext cx="9036496"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15616" y="1052736"/>
            <a:ext cx="7372350" cy="369332"/>
          </a:xfrm>
          <a:prstGeom prst="rect">
            <a:avLst/>
          </a:prstGeom>
          <a:solidFill>
            <a:schemeClr val="accent1">
              <a:hueOff val="0"/>
              <a:satOff val="0"/>
              <a:lumOff val="0"/>
            </a:schemeClr>
          </a:solidFill>
        </p:spPr>
        <p:txBody>
          <a:bodyPr wrap="square" rtlCol="0">
            <a:spAutoFit/>
          </a:bodyPr>
          <a:lstStyle/>
          <a:p>
            <a:r>
              <a:rPr lang="el-GR" sz="1800" b="1" dirty="0">
                <a:solidFill>
                  <a:srgbClr val="931B1B"/>
                </a:solidFill>
              </a:rPr>
              <a:t>Ενίσχυση της συγκράτησης και ενθάρρυνση της μεταβίβασης γνώσεων</a:t>
            </a:r>
          </a:p>
        </p:txBody>
      </p:sp>
      <p:pic>
        <p:nvPicPr>
          <p:cNvPr id="5" name="Εικόνα 4"/>
          <p:cNvPicPr/>
          <p:nvPr/>
        </p:nvPicPr>
        <p:blipFill>
          <a:blip r:embed="rId7">
            <a:extLst>
              <a:ext uri="{28A0092B-C50C-407E-A947-70E740481C1C}">
                <a14:useLocalDpi xmlns:a14="http://schemas.microsoft.com/office/drawing/2010/main" val="0"/>
              </a:ext>
            </a:extLst>
          </a:blip>
          <a:srcRect/>
          <a:stretch>
            <a:fillRect/>
          </a:stretch>
        </p:blipFill>
        <p:spPr bwMode="auto">
          <a:xfrm>
            <a:off x="1115616" y="1772816"/>
            <a:ext cx="7372350" cy="3744416"/>
          </a:xfrm>
          <a:prstGeom prst="rect">
            <a:avLst/>
          </a:prstGeom>
          <a:noFill/>
          <a:ln>
            <a:noFill/>
          </a:ln>
        </p:spPr>
      </p:pic>
    </p:spTree>
    <p:extLst>
      <p:ext uri="{BB962C8B-B14F-4D97-AF65-F5344CB8AC3E}">
        <p14:creationId xmlns:p14="http://schemas.microsoft.com/office/powerpoint/2010/main" val="840937819"/>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15616" y="15102"/>
            <a:ext cx="7372350" cy="9087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lvl="0" algn="ctr"/>
            <a:r>
              <a:rPr lang="el-GR" sz="2400" u="sng" dirty="0" smtClean="0">
                <a:solidFill>
                  <a:srgbClr val="931B1B"/>
                </a:solidFill>
                <a:latin typeface="Times New Roman" panose="02020603050405020304" pitchFamily="18" charset="0"/>
                <a:cs typeface="Times New Roman" panose="02020603050405020304" pitchFamily="18" charset="0"/>
              </a:rPr>
              <a:t>7γ. </a:t>
            </a:r>
            <a:r>
              <a:rPr lang="el-GR" sz="2400" i="1" u="sng" dirty="0">
                <a:solidFill>
                  <a:srgbClr val="931B1B"/>
                </a:solidFill>
                <a:latin typeface="Times New Roman" panose="02020603050405020304" pitchFamily="18" charset="0"/>
                <a:cs typeface="Times New Roman" panose="02020603050405020304" pitchFamily="18" charset="0"/>
              </a:rPr>
              <a:t>Τυπολογία των στοιχείων από τα οποία απαρτίζεται το </a:t>
            </a:r>
            <a:r>
              <a:rPr lang="el-GR" sz="2400" i="1" u="sng" dirty="0" smtClean="0">
                <a:solidFill>
                  <a:srgbClr val="931B1B"/>
                </a:solidFill>
                <a:latin typeface="Times New Roman" panose="02020603050405020304" pitchFamily="18" charset="0"/>
                <a:cs typeface="Times New Roman" panose="02020603050405020304" pitchFamily="18" charset="0"/>
              </a:rPr>
              <a:t>εκπαιδευτικό υλικό </a:t>
            </a:r>
            <a:r>
              <a:rPr lang="el-GR" sz="2400" u="sng" dirty="0" smtClean="0">
                <a:solidFill>
                  <a:srgbClr val="931B1B"/>
                </a:solidFill>
                <a:latin typeface="Times New Roman" panose="02020603050405020304" pitchFamily="18" charset="0"/>
                <a:cs typeface="Times New Roman" panose="02020603050405020304" pitchFamily="18" charset="0"/>
              </a:rPr>
              <a:t>.</a:t>
            </a:r>
            <a:r>
              <a:rPr lang="el-GR" sz="2400" u="sng" dirty="0"/>
              <a:t/>
            </a:r>
            <a:br>
              <a:rPr lang="el-GR" sz="2400" u="sng" dirty="0"/>
            </a:br>
            <a:endParaRPr lang="el-GR" sz="2400"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8" name="Διάγραμμα 7"/>
          <p:cNvGraphicFramePr/>
          <p:nvPr>
            <p:extLst>
              <p:ext uri="{D42A27DB-BD31-4B8C-83A1-F6EECF244321}">
                <p14:modId xmlns:p14="http://schemas.microsoft.com/office/powerpoint/2010/main" val="1696569677"/>
              </p:ext>
            </p:extLst>
          </p:nvPr>
        </p:nvGraphicFramePr>
        <p:xfrm>
          <a:off x="0" y="980729"/>
          <a:ext cx="9036496" cy="5877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Διάγραμμα 1"/>
          <p:cNvGraphicFramePr/>
          <p:nvPr>
            <p:extLst>
              <p:ext uri="{D42A27DB-BD31-4B8C-83A1-F6EECF244321}">
                <p14:modId xmlns:p14="http://schemas.microsoft.com/office/powerpoint/2010/main" val="31339689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006109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1185807" y="2996952"/>
            <a:ext cx="7886700" cy="352839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a:normAutofit/>
          </a:bodyPr>
          <a:lstStyle/>
          <a:p>
            <a:pPr marL="0" indent="0">
              <a:buNone/>
            </a:pPr>
            <a:r>
              <a:rPr lang="el-GR" sz="2400" dirty="0" smtClean="0"/>
              <a:t>«θα ήθελα να ευχαριστήσω τους συμφοιτητές μου και ιδιαιτέρως την ομάδα μου </a:t>
            </a:r>
            <a:r>
              <a:rPr lang="en-US" sz="2400" dirty="0" smtClean="0"/>
              <a:t>4stars                                       </a:t>
            </a:r>
            <a:r>
              <a:rPr lang="el-GR" sz="2400" dirty="0" smtClean="0"/>
              <a:t>που ήταν δίπλα μου καθ’ όλη τη διάρκεια του μεταπτυχιακού.»</a:t>
            </a:r>
          </a:p>
          <a:p>
            <a:pPr marL="0" indent="0">
              <a:buNone/>
            </a:pPr>
            <a:r>
              <a:rPr lang="el-GR" sz="2400" dirty="0" smtClean="0"/>
              <a:t>«θα ήθελα επίσης να ευχαριστήσω την τριμελή επιτροπή αξιολόγησης για τη συμβολή της στην ολοκλήρωση της διπλωματικής μου εργασίας» </a:t>
            </a:r>
          </a:p>
          <a:p>
            <a:pPr marL="0" indent="0">
              <a:buNone/>
            </a:pPr>
            <a:endParaRPr lang="el-GR" dirty="0" smtClean="0"/>
          </a:p>
          <a:p>
            <a:endParaRPr lang="el-GR" dirty="0"/>
          </a:p>
        </p:txBody>
      </p:sp>
      <p:sp>
        <p:nvSpPr>
          <p:cNvPr id="4" name="Αστέρι 5 ακτινών 3"/>
          <p:cNvSpPr/>
          <p:nvPr/>
        </p:nvSpPr>
        <p:spPr>
          <a:xfrm>
            <a:off x="5495536" y="3573016"/>
            <a:ext cx="576283"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Αστέρι 5 ακτινών 4"/>
          <p:cNvSpPr/>
          <p:nvPr/>
        </p:nvSpPr>
        <p:spPr>
          <a:xfrm>
            <a:off x="6081027" y="3573016"/>
            <a:ext cx="576283"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Αστέρι 5 ακτινών 5"/>
          <p:cNvSpPr/>
          <p:nvPr/>
        </p:nvSpPr>
        <p:spPr>
          <a:xfrm>
            <a:off x="6699422" y="3573016"/>
            <a:ext cx="576283"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Αστέρι 5 ακτινών 6"/>
          <p:cNvSpPr/>
          <p:nvPr/>
        </p:nvSpPr>
        <p:spPr>
          <a:xfrm>
            <a:off x="7296209" y="3573016"/>
            <a:ext cx="576283"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Τίτλος 7"/>
          <p:cNvSpPr>
            <a:spLocks noGrp="1"/>
          </p:cNvSpPr>
          <p:nvPr>
            <p:ph type="title"/>
          </p:nvPr>
        </p:nvSpPr>
        <p:spPr>
          <a:xfrm>
            <a:off x="2652355" y="973047"/>
            <a:ext cx="3716813" cy="6876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l-GR" sz="2000" dirty="0" smtClean="0">
                <a:solidFill>
                  <a:srgbClr val="931B1B"/>
                </a:solidFill>
              </a:rPr>
              <a:t>Αφιερωμένο στους γονείς μου</a:t>
            </a:r>
            <a:endParaRPr lang="el-GR" sz="2000" dirty="0">
              <a:solidFill>
                <a:srgbClr val="931B1B"/>
              </a:solidFill>
            </a:endParaRPr>
          </a:p>
        </p:txBody>
      </p:sp>
      <p:sp>
        <p:nvSpPr>
          <p:cNvPr id="9" name="Ορθογώνιο 8"/>
          <p:cNvSpPr/>
          <p:nvPr/>
        </p:nvSpPr>
        <p:spPr>
          <a:xfrm rot="19315478">
            <a:off x="1376869" y="537941"/>
            <a:ext cx="1946367"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lIns="91440" tIns="45720" rIns="91440" bIns="45720">
            <a:spAutoFit/>
          </a:bodyPr>
          <a:lstStyle/>
          <a:p>
            <a:pPr algn="ctr"/>
            <a:r>
              <a:rPr lang="el-GR" sz="3200" b="1" cap="none" spc="0" dirty="0" smtClean="0">
                <a:ln w="22225">
                  <a:solidFill>
                    <a:schemeClr val="accent2"/>
                  </a:solidFill>
                  <a:prstDash val="solid"/>
                </a:ln>
                <a:solidFill>
                  <a:srgbClr val="931B1B"/>
                </a:solidFill>
                <a:effectLst/>
              </a:rPr>
              <a:t>αφιέρωση</a:t>
            </a:r>
            <a:endParaRPr lang="el-GR" sz="3200" b="1" cap="none" spc="0" dirty="0">
              <a:ln w="22225">
                <a:solidFill>
                  <a:schemeClr val="accent2"/>
                </a:solidFill>
                <a:prstDash val="solid"/>
              </a:ln>
              <a:solidFill>
                <a:srgbClr val="931B1B"/>
              </a:solidFill>
              <a:effectLst/>
            </a:endParaRPr>
          </a:p>
        </p:txBody>
      </p:sp>
      <p:sp>
        <p:nvSpPr>
          <p:cNvPr id="10" name="Ορθογώνιο 9"/>
          <p:cNvSpPr/>
          <p:nvPr/>
        </p:nvSpPr>
        <p:spPr>
          <a:xfrm rot="19178252">
            <a:off x="-43764" y="2431340"/>
            <a:ext cx="2211889"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lIns="91440" tIns="45720" rIns="91440" bIns="45720">
            <a:spAutoFit/>
          </a:bodyPr>
          <a:lstStyle/>
          <a:p>
            <a:pPr algn="ctr"/>
            <a:r>
              <a:rPr lang="el-GR" sz="3200" b="1" cap="none" spc="0" dirty="0" smtClean="0">
                <a:ln w="22225">
                  <a:solidFill>
                    <a:schemeClr val="accent2"/>
                  </a:solidFill>
                  <a:prstDash val="solid"/>
                </a:ln>
                <a:solidFill>
                  <a:srgbClr val="931B1B"/>
                </a:solidFill>
                <a:effectLst/>
              </a:rPr>
              <a:t>ευχαριστίες</a:t>
            </a:r>
            <a:endParaRPr lang="el-GR" sz="3200" b="1" cap="none" spc="0" dirty="0">
              <a:ln w="22225">
                <a:solidFill>
                  <a:schemeClr val="accent2"/>
                </a:solidFill>
                <a:prstDash val="solid"/>
              </a:ln>
              <a:solidFill>
                <a:srgbClr val="931B1B"/>
              </a:solidFill>
              <a:effectLst/>
            </a:endParaRPr>
          </a:p>
        </p:txBody>
      </p:sp>
    </p:spTree>
    <p:extLst>
      <p:ext uri="{BB962C8B-B14F-4D97-AF65-F5344CB8AC3E}">
        <p14:creationId xmlns:p14="http://schemas.microsoft.com/office/powerpoint/2010/main" val="198459953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pPr algn="ctr"/>
            <a:r>
              <a:rPr lang="el-GR" sz="2800" u="sng" dirty="0" smtClean="0">
                <a:solidFill>
                  <a:srgbClr val="931B1B"/>
                </a:solidFill>
                <a:latin typeface="Times New Roman" panose="02020603050405020304" pitchFamily="18" charset="0"/>
                <a:cs typeface="Times New Roman" panose="02020603050405020304" pitchFamily="18" charset="0"/>
              </a:rPr>
              <a:t>8. </a:t>
            </a:r>
            <a:r>
              <a:rPr lang="el-GR" sz="2800" u="sng" dirty="0">
                <a:solidFill>
                  <a:srgbClr val="931B1B"/>
                </a:solidFill>
                <a:latin typeface="Times New Roman" panose="02020603050405020304" pitchFamily="18" charset="0"/>
                <a:cs typeface="Times New Roman" panose="02020603050405020304" pitchFamily="18" charset="0"/>
              </a:rPr>
              <a:t>Μεθοδολογία </a:t>
            </a:r>
            <a:r>
              <a:rPr lang="el-GR" sz="2800" u="sng" dirty="0" smtClean="0">
                <a:solidFill>
                  <a:srgbClr val="931B1B"/>
                </a:solidFill>
                <a:latin typeface="Times New Roman" panose="02020603050405020304" pitchFamily="18" charset="0"/>
                <a:cs typeface="Times New Roman" panose="02020603050405020304" pitchFamily="18" charset="0"/>
              </a:rPr>
              <a:t>της έρευνας</a:t>
            </a:r>
            <a:endParaRPr lang="el-GR" sz="2800" b="1" u="sng" dirty="0">
              <a:solidFill>
                <a:srgbClr val="931B1B"/>
              </a:solidFill>
              <a:latin typeface="Times New Roman" panose="02020603050405020304" pitchFamily="18" charset="0"/>
              <a:cs typeface="Times New Roman" panose="02020603050405020304" pitchFamily="18" charset="0"/>
            </a:endParaRPr>
          </a:p>
        </p:txBody>
      </p:sp>
      <p:sp>
        <p:nvSpPr>
          <p:cNvPr id="4" name="9 - Ορθογώνιο"/>
          <p:cNvSpPr/>
          <p:nvPr/>
        </p:nvSpPr>
        <p:spPr>
          <a:xfrm>
            <a:off x="827584" y="1556792"/>
            <a:ext cx="7632848" cy="584775"/>
          </a:xfrm>
          <a:prstGeom prst="rect">
            <a:avLst/>
          </a:prstGeom>
        </p:spPr>
        <p:txBody>
          <a:bodyPr wrap="square">
            <a:spAutoFit/>
          </a:bodyPr>
          <a:lstStyle/>
          <a:p>
            <a:endParaRPr lang="el-GR" sz="3200" dirty="0"/>
          </a:p>
        </p:txBody>
      </p:sp>
      <p:sp>
        <p:nvSpPr>
          <p:cNvPr id="3" name="TextBox 2"/>
          <p:cNvSpPr txBox="1"/>
          <p:nvPr/>
        </p:nvSpPr>
        <p:spPr>
          <a:xfrm>
            <a:off x="539552" y="1340768"/>
            <a:ext cx="3384376" cy="954107"/>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Στόχος</a:t>
            </a:r>
            <a:r>
              <a:rPr lang="el-GR" sz="1400" dirty="0" smtClean="0">
                <a:solidFill>
                  <a:srgbClr val="931B1B"/>
                </a:solidFill>
              </a:rPr>
              <a:t> </a:t>
            </a:r>
            <a:r>
              <a:rPr lang="el-GR" sz="1400" dirty="0"/>
              <a:t>είναι να διερευνηθούν οι απόψεις τριών μαθητών δύο με ψυχικά νοσήματα </a:t>
            </a:r>
            <a:r>
              <a:rPr lang="el-GR" sz="1400" dirty="0" smtClean="0"/>
              <a:t>και μιας </a:t>
            </a:r>
            <a:r>
              <a:rPr lang="el-GR" sz="1400" dirty="0"/>
              <a:t>μαθήτριας </a:t>
            </a:r>
            <a:r>
              <a:rPr lang="el-GR" sz="1400" dirty="0" smtClean="0"/>
              <a:t>με επαπειλούμενη κύηση, οι οποίοι είχαν κριθεί </a:t>
            </a:r>
            <a:r>
              <a:rPr lang="el-GR" sz="1400" dirty="0" err="1" smtClean="0"/>
              <a:t>κατ’ιδίαν</a:t>
            </a:r>
            <a:r>
              <a:rPr lang="el-GR" sz="1400" dirty="0" smtClean="0"/>
              <a:t> </a:t>
            </a:r>
            <a:r>
              <a:rPr lang="el-GR" sz="1400" dirty="0" err="1" smtClean="0"/>
              <a:t>διαδαχθέντες</a:t>
            </a:r>
            <a:r>
              <a:rPr lang="el-GR" sz="1400" dirty="0" smtClean="0"/>
              <a:t>.</a:t>
            </a:r>
            <a:endParaRPr lang="el-GR" sz="1400" dirty="0"/>
          </a:p>
        </p:txBody>
      </p:sp>
      <p:sp>
        <p:nvSpPr>
          <p:cNvPr id="6" name="TextBox 5"/>
          <p:cNvSpPr txBox="1"/>
          <p:nvPr/>
        </p:nvSpPr>
        <p:spPr>
          <a:xfrm>
            <a:off x="4496899" y="1336863"/>
            <a:ext cx="3384376" cy="1169551"/>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Μέσα συλλογής</a:t>
            </a:r>
            <a:r>
              <a:rPr lang="el-GR" sz="1400" dirty="0" smtClean="0">
                <a:solidFill>
                  <a:srgbClr val="931B1B"/>
                </a:solidFill>
              </a:rPr>
              <a:t> </a:t>
            </a:r>
            <a:r>
              <a:rPr lang="el-GR" sz="1400" dirty="0" smtClean="0"/>
              <a:t>α)ερωτηματολόγιο κλειστού τύπου με συνέντευξη των μαθητών πάνω στο ερωτηματολόγιο. β)γραπτή αναφορά εμπειρογνώμονα πάνω σε ερωτηματολόγιο. </a:t>
            </a:r>
            <a:endParaRPr lang="el-GR" sz="1400" dirty="0"/>
          </a:p>
        </p:txBody>
      </p:sp>
      <p:sp>
        <p:nvSpPr>
          <p:cNvPr id="7" name="TextBox 6"/>
          <p:cNvSpPr txBox="1"/>
          <p:nvPr/>
        </p:nvSpPr>
        <p:spPr>
          <a:xfrm>
            <a:off x="4523978" y="2755966"/>
            <a:ext cx="3384376" cy="307777"/>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Χρονική περίοδος</a:t>
            </a:r>
            <a:r>
              <a:rPr lang="el-GR" sz="1400" b="1" dirty="0" smtClean="0">
                <a:solidFill>
                  <a:srgbClr val="931B1B"/>
                </a:solidFill>
              </a:rPr>
              <a:t>  </a:t>
            </a:r>
            <a:r>
              <a:rPr lang="el-GR" sz="1400" dirty="0" err="1" smtClean="0"/>
              <a:t>Μάϊος</a:t>
            </a:r>
            <a:r>
              <a:rPr lang="el-GR" sz="1400" dirty="0" smtClean="0"/>
              <a:t> – Ιούνιος 2020</a:t>
            </a:r>
            <a:endParaRPr lang="el-GR" sz="1400" dirty="0"/>
          </a:p>
        </p:txBody>
      </p:sp>
      <p:sp>
        <p:nvSpPr>
          <p:cNvPr id="8" name="TextBox 7"/>
          <p:cNvSpPr txBox="1"/>
          <p:nvPr/>
        </p:nvSpPr>
        <p:spPr>
          <a:xfrm>
            <a:off x="518659" y="3212976"/>
            <a:ext cx="3405269" cy="2462213"/>
          </a:xfrm>
          <a:prstGeom prst="rect">
            <a:avLst/>
          </a:prstGeom>
          <a:solidFill>
            <a:schemeClr val="accent1">
              <a:lumMod val="40000"/>
              <a:lumOff val="60000"/>
            </a:schemeClr>
          </a:solidFill>
          <a:ln>
            <a:solidFill>
              <a:srgbClr val="931B1B"/>
            </a:solidFill>
          </a:ln>
        </p:spPr>
        <p:txBody>
          <a:bodyPr wrap="square" rtlCol="0">
            <a:spAutoFit/>
          </a:bodyPr>
          <a:lstStyle/>
          <a:p>
            <a:r>
              <a:rPr lang="el-GR" sz="1400" dirty="0"/>
              <a:t> </a:t>
            </a:r>
            <a:r>
              <a:rPr lang="el-GR" sz="1400" b="1" u="sng" dirty="0" smtClean="0">
                <a:solidFill>
                  <a:srgbClr val="931B1B"/>
                </a:solidFill>
              </a:rPr>
              <a:t>Είδος της έρευνας</a:t>
            </a:r>
            <a:r>
              <a:rPr lang="el-GR" sz="1400" b="1" dirty="0" smtClean="0">
                <a:solidFill>
                  <a:srgbClr val="931B1B"/>
                </a:solidFill>
              </a:rPr>
              <a:t>  </a:t>
            </a:r>
            <a:r>
              <a:rPr lang="el-GR" sz="1400" dirty="0" smtClean="0"/>
              <a:t>στην </a:t>
            </a:r>
            <a:r>
              <a:rPr lang="el-GR" sz="1400" dirty="0"/>
              <a:t>συγκεκριμένη έρευνα </a:t>
            </a:r>
            <a:r>
              <a:rPr lang="el-GR" sz="1400" dirty="0" smtClean="0"/>
              <a:t> </a:t>
            </a:r>
            <a:r>
              <a:rPr lang="el-GR" sz="1400" dirty="0"/>
              <a:t>καταλληλότερη αναφορικά µε τη συγκέντρωση πληροφοριών και στοιχείων της   μελέτης των μαθητών που έχουν κριθεί κατ’ ιδίαν </a:t>
            </a:r>
            <a:r>
              <a:rPr lang="el-GR" sz="1400" dirty="0" smtClean="0"/>
              <a:t> </a:t>
            </a:r>
            <a:r>
              <a:rPr lang="el-GR" sz="1400" dirty="0"/>
              <a:t>διδαχθέντες  </a:t>
            </a:r>
            <a:r>
              <a:rPr lang="el-GR" sz="1400" dirty="0" smtClean="0"/>
              <a:t>κρίθηκε η </a:t>
            </a:r>
            <a:r>
              <a:rPr lang="el-GR" sz="1400" b="1" dirty="0" smtClean="0">
                <a:solidFill>
                  <a:srgbClr val="931B1B"/>
                </a:solidFill>
              </a:rPr>
              <a:t>ποιοτική</a:t>
            </a:r>
            <a:r>
              <a:rPr lang="el-GR" sz="1400" dirty="0" smtClean="0"/>
              <a:t> έρευνα,  </a:t>
            </a:r>
            <a:r>
              <a:rPr lang="el-GR" sz="1400" dirty="0"/>
              <a:t>συγκεντρώθηκε </a:t>
            </a:r>
            <a:r>
              <a:rPr lang="el-GR" sz="1400" dirty="0" err="1"/>
              <a:t>πραγµατολογικό</a:t>
            </a:r>
            <a:r>
              <a:rPr lang="el-GR" sz="1400" dirty="0"/>
              <a:t> υλικό µέσω ενός   ερωτηματολογίου που δόθηκε  στους μαθητές, το οποίο αξιολογήθηκε</a:t>
            </a:r>
            <a:r>
              <a:rPr lang="el-GR" sz="1400" dirty="0" smtClean="0"/>
              <a:t>.</a:t>
            </a:r>
            <a:r>
              <a:rPr lang="el-GR" sz="1400" dirty="0"/>
              <a:t> Για την διερεύνηση των ερωτημάτων επιλέχθηκε η μεθοδολογία </a:t>
            </a:r>
            <a:r>
              <a:rPr lang="el-GR" sz="1400" dirty="0" smtClean="0"/>
              <a:t> </a:t>
            </a:r>
            <a:r>
              <a:rPr lang="el-GR" sz="1400" b="1" dirty="0" smtClean="0">
                <a:solidFill>
                  <a:srgbClr val="931B1B"/>
                </a:solidFill>
              </a:rPr>
              <a:t>μελέτη </a:t>
            </a:r>
            <a:r>
              <a:rPr lang="el-GR" sz="1400" b="1" dirty="0">
                <a:solidFill>
                  <a:srgbClr val="931B1B"/>
                </a:solidFill>
              </a:rPr>
              <a:t>περίπτωσης </a:t>
            </a:r>
            <a:r>
              <a:rPr lang="el-GR" sz="1400" dirty="0"/>
              <a:t>.</a:t>
            </a:r>
          </a:p>
        </p:txBody>
      </p:sp>
      <p:sp>
        <p:nvSpPr>
          <p:cNvPr id="9" name="TextBox 8"/>
          <p:cNvSpPr txBox="1"/>
          <p:nvPr/>
        </p:nvSpPr>
        <p:spPr>
          <a:xfrm>
            <a:off x="4523978" y="3635344"/>
            <a:ext cx="3384376" cy="2677656"/>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Δεοντολογία της έρευνας </a:t>
            </a:r>
            <a:endParaRPr lang="el-GR" sz="1400" dirty="0">
              <a:solidFill>
                <a:srgbClr val="931B1B"/>
              </a:solidFill>
            </a:endParaRPr>
          </a:p>
          <a:p>
            <a:r>
              <a:rPr lang="el-GR" sz="1400" dirty="0" smtClean="0"/>
              <a:t>Στους </a:t>
            </a:r>
            <a:r>
              <a:rPr lang="el-GR" sz="1400" dirty="0"/>
              <a:t>μαθητές εξηγήθηκαν οι σκοποί και οι στόχοι της έρευνας και αναλύθηκε το κριτήριο επιλογής των μαθητών , η μεθοδολογία  και κάθε άλλη λεπτομέρεια για την πορεία της έρευνας. Εγγυήθηκε επίσης η πλήρης ανωνυμία των </a:t>
            </a:r>
            <a:r>
              <a:rPr lang="el-GR" sz="1400" dirty="0" smtClean="0"/>
              <a:t>μαθητών. </a:t>
            </a:r>
            <a:r>
              <a:rPr lang="el-GR" sz="1400" dirty="0"/>
              <a:t>Για το λόγω αυτό τα ονόματα των μαθητών είναι φανταστικά οι συνθήκες όμως κάτω από τις οποίες κρίθηκαν </a:t>
            </a:r>
            <a:r>
              <a:rPr lang="el-GR" sz="1400" dirty="0" err="1"/>
              <a:t>κατ΄ιδίαν</a:t>
            </a:r>
            <a:r>
              <a:rPr lang="el-GR" sz="1400" dirty="0"/>
              <a:t> διδαχθέντες πραγματικές</a:t>
            </a:r>
            <a:r>
              <a:rPr lang="el-GR" sz="1400" dirty="0" smtClean="0"/>
              <a:t>.</a:t>
            </a:r>
            <a:r>
              <a:rPr lang="el-GR" sz="1400" dirty="0"/>
              <a:t> </a:t>
            </a:r>
            <a:r>
              <a:rPr lang="el-GR" sz="1400" dirty="0" smtClean="0"/>
              <a:t>Υπήρξε εκούσια συμμετοχή.</a:t>
            </a:r>
            <a:endParaRPr lang="el-GR" sz="1400" dirty="0"/>
          </a:p>
        </p:txBody>
      </p:sp>
    </p:spTree>
    <p:extLst>
      <p:ext uri="{BB962C8B-B14F-4D97-AF65-F5344CB8AC3E}">
        <p14:creationId xmlns:p14="http://schemas.microsoft.com/office/powerpoint/2010/main" val="1813676464"/>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pPr algn="ctr"/>
            <a:r>
              <a:rPr lang="el-GR" sz="2800" u="sng" dirty="0" smtClean="0">
                <a:solidFill>
                  <a:srgbClr val="931B1B"/>
                </a:solidFill>
                <a:latin typeface="Times New Roman" panose="02020603050405020304" pitchFamily="18" charset="0"/>
                <a:cs typeface="Times New Roman" panose="02020603050405020304" pitchFamily="18" charset="0"/>
              </a:rPr>
              <a:t>8. </a:t>
            </a:r>
            <a:r>
              <a:rPr lang="el-GR" sz="2800" u="sng" dirty="0">
                <a:solidFill>
                  <a:srgbClr val="931B1B"/>
                </a:solidFill>
                <a:latin typeface="Times New Roman" panose="02020603050405020304" pitchFamily="18" charset="0"/>
                <a:cs typeface="Times New Roman" panose="02020603050405020304" pitchFamily="18" charset="0"/>
              </a:rPr>
              <a:t>Μεθοδολογία </a:t>
            </a:r>
            <a:r>
              <a:rPr lang="el-GR" sz="2800" u="sng" dirty="0" smtClean="0">
                <a:solidFill>
                  <a:srgbClr val="931B1B"/>
                </a:solidFill>
                <a:latin typeface="Times New Roman" panose="02020603050405020304" pitchFamily="18" charset="0"/>
                <a:cs typeface="Times New Roman" panose="02020603050405020304" pitchFamily="18" charset="0"/>
              </a:rPr>
              <a:t>της έρευνας</a:t>
            </a:r>
            <a:endParaRPr lang="el-GR" sz="2800" b="1" u="sng" dirty="0">
              <a:solidFill>
                <a:srgbClr val="931B1B"/>
              </a:solidFill>
              <a:latin typeface="Times New Roman" panose="02020603050405020304" pitchFamily="18" charset="0"/>
              <a:cs typeface="Times New Roman" panose="02020603050405020304" pitchFamily="18" charset="0"/>
            </a:endParaRPr>
          </a:p>
        </p:txBody>
      </p:sp>
      <p:sp>
        <p:nvSpPr>
          <p:cNvPr id="4" name="9 - Ορθογώνιο"/>
          <p:cNvSpPr/>
          <p:nvPr/>
        </p:nvSpPr>
        <p:spPr>
          <a:xfrm>
            <a:off x="827584" y="1556792"/>
            <a:ext cx="7632848" cy="584775"/>
          </a:xfrm>
          <a:prstGeom prst="rect">
            <a:avLst/>
          </a:prstGeom>
        </p:spPr>
        <p:txBody>
          <a:bodyPr wrap="square">
            <a:spAutoFit/>
          </a:bodyPr>
          <a:lstStyle/>
          <a:p>
            <a:endParaRPr lang="el-GR" sz="3200" dirty="0"/>
          </a:p>
        </p:txBody>
      </p:sp>
      <p:sp>
        <p:nvSpPr>
          <p:cNvPr id="3" name="TextBox 2"/>
          <p:cNvSpPr txBox="1"/>
          <p:nvPr/>
        </p:nvSpPr>
        <p:spPr>
          <a:xfrm>
            <a:off x="529411" y="2539350"/>
            <a:ext cx="3384376" cy="1384995"/>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Περιορισμοί της έρευνας </a:t>
            </a:r>
          </a:p>
          <a:p>
            <a:r>
              <a:rPr lang="el-GR" sz="1400" dirty="0" smtClean="0"/>
              <a:t>Αδυναμία γενίκευσης </a:t>
            </a:r>
            <a:r>
              <a:rPr lang="el-GR" sz="1400" dirty="0"/>
              <a:t>των αποτελεσμάτων που αναλύθηκαν καθώς το δείγμα ήταν </a:t>
            </a:r>
            <a:r>
              <a:rPr lang="el-GR" sz="1400" dirty="0" smtClean="0"/>
              <a:t>μικρό.</a:t>
            </a:r>
          </a:p>
          <a:p>
            <a:r>
              <a:rPr lang="el-GR" sz="1400" dirty="0" smtClean="0"/>
              <a:t>Χαρακτήρα </a:t>
            </a:r>
            <a:r>
              <a:rPr lang="el-GR" sz="1400" dirty="0"/>
              <a:t>ενδείξεων παρά γενικεύσιμων αποτελεσμάτων.</a:t>
            </a:r>
            <a:r>
              <a:rPr lang="el-GR" sz="1400" dirty="0" smtClean="0"/>
              <a:t>   </a:t>
            </a:r>
            <a:endParaRPr lang="el-GR" sz="1400" dirty="0"/>
          </a:p>
        </p:txBody>
      </p:sp>
      <p:sp>
        <p:nvSpPr>
          <p:cNvPr id="6" name="TextBox 5"/>
          <p:cNvSpPr txBox="1"/>
          <p:nvPr/>
        </p:nvSpPr>
        <p:spPr>
          <a:xfrm>
            <a:off x="4572000" y="2539350"/>
            <a:ext cx="3384376" cy="1169551"/>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Μέθοδος ανάλυσης δεδομένων</a:t>
            </a:r>
          </a:p>
          <a:p>
            <a:r>
              <a:rPr lang="el-GR" sz="1400" dirty="0" smtClean="0"/>
              <a:t>Απογραφή των δεδομένων </a:t>
            </a:r>
            <a:endParaRPr lang="en-US" sz="1400" dirty="0" smtClean="0"/>
          </a:p>
          <a:p>
            <a:r>
              <a:rPr lang="el-GR" sz="1400" dirty="0" smtClean="0"/>
              <a:t>Καταγραφή σε </a:t>
            </a:r>
            <a:r>
              <a:rPr lang="en-US" sz="1400" dirty="0" smtClean="0"/>
              <a:t>word.</a:t>
            </a:r>
            <a:endParaRPr lang="el-GR" sz="1400" dirty="0" smtClean="0"/>
          </a:p>
          <a:p>
            <a:r>
              <a:rPr lang="el-GR" sz="1400" dirty="0" smtClean="0"/>
              <a:t>Ταξινόμηση σε κατηγορίες.</a:t>
            </a:r>
          </a:p>
          <a:p>
            <a:r>
              <a:rPr lang="el-GR" sz="1400" dirty="0" smtClean="0"/>
              <a:t>Ανάλυση περιεχομένου.</a:t>
            </a:r>
            <a:endParaRPr lang="el-GR" sz="1400" dirty="0"/>
          </a:p>
        </p:txBody>
      </p:sp>
      <p:sp>
        <p:nvSpPr>
          <p:cNvPr id="7" name="TextBox 6"/>
          <p:cNvSpPr txBox="1"/>
          <p:nvPr/>
        </p:nvSpPr>
        <p:spPr>
          <a:xfrm>
            <a:off x="4572000" y="4127374"/>
            <a:ext cx="3384376" cy="2246769"/>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Βασικοί στόχοι</a:t>
            </a:r>
            <a:endParaRPr lang="el-GR" sz="1400" dirty="0" smtClean="0"/>
          </a:p>
          <a:p>
            <a:r>
              <a:rPr lang="el-GR" sz="1400" dirty="0" smtClean="0"/>
              <a:t>Να </a:t>
            </a:r>
            <a:r>
              <a:rPr lang="el-GR" sz="1400" dirty="0"/>
              <a:t>μπορέσουν επιτέλους οι μαθητές του Γυμνασίου  που έχουν κριθεί κατ’ ιδίαν διδαχθέντες να έχουν ένα βοήθημα , ένα εκπαιδευτικό υλικό που θα τους καθοδηγεί  στη μάθηση  με την βοήθεια της ΕΞΑΕ για να προσέλθουν στο τέλος της σχολικής χρονιάς στις προαγωγικές εξετάσεις χωρίς να </a:t>
            </a:r>
            <a:r>
              <a:rPr lang="el-GR" sz="1400" dirty="0" smtClean="0"/>
              <a:t>σκέφτονται ότι </a:t>
            </a:r>
            <a:r>
              <a:rPr lang="el-GR" sz="1400" dirty="0"/>
              <a:t>δεν υποστηρίχτηκαν  από τους καθηγητές τους.</a:t>
            </a:r>
          </a:p>
        </p:txBody>
      </p:sp>
      <p:sp>
        <p:nvSpPr>
          <p:cNvPr id="8" name="TextBox 7"/>
          <p:cNvSpPr txBox="1"/>
          <p:nvPr/>
        </p:nvSpPr>
        <p:spPr>
          <a:xfrm>
            <a:off x="508518" y="4581128"/>
            <a:ext cx="3405269" cy="1169551"/>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a:solidFill>
                  <a:srgbClr val="931B1B"/>
                </a:solidFill>
              </a:rPr>
              <a:t>Κωδικοποίηση των </a:t>
            </a:r>
            <a:r>
              <a:rPr lang="el-GR" sz="1400" b="1" u="sng" dirty="0" smtClean="0">
                <a:solidFill>
                  <a:srgbClr val="931B1B"/>
                </a:solidFill>
              </a:rPr>
              <a:t>δεδομένων </a:t>
            </a:r>
          </a:p>
          <a:p>
            <a:r>
              <a:rPr lang="el-GR" sz="1400" dirty="0" smtClean="0"/>
              <a:t>Μονάδα ανάλυσης  </a:t>
            </a:r>
            <a:r>
              <a:rPr lang="el-GR" sz="1400" dirty="0"/>
              <a:t>του περιεχομένου </a:t>
            </a:r>
            <a:r>
              <a:rPr lang="el-GR" sz="1400" dirty="0" smtClean="0"/>
              <a:t>θεωρήθηκε η πρόταση.</a:t>
            </a:r>
          </a:p>
          <a:p>
            <a:r>
              <a:rPr lang="el-GR" sz="1400" dirty="0" smtClean="0"/>
              <a:t>Λογισμικό </a:t>
            </a:r>
            <a:r>
              <a:rPr lang="el-GR" sz="1400" dirty="0" err="1"/>
              <a:t>Atlas-ti</a:t>
            </a:r>
            <a:r>
              <a:rPr lang="el-GR" sz="1400" dirty="0" smtClean="0"/>
              <a:t>.</a:t>
            </a:r>
          </a:p>
          <a:p>
            <a:r>
              <a:rPr lang="el-GR" sz="1400" dirty="0" smtClean="0"/>
              <a:t>Αρχεία ανάλυσης οι εκθέσεις των μαθητών.</a:t>
            </a:r>
            <a:endParaRPr lang="el-GR" sz="1400" b="1" u="sng" dirty="0">
              <a:solidFill>
                <a:srgbClr val="931B1B"/>
              </a:solidFill>
            </a:endParaRPr>
          </a:p>
        </p:txBody>
      </p:sp>
      <p:sp>
        <p:nvSpPr>
          <p:cNvPr id="12" name="TextBox 11"/>
          <p:cNvSpPr txBox="1"/>
          <p:nvPr/>
        </p:nvSpPr>
        <p:spPr>
          <a:xfrm>
            <a:off x="2483768" y="1196752"/>
            <a:ext cx="3564396" cy="1169551"/>
          </a:xfrm>
          <a:prstGeom prst="rect">
            <a:avLst/>
          </a:prstGeom>
          <a:solidFill>
            <a:schemeClr val="accent1">
              <a:lumMod val="40000"/>
              <a:lumOff val="60000"/>
            </a:schemeClr>
          </a:solidFill>
          <a:ln>
            <a:solidFill>
              <a:srgbClr val="931B1B"/>
            </a:solidFill>
          </a:ln>
        </p:spPr>
        <p:txBody>
          <a:bodyPr wrap="square" rtlCol="0">
            <a:spAutoFit/>
          </a:bodyPr>
          <a:lstStyle/>
          <a:p>
            <a:r>
              <a:rPr lang="el-GR" sz="1400" b="1" u="sng" dirty="0" smtClean="0">
                <a:solidFill>
                  <a:srgbClr val="931B1B"/>
                </a:solidFill>
              </a:rPr>
              <a:t>Προφίλ δείγματος</a:t>
            </a:r>
          </a:p>
          <a:p>
            <a:r>
              <a:rPr lang="el-GR" sz="1400" dirty="0" smtClean="0"/>
              <a:t>Μαθητής 28 ετών (Κριστιάν)</a:t>
            </a:r>
          </a:p>
          <a:p>
            <a:r>
              <a:rPr lang="el-GR" sz="1400" dirty="0"/>
              <a:t>Μαθητής </a:t>
            </a:r>
            <a:r>
              <a:rPr lang="el-GR" sz="1400" dirty="0" smtClean="0"/>
              <a:t>23 </a:t>
            </a:r>
            <a:r>
              <a:rPr lang="el-GR" sz="1400" dirty="0"/>
              <a:t>ετών </a:t>
            </a:r>
            <a:r>
              <a:rPr lang="el-GR" sz="1400" dirty="0" smtClean="0"/>
              <a:t>(Μάνος)</a:t>
            </a:r>
          </a:p>
          <a:p>
            <a:r>
              <a:rPr lang="el-GR" sz="1400" dirty="0" smtClean="0"/>
              <a:t>Μαθήτρια 30 ετών (Ειρήνη)</a:t>
            </a:r>
          </a:p>
          <a:p>
            <a:r>
              <a:rPr lang="el-GR" sz="1400" dirty="0" smtClean="0"/>
              <a:t>Εμπειρογνώμονας εκπαιδευτικός (κα </a:t>
            </a:r>
            <a:r>
              <a:rPr lang="el-GR" sz="1400" dirty="0" err="1" smtClean="0"/>
              <a:t>Πουλλά</a:t>
            </a:r>
            <a:r>
              <a:rPr lang="el-GR" sz="1400" dirty="0" smtClean="0"/>
              <a:t>).</a:t>
            </a:r>
            <a:endParaRPr lang="el-GR" sz="1400" dirty="0"/>
          </a:p>
        </p:txBody>
      </p:sp>
    </p:spTree>
    <p:extLst>
      <p:ext uri="{BB962C8B-B14F-4D97-AF65-F5344CB8AC3E}">
        <p14:creationId xmlns:p14="http://schemas.microsoft.com/office/powerpoint/2010/main" val="79593179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4624"/>
            <a:ext cx="7776864" cy="576064"/>
          </a:xfrm>
        </p:spPr>
        <p:txBody>
          <a:bodyPr>
            <a:noAutofit/>
          </a:bodyPr>
          <a:lstStyle/>
          <a:p>
            <a:pPr algn="ctr"/>
            <a:r>
              <a:rPr lang="el-GR" sz="4000" u="sng" dirty="0" smtClean="0">
                <a:solidFill>
                  <a:srgbClr val="931B1B"/>
                </a:solidFill>
              </a:rPr>
              <a:t>Παιδαγωγικοί </a:t>
            </a:r>
            <a:r>
              <a:rPr lang="el-GR" sz="4000" u="sng" dirty="0">
                <a:solidFill>
                  <a:srgbClr val="931B1B"/>
                </a:solidFill>
              </a:rPr>
              <a:t>στόχοι </a:t>
            </a:r>
          </a:p>
        </p:txBody>
      </p:sp>
      <p:sp>
        <p:nvSpPr>
          <p:cNvPr id="6" name="TextBox 5"/>
          <p:cNvSpPr txBox="1"/>
          <p:nvPr/>
        </p:nvSpPr>
        <p:spPr>
          <a:xfrm>
            <a:off x="323528" y="620688"/>
            <a:ext cx="8748464" cy="6063198"/>
          </a:xfrm>
          <a:prstGeom prst="rect">
            <a:avLst/>
          </a:prstGeom>
          <a:noFill/>
        </p:spPr>
        <p:txBody>
          <a:bodyPr wrap="square" rtlCol="0">
            <a:spAutoFit/>
          </a:bodyPr>
          <a:lstStyle/>
          <a:p>
            <a:r>
              <a:rPr lang="el-GR" sz="1400" dirty="0"/>
              <a:t>Οι παιδαγωγικοί στόχοι που τέθηκαν στο εκπαιδευτικό υλικό οι ενότητες των μαθηματικών οι οποίες αναπτύχθηκαν με  τις νέες ΤΠΕ για  τους μαθητές που έχουν κριθεί κατ’ ιδίαν διδαχθέντες είναι οι παρακάτω </a:t>
            </a:r>
            <a:r>
              <a:rPr lang="el-GR" sz="1400" dirty="0" smtClean="0"/>
              <a:t>:</a:t>
            </a:r>
          </a:p>
          <a:p>
            <a:r>
              <a:rPr lang="el-GR" b="1" dirty="0"/>
              <a:t> </a:t>
            </a:r>
            <a:r>
              <a:rPr lang="el-GR" sz="1400" b="1" dirty="0" smtClean="0">
                <a:solidFill>
                  <a:srgbClr val="931B1B"/>
                </a:solidFill>
              </a:rPr>
              <a:t>Κλάσματα</a:t>
            </a:r>
            <a:endParaRPr lang="el-GR" sz="1400" dirty="0">
              <a:solidFill>
                <a:srgbClr val="931B1B"/>
              </a:solidFill>
            </a:endParaRPr>
          </a:p>
          <a:p>
            <a:r>
              <a:rPr lang="el-GR" sz="1400" b="1" dirty="0">
                <a:solidFill>
                  <a:srgbClr val="931B1B"/>
                </a:solidFill>
              </a:rPr>
              <a:t>1.1. Η έννοια του κλάσματος </a:t>
            </a:r>
            <a:endParaRPr lang="el-GR" sz="1400" dirty="0">
              <a:solidFill>
                <a:srgbClr val="931B1B"/>
              </a:solidFill>
            </a:endParaRPr>
          </a:p>
          <a:p>
            <a:r>
              <a:rPr lang="el-GR" sz="1400" dirty="0"/>
              <a:t>• Να κατανοήσει την έννοια του κλάσματος μέσα από διαδικασίες χωρισμού του “όλου” σε μέρη </a:t>
            </a:r>
          </a:p>
          <a:p>
            <a:r>
              <a:rPr lang="el-GR" sz="1400" dirty="0"/>
              <a:t>• Να κατανοήσει την έννοια του κλάσματος μέσα από διαδικασία αναζήτησης σχέσης μεταξύ ομοειδών ποσοτήτων.</a:t>
            </a:r>
          </a:p>
          <a:p>
            <a:r>
              <a:rPr lang="el-GR" sz="1400" dirty="0"/>
              <a:t>• Να υπολογίζει  με τη μέθοδο αναγωγής στη μονάδα την τιμή ενός μέρους από το όλο. </a:t>
            </a:r>
          </a:p>
          <a:p>
            <a:r>
              <a:rPr lang="el-GR" sz="1400" dirty="0"/>
              <a:t>• Να υπολογίζει  την τιμή του όλου από την τιμή ενός μέρους του. </a:t>
            </a:r>
          </a:p>
          <a:p>
            <a:r>
              <a:rPr lang="el-GR" sz="1400" b="1" dirty="0">
                <a:solidFill>
                  <a:srgbClr val="931B1B"/>
                </a:solidFill>
              </a:rPr>
              <a:t>1.2. Ισοδύναμα κλάσματα </a:t>
            </a:r>
            <a:endParaRPr lang="el-GR" sz="1400" dirty="0">
              <a:solidFill>
                <a:srgbClr val="931B1B"/>
              </a:solidFill>
            </a:endParaRPr>
          </a:p>
          <a:p>
            <a:r>
              <a:rPr lang="el-GR" sz="1400" dirty="0"/>
              <a:t>• Να κατανοήσει την έννοια των ισοδύναμων κλασμάτων. </a:t>
            </a:r>
          </a:p>
          <a:p>
            <a:r>
              <a:rPr lang="el-GR" sz="1400" dirty="0"/>
              <a:t>• Να απλοποιήσει  τα κλάσματα. </a:t>
            </a:r>
          </a:p>
          <a:p>
            <a:r>
              <a:rPr lang="el-GR" sz="1400" dirty="0"/>
              <a:t>• Να μετατρέπει κλάσματα σε ομώνυμα. </a:t>
            </a:r>
          </a:p>
          <a:p>
            <a:r>
              <a:rPr lang="el-GR" sz="1400" dirty="0"/>
              <a:t>• Να Χρησιμοποιεί τη “χιαστί ιδιότητα” για τον έλεγχο της ισοδυναμίας των κλασμάτων</a:t>
            </a:r>
          </a:p>
          <a:p>
            <a:r>
              <a:rPr lang="el-GR" sz="1400" dirty="0"/>
              <a:t> </a:t>
            </a:r>
            <a:r>
              <a:rPr lang="el-GR" sz="1400" b="1" dirty="0" smtClean="0">
                <a:solidFill>
                  <a:srgbClr val="931B1B"/>
                </a:solidFill>
              </a:rPr>
              <a:t>1.3</a:t>
            </a:r>
            <a:r>
              <a:rPr lang="el-GR" sz="1400" b="1" dirty="0">
                <a:solidFill>
                  <a:srgbClr val="931B1B"/>
                </a:solidFill>
              </a:rPr>
              <a:t>. Σύγκριση κλασμάτων </a:t>
            </a:r>
            <a:endParaRPr lang="el-GR" sz="1400" dirty="0">
              <a:solidFill>
                <a:srgbClr val="931B1B"/>
              </a:solidFill>
            </a:endParaRPr>
          </a:p>
          <a:p>
            <a:r>
              <a:rPr lang="el-GR" sz="1400" dirty="0"/>
              <a:t>• Να συγκρίνει κλάσματα. </a:t>
            </a:r>
          </a:p>
          <a:p>
            <a:r>
              <a:rPr lang="el-GR" sz="1400" dirty="0"/>
              <a:t>• Να λύνει σχετικά προβλήματα.</a:t>
            </a:r>
          </a:p>
          <a:p>
            <a:r>
              <a:rPr lang="el-GR" sz="1400" b="1" dirty="0">
                <a:solidFill>
                  <a:srgbClr val="931B1B"/>
                </a:solidFill>
              </a:rPr>
              <a:t>1.4. Πρόσθεση και Αφαίρεση κλασμάτων </a:t>
            </a:r>
            <a:endParaRPr lang="el-GR" sz="1400" dirty="0">
              <a:solidFill>
                <a:srgbClr val="931B1B"/>
              </a:solidFill>
            </a:endParaRPr>
          </a:p>
          <a:p>
            <a:r>
              <a:rPr lang="el-GR" sz="1400" dirty="0"/>
              <a:t>• Να προσθέτει και να αφαιρεί κλάσματα. </a:t>
            </a:r>
          </a:p>
          <a:p>
            <a:r>
              <a:rPr lang="el-GR" sz="1400" dirty="0"/>
              <a:t>• Να λύνει σχετικά προβλήματα. </a:t>
            </a:r>
          </a:p>
          <a:p>
            <a:r>
              <a:rPr lang="el-GR" sz="1400" b="1" dirty="0">
                <a:solidFill>
                  <a:srgbClr val="931B1B"/>
                </a:solidFill>
              </a:rPr>
              <a:t>1.5. Πολλαπλασιασμός κλασμάτων. </a:t>
            </a:r>
            <a:endParaRPr lang="el-GR" sz="1400" dirty="0">
              <a:solidFill>
                <a:srgbClr val="931B1B"/>
              </a:solidFill>
            </a:endParaRPr>
          </a:p>
          <a:p>
            <a:r>
              <a:rPr lang="el-GR" sz="1400" dirty="0"/>
              <a:t>• Να πολλαπλασιάζει κλάσματα. </a:t>
            </a:r>
          </a:p>
          <a:p>
            <a:r>
              <a:rPr lang="el-GR" sz="1400" dirty="0"/>
              <a:t>• Να βρίσκει τον αντίστροφο ενός αριθμού. </a:t>
            </a:r>
          </a:p>
          <a:p>
            <a:r>
              <a:rPr lang="el-GR" sz="1400" dirty="0"/>
              <a:t>• Να γνωρίζει τις ιδιότητες των πράξεων, να τις διατυπώνει με τη βοήθεια των συμβόλων και να τις χρησιμοποιεί στον υπολογισμό της τιμής μιας παράστασης. </a:t>
            </a:r>
          </a:p>
          <a:p>
            <a:r>
              <a:rPr lang="el-GR" sz="1400" b="1" dirty="0">
                <a:solidFill>
                  <a:srgbClr val="931B1B"/>
                </a:solidFill>
              </a:rPr>
              <a:t>1.6. Διαίρεση κλασμάτων. </a:t>
            </a:r>
            <a:endParaRPr lang="el-GR" sz="1400" dirty="0">
              <a:solidFill>
                <a:srgbClr val="931B1B"/>
              </a:solidFill>
            </a:endParaRPr>
          </a:p>
          <a:p>
            <a:r>
              <a:rPr lang="el-GR" sz="1400" dirty="0"/>
              <a:t>• Να κάνει διαίρεση κλασμάτων.</a:t>
            </a:r>
          </a:p>
        </p:txBody>
      </p:sp>
    </p:spTree>
    <p:extLst>
      <p:ext uri="{BB962C8B-B14F-4D97-AF65-F5344CB8AC3E}">
        <p14:creationId xmlns:p14="http://schemas.microsoft.com/office/powerpoint/2010/main" val="383509598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u="sng" dirty="0">
                <a:solidFill>
                  <a:srgbClr val="931B1B"/>
                </a:solidFill>
                <a:latin typeface="Times New Roman" panose="02020603050405020304" pitchFamily="18" charset="0"/>
                <a:cs typeface="Times New Roman" panose="02020603050405020304" pitchFamily="18" charset="0"/>
              </a:rPr>
              <a:t>Αποτελέσματα - Κύρια ευρήματα  </a:t>
            </a:r>
            <a:endParaRPr lang="el-GR" sz="2400" b="1"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3" name="Διάγραμμα 2"/>
          <p:cNvGraphicFramePr/>
          <p:nvPr>
            <p:extLst>
              <p:ext uri="{D42A27DB-BD31-4B8C-83A1-F6EECF244321}">
                <p14:modId xmlns:p14="http://schemas.microsoft.com/office/powerpoint/2010/main" val="1559054307"/>
              </p:ext>
            </p:extLst>
          </p:nvPr>
        </p:nvGraphicFramePr>
        <p:xfrm>
          <a:off x="1072715" y="1340768"/>
          <a:ext cx="66484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59094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u="sng" dirty="0">
                <a:solidFill>
                  <a:srgbClr val="931B1B"/>
                </a:solidFill>
                <a:latin typeface="Times New Roman" panose="02020603050405020304" pitchFamily="18" charset="0"/>
                <a:cs typeface="Times New Roman" panose="02020603050405020304" pitchFamily="18" charset="0"/>
              </a:rPr>
              <a:t>Αποτελέσματα - Κύρια ευρήματα  </a:t>
            </a:r>
            <a:endParaRPr lang="el-GR" sz="2400" b="1"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3" name="Διάγραμμα 2"/>
          <p:cNvGraphicFramePr/>
          <p:nvPr>
            <p:extLst>
              <p:ext uri="{D42A27DB-BD31-4B8C-83A1-F6EECF244321}">
                <p14:modId xmlns:p14="http://schemas.microsoft.com/office/powerpoint/2010/main" val="1709523667"/>
              </p:ext>
            </p:extLst>
          </p:nvPr>
        </p:nvGraphicFramePr>
        <p:xfrm>
          <a:off x="1072715" y="1340768"/>
          <a:ext cx="66484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6905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u="sng" dirty="0">
                <a:solidFill>
                  <a:srgbClr val="931B1B"/>
                </a:solidFill>
                <a:latin typeface="Times New Roman" panose="02020603050405020304" pitchFamily="18" charset="0"/>
                <a:cs typeface="Times New Roman" panose="02020603050405020304" pitchFamily="18" charset="0"/>
              </a:rPr>
              <a:t>Αποτελέσματα - Κύρια ευρήματα  </a:t>
            </a:r>
            <a:endParaRPr lang="el-GR" sz="2400" b="1" u="sng" dirty="0">
              <a:solidFill>
                <a:srgbClr val="931B1B"/>
              </a:solidFill>
              <a:latin typeface="Times New Roman" panose="02020603050405020304" pitchFamily="18" charset="0"/>
              <a:cs typeface="Times New Roman" panose="02020603050405020304" pitchFamily="18" charset="0"/>
            </a:endParaRPr>
          </a:p>
        </p:txBody>
      </p:sp>
      <p:graphicFrame>
        <p:nvGraphicFramePr>
          <p:cNvPr id="3" name="Διάγραμμα 2"/>
          <p:cNvGraphicFramePr/>
          <p:nvPr>
            <p:extLst>
              <p:ext uri="{D42A27DB-BD31-4B8C-83A1-F6EECF244321}">
                <p14:modId xmlns:p14="http://schemas.microsoft.com/office/powerpoint/2010/main" val="793132003"/>
              </p:ext>
            </p:extLst>
          </p:nvPr>
        </p:nvGraphicFramePr>
        <p:xfrm>
          <a:off x="1072715" y="1340768"/>
          <a:ext cx="66484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24912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b="0" u="sng" dirty="0">
                <a:solidFill>
                  <a:srgbClr val="931B1B"/>
                </a:solidFill>
                <a:latin typeface="Times New Roman" panose="02020603050405020304" pitchFamily="18" charset="0"/>
                <a:cs typeface="Times New Roman" panose="02020603050405020304" pitchFamily="18" charset="0"/>
              </a:rPr>
              <a:t>Συμπεράσματα από την αξιολόγηση του Ε.Υ. των μαθητών </a:t>
            </a:r>
          </a:p>
        </p:txBody>
      </p:sp>
      <p:sp>
        <p:nvSpPr>
          <p:cNvPr id="7" name="TextBox 6"/>
          <p:cNvSpPr txBox="1"/>
          <p:nvPr/>
        </p:nvSpPr>
        <p:spPr>
          <a:xfrm>
            <a:off x="611560" y="1196752"/>
            <a:ext cx="8208912" cy="3785652"/>
          </a:xfrm>
          <a:prstGeom prst="rect">
            <a:avLst/>
          </a:prstGeom>
          <a:solidFill>
            <a:schemeClr val="accent1">
              <a:lumMod val="60000"/>
              <a:lumOff val="40000"/>
            </a:schemeClr>
          </a:solidFill>
          <a:ln>
            <a:solidFill>
              <a:srgbClr val="931B1B"/>
            </a:solidFill>
          </a:ln>
        </p:spPr>
        <p:txBody>
          <a:bodyPr wrap="square" rtlCol="0">
            <a:spAutoFit/>
          </a:bodyPr>
          <a:lstStyle/>
          <a:p>
            <a:r>
              <a:rPr lang="el-GR" dirty="0"/>
              <a:t>Η παρούσα εργασία είχε ως ερευνητικό εγχείρημα την διερεύνηση των απόψεων των μαθητών του Εσπερινού Γυμνασίου Ηρακλείου σχετικά με τη συμμετοχή τους στο ερευνητικό εκπαιδευτικό υλικό με χρήση Τ.Π.Ε. «Μαθηματικά – ενότητα Κλασμάτων», αντικείμενο του οποίου είναι η διδασκαλία και η εκπαίδευση των μαθητών στην συγκεκριμένη ύλη που έχει εγκρίνει το Υπουργείο Παιδείας και Θρησκευμάτων με εξ’ αποστάσεως εκπαίδευση.  Μέσα από την παρουσίαση και την ερμηνεία των αποτελεσμάτων της έρευνας, προκύπτουν τα παρακάτω συμπεράσματα:</a:t>
            </a:r>
          </a:p>
        </p:txBody>
      </p:sp>
    </p:spTree>
    <p:extLst>
      <p:ext uri="{BB962C8B-B14F-4D97-AF65-F5344CB8AC3E}">
        <p14:creationId xmlns:p14="http://schemas.microsoft.com/office/powerpoint/2010/main" val="1704983671"/>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b="0" u="sng" dirty="0">
                <a:solidFill>
                  <a:srgbClr val="931B1B"/>
                </a:solidFill>
                <a:latin typeface="Times New Roman" panose="02020603050405020304" pitchFamily="18" charset="0"/>
                <a:cs typeface="Times New Roman" panose="02020603050405020304" pitchFamily="18" charset="0"/>
              </a:rPr>
              <a:t>Συμπεράσματα από την αξιολόγηση του Ε.Υ. των μαθητών </a:t>
            </a:r>
          </a:p>
        </p:txBody>
      </p:sp>
      <p:graphicFrame>
        <p:nvGraphicFramePr>
          <p:cNvPr id="4" name="Διάγραμμα 3"/>
          <p:cNvGraphicFramePr/>
          <p:nvPr>
            <p:extLst>
              <p:ext uri="{D42A27DB-BD31-4B8C-83A1-F6EECF244321}">
                <p14:modId xmlns:p14="http://schemas.microsoft.com/office/powerpoint/2010/main" val="2306046158"/>
              </p:ext>
            </p:extLst>
          </p:nvPr>
        </p:nvGraphicFramePr>
        <p:xfrm>
          <a:off x="323528" y="1397000"/>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59478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b="0" u="sng" dirty="0">
                <a:solidFill>
                  <a:srgbClr val="931B1B"/>
                </a:solidFill>
                <a:latin typeface="Times New Roman" panose="02020603050405020304" pitchFamily="18" charset="0"/>
                <a:cs typeface="Times New Roman" panose="02020603050405020304" pitchFamily="18" charset="0"/>
              </a:rPr>
              <a:t>Συμπεράσματα από την αξιολόγηση του Ε.Υ. των μαθητών </a:t>
            </a:r>
          </a:p>
        </p:txBody>
      </p:sp>
      <p:graphicFrame>
        <p:nvGraphicFramePr>
          <p:cNvPr id="4" name="Διάγραμμα 3"/>
          <p:cNvGraphicFramePr/>
          <p:nvPr>
            <p:extLst>
              <p:ext uri="{D42A27DB-BD31-4B8C-83A1-F6EECF244321}">
                <p14:modId xmlns:p14="http://schemas.microsoft.com/office/powerpoint/2010/main" val="1056721293"/>
              </p:ext>
            </p:extLst>
          </p:nvPr>
        </p:nvGraphicFramePr>
        <p:xfrm>
          <a:off x="323528" y="1397000"/>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91593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b="0" u="sng" dirty="0">
                <a:solidFill>
                  <a:srgbClr val="931B1B"/>
                </a:solidFill>
                <a:latin typeface="Times New Roman" panose="02020603050405020304" pitchFamily="18" charset="0"/>
                <a:cs typeface="Times New Roman" panose="02020603050405020304" pitchFamily="18" charset="0"/>
              </a:rPr>
              <a:t>Συμπεράσματα από την αξιολόγηση του Ε.Υ. των μαθητών </a:t>
            </a:r>
          </a:p>
        </p:txBody>
      </p:sp>
      <p:graphicFrame>
        <p:nvGraphicFramePr>
          <p:cNvPr id="4" name="Διάγραμμα 3"/>
          <p:cNvGraphicFramePr/>
          <p:nvPr>
            <p:extLst>
              <p:ext uri="{D42A27DB-BD31-4B8C-83A1-F6EECF244321}">
                <p14:modId xmlns:p14="http://schemas.microsoft.com/office/powerpoint/2010/main" val="31282188"/>
              </p:ext>
            </p:extLst>
          </p:nvPr>
        </p:nvGraphicFramePr>
        <p:xfrm>
          <a:off x="323528" y="1397000"/>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52047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2302696" cy="765652"/>
          </a:xfrm>
        </p:spPr>
        <p:style>
          <a:lnRef idx="1">
            <a:schemeClr val="accent1"/>
          </a:lnRef>
          <a:fillRef idx="2">
            <a:schemeClr val="accent1"/>
          </a:fillRef>
          <a:effectRef idx="1">
            <a:schemeClr val="accent1"/>
          </a:effectRef>
          <a:fontRef idx="minor">
            <a:schemeClr val="dk1"/>
          </a:fontRef>
        </p:style>
        <p:txBody>
          <a:bodyPr>
            <a:noAutofit/>
          </a:bodyPr>
          <a:lstStyle/>
          <a:p>
            <a:r>
              <a:rPr lang="el-GR" sz="3600" dirty="0" smtClean="0">
                <a:solidFill>
                  <a:srgbClr val="931B1B"/>
                </a:solidFill>
              </a:rPr>
              <a:t>1. Σκοπός</a:t>
            </a:r>
            <a:endParaRPr lang="el-GR" sz="3600" b="1" dirty="0">
              <a:solidFill>
                <a:srgbClr val="931B1B"/>
              </a:solidFill>
            </a:endParaRPr>
          </a:p>
        </p:txBody>
      </p:sp>
      <p:sp>
        <p:nvSpPr>
          <p:cNvPr id="4" name="9 - Ορθογώνιο"/>
          <p:cNvSpPr/>
          <p:nvPr/>
        </p:nvSpPr>
        <p:spPr>
          <a:xfrm>
            <a:off x="287524" y="1556792"/>
            <a:ext cx="6840760" cy="4154984"/>
          </a:xfrm>
          <a:prstGeom prst="rect">
            <a:avLst/>
          </a:prstGeom>
          <a:ln w="57150" cap="rnd">
            <a:solidFill>
              <a:schemeClr val="accent1">
                <a:lumMod val="60000"/>
                <a:lumOff val="40000"/>
              </a:schemeClr>
            </a:solidFill>
          </a:ln>
        </p:spPr>
        <p:txBody>
          <a:bodyPr wrap="square">
            <a:spAutoFit/>
          </a:bodyPr>
          <a:lstStyle/>
          <a:p>
            <a:pPr algn="just"/>
            <a:r>
              <a:rPr lang="el-GR" b="1" dirty="0" smtClean="0"/>
              <a:t>Σκοπός της παρούσας ερευνητικής  </a:t>
            </a:r>
            <a:r>
              <a:rPr lang="el-GR" b="1" dirty="0"/>
              <a:t>- </a:t>
            </a:r>
            <a:r>
              <a:rPr lang="el-GR" b="1" dirty="0" smtClean="0"/>
              <a:t>διπλωματικής εργασίας </a:t>
            </a:r>
            <a:r>
              <a:rPr lang="el-GR" b="1" dirty="0"/>
              <a:t>είναι να δημιουργηθεί και να αποτιμηθεί ένα κατάλληλο εκπαιδευτικό υλικό βασισμένο στις αρχές σχεδιασμού της ΕΞΑΕ για την διδασκαλία των μαθηματικών της Α΄ Γυμνασίου σε μαθητές που έχουν κριθεί από την Διεύθυνση Δευτεροβάθμιας  </a:t>
            </a:r>
            <a:r>
              <a:rPr lang="el-GR" b="1" dirty="0" err="1"/>
              <a:t>Εκπ</a:t>
            </a:r>
            <a:r>
              <a:rPr lang="el-GR" b="1" dirty="0"/>
              <a:t>/</a:t>
            </a:r>
            <a:r>
              <a:rPr lang="el-GR" b="1" dirty="0" err="1"/>
              <a:t>σης</a:t>
            </a:r>
            <a:r>
              <a:rPr lang="el-GR" b="1" dirty="0"/>
              <a:t> κατ’ ιδίαν διδαχθέντες ,  πρέπει να διδαχτούν μόνοι τους στην οικία τους και την εξεταστική περίοδο να προσέλθουν στο χώρο του σχολείου να εξεταστούν προφορικά και γραπτά. </a:t>
            </a:r>
          </a:p>
        </p:txBody>
      </p:sp>
      <p:pic>
        <p:nvPicPr>
          <p:cNvPr id="5" name="Εικόνα 4"/>
          <p:cNvPicPr>
            <a:picLocks noChangeAspect="1"/>
          </p:cNvPicPr>
          <p:nvPr/>
        </p:nvPicPr>
        <p:blipFill>
          <a:blip r:embed="rId2"/>
          <a:stretch>
            <a:fillRect/>
          </a:stretch>
        </p:blipFill>
        <p:spPr>
          <a:xfrm>
            <a:off x="7162301" y="5711776"/>
            <a:ext cx="1641921" cy="1101600"/>
          </a:xfrm>
          <a:prstGeom prst="rect">
            <a:avLst/>
          </a:prstGeom>
          <a:effectLst>
            <a:glow rad="127000">
              <a:schemeClr val="accent1">
                <a:lumMod val="60000"/>
                <a:lumOff val="40000"/>
              </a:schemeClr>
            </a:glow>
          </a:effectLst>
        </p:spPr>
      </p:pic>
    </p:spTree>
    <p:extLst>
      <p:ext uri="{BB962C8B-B14F-4D97-AF65-F5344CB8AC3E}">
        <p14:creationId xmlns:p14="http://schemas.microsoft.com/office/powerpoint/2010/main" val="67264847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txBody>
          <a:bodyPr>
            <a:noAutofit/>
          </a:bodyPr>
          <a:lstStyle/>
          <a:p>
            <a:pPr algn="ctr"/>
            <a:r>
              <a:rPr lang="el-GR" sz="2400" b="0" u="sng" dirty="0">
                <a:solidFill>
                  <a:srgbClr val="931B1B"/>
                </a:solidFill>
                <a:latin typeface="Times New Roman" panose="02020603050405020304" pitchFamily="18" charset="0"/>
                <a:cs typeface="Times New Roman" panose="02020603050405020304" pitchFamily="18" charset="0"/>
              </a:rPr>
              <a:t>Συμπεράσματα από την αξιολόγηση του Ε.Υ. των μαθητών </a:t>
            </a:r>
          </a:p>
        </p:txBody>
      </p:sp>
      <p:graphicFrame>
        <p:nvGraphicFramePr>
          <p:cNvPr id="4" name="Διάγραμμα 3"/>
          <p:cNvGraphicFramePr/>
          <p:nvPr>
            <p:extLst>
              <p:ext uri="{D42A27DB-BD31-4B8C-83A1-F6EECF244321}">
                <p14:modId xmlns:p14="http://schemas.microsoft.com/office/powerpoint/2010/main" val="2330347583"/>
              </p:ext>
            </p:extLst>
          </p:nvPr>
        </p:nvGraphicFramePr>
        <p:xfrm>
          <a:off x="323528" y="836712"/>
          <a:ext cx="864096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436459"/>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30577"/>
            <a:ext cx="7776864" cy="576064"/>
          </a:xfrm>
        </p:spPr>
        <p:txBody>
          <a:bodyPr>
            <a:noAutofit/>
          </a:bodyPr>
          <a:lstStyle/>
          <a:p>
            <a:pPr algn="ctr"/>
            <a:r>
              <a:rPr lang="el-GR" sz="2400" dirty="0">
                <a:solidFill>
                  <a:srgbClr val="931B1B"/>
                </a:solidFill>
                <a:latin typeface="Times New Roman" panose="02020603050405020304" pitchFamily="18" charset="0"/>
                <a:cs typeface="Times New Roman" panose="02020603050405020304" pitchFamily="18" charset="0"/>
              </a:rPr>
              <a:t>«Αναφορά αξιολόγησης εκπαιδευτικού υλικού από εμπειρογνώμονα - εκπαιδευτικό»</a:t>
            </a:r>
          </a:p>
        </p:txBody>
      </p:sp>
      <p:graphicFrame>
        <p:nvGraphicFramePr>
          <p:cNvPr id="4" name="Διάγραμμα 3"/>
          <p:cNvGraphicFramePr/>
          <p:nvPr>
            <p:extLst>
              <p:ext uri="{D42A27DB-BD31-4B8C-83A1-F6EECF244321}">
                <p14:modId xmlns:p14="http://schemas.microsoft.com/office/powerpoint/2010/main" val="2508250997"/>
              </p:ext>
            </p:extLst>
          </p:nvPr>
        </p:nvGraphicFramePr>
        <p:xfrm>
          <a:off x="323528" y="836712"/>
          <a:ext cx="864096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31465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863588" y="260648"/>
            <a:ext cx="7128792" cy="461665"/>
          </a:xfrm>
          <a:prstGeom prst="rect">
            <a:avLst/>
          </a:prstGeom>
          <a:solidFill>
            <a:schemeClr val="accent1"/>
          </a:solidFill>
        </p:spPr>
        <p:txBody>
          <a:bodyPr wrap="square">
            <a:spAutoFit/>
          </a:bodyPr>
          <a:lstStyle/>
          <a:p>
            <a:pPr algn="ctr"/>
            <a:r>
              <a:rPr lang="el-GR" b="1" u="sng" dirty="0">
                <a:solidFill>
                  <a:srgbClr val="931B1B"/>
                </a:solidFill>
              </a:rPr>
              <a:t>Περιορισμοί – Προτάσεις για μελλοντική έρευνα</a:t>
            </a:r>
          </a:p>
        </p:txBody>
      </p:sp>
      <p:sp>
        <p:nvSpPr>
          <p:cNvPr id="3" name="Ορθογώνιο 2"/>
          <p:cNvSpPr/>
          <p:nvPr/>
        </p:nvSpPr>
        <p:spPr>
          <a:xfrm>
            <a:off x="395536" y="836712"/>
            <a:ext cx="8064896" cy="1969770"/>
          </a:xfrm>
          <a:prstGeom prst="rect">
            <a:avLst/>
          </a:prstGeom>
          <a:solidFill>
            <a:schemeClr val="accent1"/>
          </a:solidFill>
          <a:ln>
            <a:solidFill>
              <a:srgbClr val="931B1B"/>
            </a:solidFill>
          </a:ln>
        </p:spPr>
        <p:txBody>
          <a:bodyPr wrap="square">
            <a:spAutoFit/>
          </a:bodyPr>
          <a:lstStyle/>
          <a:p>
            <a:pPr lvl="0" algn="just" fontAlgn="auto">
              <a:spcBef>
                <a:spcPts val="0"/>
              </a:spcBef>
              <a:spcAft>
                <a:spcPts val="0"/>
              </a:spcAft>
              <a:defRPr/>
            </a:pPr>
            <a:r>
              <a:rPr lang="el-GR" sz="2000" b="1" dirty="0">
                <a:solidFill>
                  <a:srgbClr val="931B1B"/>
                </a:solidFill>
                <a:cs typeface="Times New Roman" panose="02020603050405020304" pitchFamily="18" charset="0"/>
              </a:rPr>
              <a:t>Περιορισμοί </a:t>
            </a:r>
          </a:p>
          <a:p>
            <a:pPr lvl="0" algn="just">
              <a:defRPr/>
            </a:pPr>
            <a:r>
              <a:rPr lang="el-GR" sz="2000" b="1" dirty="0">
                <a:solidFill>
                  <a:sysClr val="window" lastClr="FFFFFF"/>
                </a:solidFill>
                <a:latin typeface="Calibri" panose="020F0502020204030204"/>
              </a:rPr>
              <a:t> </a:t>
            </a:r>
            <a:r>
              <a:rPr lang="el-GR" sz="2000" dirty="0">
                <a:solidFill>
                  <a:srgbClr val="931B1B"/>
                </a:solidFill>
                <a:effectLst>
                  <a:outerShdw blurRad="38100" dist="38100" dir="2700000" algn="tl">
                    <a:srgbClr val="000000">
                      <a:alpha val="43137"/>
                    </a:srgbClr>
                  </a:outerShdw>
                </a:effectLst>
                <a:latin typeface="Calibri" panose="020F0502020204030204"/>
              </a:rPr>
              <a:t>1. Αδυναμία γενίκευσης</a:t>
            </a:r>
            <a:r>
              <a:rPr lang="el-GR" sz="2000" dirty="0">
                <a:solidFill>
                  <a:srgbClr val="931B1B"/>
                </a:solidFill>
              </a:rPr>
              <a:t> </a:t>
            </a:r>
            <a:r>
              <a:rPr lang="el-GR" sz="2000" dirty="0"/>
              <a:t>των αποτελεσμάτων λόγω μικρού δείγματος &amp; ανάλυσης περιεχομένου.</a:t>
            </a:r>
            <a:endParaRPr lang="el-GR" sz="2000" b="1" dirty="0">
              <a:solidFill>
                <a:sysClr val="window" lastClr="FFFFFF"/>
              </a:solidFill>
              <a:effectLst>
                <a:outerShdw blurRad="38100" dist="38100" dir="2700000" algn="tl">
                  <a:srgbClr val="000000">
                    <a:alpha val="43137"/>
                  </a:srgbClr>
                </a:outerShdw>
              </a:effectLst>
              <a:latin typeface="Calibri" panose="020F0502020204030204"/>
            </a:endParaRPr>
          </a:p>
          <a:p>
            <a:pPr lvl="0" algn="just">
              <a:defRPr/>
            </a:pPr>
            <a:r>
              <a:rPr lang="el-GR" sz="2000" b="1" dirty="0" smtClean="0">
                <a:solidFill>
                  <a:srgbClr val="931B1B"/>
                </a:solidFill>
                <a:effectLst>
                  <a:outerShdw blurRad="38100" dist="38100" dir="2700000" algn="tl">
                    <a:srgbClr val="000000">
                      <a:alpha val="43137"/>
                    </a:srgbClr>
                  </a:outerShdw>
                </a:effectLst>
                <a:latin typeface="Calibri" panose="020F0502020204030204"/>
              </a:rPr>
              <a:t>2.</a:t>
            </a:r>
            <a:r>
              <a:rPr lang="el-GR" sz="2000" b="1" dirty="0" smtClean="0">
                <a:solidFill>
                  <a:sysClr val="window" lastClr="FFFFFF"/>
                </a:solidFill>
                <a:effectLst>
                  <a:outerShdw blurRad="38100" dist="38100" dir="2700000" algn="tl">
                    <a:srgbClr val="000000">
                      <a:alpha val="43137"/>
                    </a:srgbClr>
                  </a:outerShdw>
                </a:effectLst>
                <a:latin typeface="Calibri" panose="020F0502020204030204"/>
              </a:rPr>
              <a:t> </a:t>
            </a:r>
            <a:r>
              <a:rPr lang="el-GR" sz="2000" dirty="0">
                <a:solidFill>
                  <a:srgbClr val="931B1B"/>
                </a:solidFill>
              </a:rPr>
              <a:t>Υλοποίηση της έρευνας μετά τη λήξη του σχολικού έτους</a:t>
            </a:r>
            <a:r>
              <a:rPr lang="el-GR" sz="2000" dirty="0"/>
              <a:t> με αποτέλεσμα τη μη πραγματοποίηση </a:t>
            </a:r>
            <a:r>
              <a:rPr lang="el-GR" sz="2000" dirty="0" smtClean="0"/>
              <a:t>σύγχρονης ΕΞΑΕ , </a:t>
            </a:r>
            <a:r>
              <a:rPr lang="el-GR" sz="2000" dirty="0"/>
              <a:t>παρά τον αρχικό σχεδιασμό. </a:t>
            </a:r>
            <a:endParaRPr lang="el-GR" sz="2000" dirty="0" smtClean="0"/>
          </a:p>
          <a:p>
            <a:pPr lvl="0" algn="just">
              <a:defRPr/>
            </a:pPr>
            <a:endParaRPr lang="en-US" sz="2200" b="1" dirty="0">
              <a:solidFill>
                <a:sysClr val="window" lastClr="FFFFFF"/>
              </a:solidFill>
              <a:effectLst>
                <a:outerShdw blurRad="38100" dist="38100" dir="2700000" algn="tl">
                  <a:srgbClr val="000000">
                    <a:alpha val="43137"/>
                  </a:srgbClr>
                </a:outerShdw>
              </a:effectLst>
              <a:latin typeface="Calibri" panose="020F0502020204030204"/>
            </a:endParaRPr>
          </a:p>
        </p:txBody>
      </p:sp>
      <p:sp>
        <p:nvSpPr>
          <p:cNvPr id="7" name="Ορθογώνιο 6"/>
          <p:cNvSpPr/>
          <p:nvPr/>
        </p:nvSpPr>
        <p:spPr>
          <a:xfrm>
            <a:off x="2627784" y="3068960"/>
            <a:ext cx="3308342" cy="461665"/>
          </a:xfrm>
          <a:prstGeom prst="rect">
            <a:avLst/>
          </a:prstGeom>
          <a:solidFill>
            <a:schemeClr val="accent1"/>
          </a:solidFill>
        </p:spPr>
        <p:txBody>
          <a:bodyPr wrap="none">
            <a:spAutoFit/>
          </a:bodyPr>
          <a:lstStyle/>
          <a:p>
            <a:pPr lvl="1">
              <a:spcBef>
                <a:spcPts val="1200"/>
              </a:spcBef>
              <a:spcAft>
                <a:spcPts val="300"/>
              </a:spcAft>
              <a:buSzPts val="1400"/>
            </a:pPr>
            <a:r>
              <a:rPr lang="el-GR" b="1" u="sng" dirty="0">
                <a:solidFill>
                  <a:srgbClr val="931B1B"/>
                </a:solidFill>
                <a:latin typeface="Arial" panose="020B0604020202020204" pitchFamily="34" charset="0"/>
                <a:cs typeface="Times New Roman" panose="02020603050405020304" pitchFamily="18" charset="0"/>
              </a:rPr>
              <a:t>Επίλογος έρευνας</a:t>
            </a:r>
            <a:endParaRPr lang="el-GR" b="1" i="1" u="sng" dirty="0">
              <a:solidFill>
                <a:srgbClr val="931B1B"/>
              </a:solidFill>
              <a:effectLst/>
              <a:latin typeface="Arial" panose="020B0604020202020204" pitchFamily="34" charset="0"/>
              <a:cs typeface="Times New Roman" panose="02020603050405020304" pitchFamily="18" charset="0"/>
            </a:endParaRPr>
          </a:p>
        </p:txBody>
      </p:sp>
      <p:sp>
        <p:nvSpPr>
          <p:cNvPr id="8" name="Ορθογώνιο 7"/>
          <p:cNvSpPr/>
          <p:nvPr/>
        </p:nvSpPr>
        <p:spPr>
          <a:xfrm>
            <a:off x="539552" y="3861048"/>
            <a:ext cx="8280920" cy="2862322"/>
          </a:xfrm>
          <a:prstGeom prst="rect">
            <a:avLst/>
          </a:prstGeom>
          <a:solidFill>
            <a:schemeClr val="accent1"/>
          </a:solidFill>
          <a:ln>
            <a:solidFill>
              <a:srgbClr val="931B1B"/>
            </a:solidFill>
          </a:ln>
        </p:spPr>
        <p:txBody>
          <a:bodyPr wrap="square">
            <a:spAutoFit/>
          </a:bodyPr>
          <a:lstStyle/>
          <a:p>
            <a:pPr>
              <a:spcAft>
                <a:spcPts val="0"/>
              </a:spcAft>
            </a:pPr>
            <a:r>
              <a:rPr lang="el-GR" sz="2000" b="1" dirty="0">
                <a:solidFill>
                  <a:srgbClr val="931B1B"/>
                </a:solidFill>
                <a:ea typeface="Times New Roman" panose="02020603050405020304" pitchFamily="18" charset="0"/>
                <a:cs typeface="Times New Roman" panose="02020603050405020304" pitchFamily="18" charset="0"/>
              </a:rPr>
              <a:t>Κλείνοντας</a:t>
            </a:r>
            <a:r>
              <a:rPr lang="el-GR" sz="2000" dirty="0">
                <a:ea typeface="Times New Roman" panose="02020603050405020304" pitchFamily="18" charset="0"/>
                <a:cs typeface="Times New Roman" panose="02020603050405020304" pitchFamily="18" charset="0"/>
              </a:rPr>
              <a:t> φαίνεται ότι η προσωπική επαφή με τον καθηγητή  είναι πολύ πιο σημαντική για το μαθητή και χρειάζεται εκτός από την ασύγχρονη  ΕΞΑΕ και η σύγχρονη ΕΞΑΕ.</a:t>
            </a: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sz="2000" dirty="0">
                <a:ea typeface="Times New Roman" panose="02020603050405020304" pitchFamily="18" charset="0"/>
                <a:cs typeface="Times New Roman" panose="02020603050405020304" pitchFamily="18" charset="0"/>
              </a:rPr>
              <a:t>Προτείνεται για περαιτέρω μελέτη ο </a:t>
            </a:r>
            <a:r>
              <a:rPr lang="el-GR" sz="2000" dirty="0" err="1">
                <a:ea typeface="Times New Roman" panose="02020603050405020304" pitchFamily="18" charset="0"/>
                <a:cs typeface="Times New Roman" panose="02020603050405020304" pitchFamily="18" charset="0"/>
              </a:rPr>
              <a:t>συνδιασμός</a:t>
            </a:r>
            <a:r>
              <a:rPr lang="el-GR" sz="2000" dirty="0">
                <a:ea typeface="Times New Roman" panose="02020603050405020304" pitchFamily="18" charset="0"/>
                <a:cs typeface="Times New Roman" panose="02020603050405020304" pitchFamily="18" charset="0"/>
              </a:rPr>
              <a:t> ασύγχρονης και σύγχρονης ΕΞΑΕ (με τηλεδιάσκεψη) για την εκπαίδευση των μαθητών που έχουν κριθεί </a:t>
            </a:r>
            <a:r>
              <a:rPr lang="el-GR" sz="2000" dirty="0" err="1">
                <a:ea typeface="Times New Roman" panose="02020603050405020304" pitchFamily="18" charset="0"/>
                <a:cs typeface="Times New Roman" panose="02020603050405020304" pitchFamily="18" charset="0"/>
              </a:rPr>
              <a:t>κατ</a:t>
            </a:r>
            <a:r>
              <a:rPr lang="el-GR" sz="2000" dirty="0">
                <a:ea typeface="Times New Roman" panose="02020603050405020304" pitchFamily="18" charset="0"/>
                <a:cs typeface="Times New Roman" panose="02020603050405020304" pitchFamily="18" charset="0"/>
              </a:rPr>
              <a:t> ιδίαν διδαχθέντες .</a:t>
            </a: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l-GR" sz="2000" dirty="0">
                <a:ea typeface="Times New Roman" panose="02020603050405020304" pitchFamily="18" charset="0"/>
                <a:cs typeface="Times New Roman" panose="02020603050405020304" pitchFamily="18" charset="0"/>
              </a:rPr>
              <a:t>Η λειτουργία της σύγχρονης και ασύγχρονης μορφής ΕΞΑΕ πρέπει να είναι </a:t>
            </a:r>
            <a:r>
              <a:rPr lang="el-GR" sz="2000" dirty="0" err="1">
                <a:ea typeface="Times New Roman" panose="02020603050405020304" pitchFamily="18" charset="0"/>
                <a:cs typeface="Times New Roman" panose="02020603050405020304" pitchFamily="18" charset="0"/>
              </a:rPr>
              <a:t>αλληλοσυμπληρωματική</a:t>
            </a:r>
            <a:r>
              <a:rPr lang="el-GR" sz="2000" dirty="0">
                <a:ea typeface="Times New Roman" panose="02020603050405020304" pitchFamily="18" charset="0"/>
                <a:cs typeface="Times New Roman" panose="02020603050405020304" pitchFamily="18" charset="0"/>
              </a:rPr>
              <a:t> έτσι ώστε να διαμορφώνονται οι κατάλληλες συνθήκες για ένα πλήρες περιβάλλον μάθησης (Αναστασιάδης , 2008).</a:t>
            </a:r>
            <a:endParaRPr lang="el-GR"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120844"/>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Ορθογώνιο 1"/>
          <p:cNvSpPr/>
          <p:nvPr/>
        </p:nvSpPr>
        <p:spPr>
          <a:xfrm>
            <a:off x="107504" y="2060848"/>
            <a:ext cx="8960674" cy="1754326"/>
          </a:xfrm>
          <a:prstGeom prst="rect">
            <a:avLst/>
          </a:prstGeom>
          <a:solidFill>
            <a:schemeClr val="accent1">
              <a:lumMod val="60000"/>
              <a:lumOff val="40000"/>
            </a:schemeClr>
          </a:solidFill>
        </p:spPr>
        <p:txBody>
          <a:bodyPr wrap="square" lIns="91440" tIns="45720" rIns="91440" bIns="45720">
            <a:spAutoFit/>
          </a:bodyPr>
          <a:lstStyle/>
          <a:p>
            <a:pPr algn="ctr"/>
            <a:r>
              <a:rPr lang="el-GR" sz="5400" b="1" cap="none" spc="0" dirty="0" smtClean="0">
                <a:ln w="12700">
                  <a:solidFill>
                    <a:schemeClr val="accent1"/>
                  </a:solidFill>
                  <a:prstDash val="solid"/>
                </a:ln>
                <a:solidFill>
                  <a:srgbClr val="931B1B"/>
                </a:solidFill>
                <a:effectLst>
                  <a:outerShdw dist="38100" dir="2640000" algn="bl" rotWithShape="0">
                    <a:schemeClr val="accent1"/>
                  </a:outerShdw>
                </a:effectLst>
              </a:rPr>
              <a:t>Σας ευχαριστώ για την προσοχή σας.</a:t>
            </a:r>
            <a:endParaRPr lang="el-GR" sz="5400" b="1" cap="none" spc="0" dirty="0">
              <a:ln w="12700">
                <a:solidFill>
                  <a:schemeClr val="accent1"/>
                </a:solidFill>
                <a:prstDash val="solid"/>
              </a:ln>
              <a:solidFill>
                <a:srgbClr val="931B1B"/>
              </a:solidFill>
              <a:effectLst>
                <a:outerShdw dist="38100" dir="2640000" algn="bl" rotWithShape="0">
                  <a:schemeClr val="accent1"/>
                </a:outerShdw>
              </a:effectLst>
            </a:endParaRPr>
          </a:p>
        </p:txBody>
      </p:sp>
    </p:spTree>
    <p:extLst>
      <p:ext uri="{BB962C8B-B14F-4D97-AF65-F5344CB8AC3E}">
        <p14:creationId xmlns:p14="http://schemas.microsoft.com/office/powerpoint/2010/main" val="271815915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6623176" cy="576064"/>
          </a:xfr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p:spPr>
        <p:txBody>
          <a:bodyPr>
            <a:noAutofit/>
          </a:bodyPr>
          <a:lstStyle/>
          <a:p>
            <a:r>
              <a:rPr lang="el-GR" sz="3600" dirty="0">
                <a:solidFill>
                  <a:srgbClr val="931B1B"/>
                </a:solidFill>
              </a:rPr>
              <a:t>2. Συνεισφορά της </a:t>
            </a:r>
            <a:r>
              <a:rPr lang="el-GR" sz="3600" dirty="0" smtClean="0">
                <a:solidFill>
                  <a:srgbClr val="931B1B"/>
                </a:solidFill>
              </a:rPr>
              <a:t>διπλωματικής</a:t>
            </a:r>
            <a:endParaRPr lang="el-GR" sz="3600" b="1" dirty="0">
              <a:solidFill>
                <a:srgbClr val="931B1B"/>
              </a:solidFill>
            </a:endParaRPr>
          </a:p>
        </p:txBody>
      </p:sp>
      <p:graphicFrame>
        <p:nvGraphicFramePr>
          <p:cNvPr id="6" name="Διάγραμμα 5"/>
          <p:cNvGraphicFramePr/>
          <p:nvPr>
            <p:extLst>
              <p:ext uri="{D42A27DB-BD31-4B8C-83A1-F6EECF244321}">
                <p14:modId xmlns:p14="http://schemas.microsoft.com/office/powerpoint/2010/main" val="3796842249"/>
              </p:ext>
            </p:extLst>
          </p:nvPr>
        </p:nvGraphicFramePr>
        <p:xfrm>
          <a:off x="467544" y="1556792"/>
          <a:ext cx="777686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Δεξιό βέλος 6"/>
          <p:cNvSpPr/>
          <p:nvPr/>
        </p:nvSpPr>
        <p:spPr>
          <a:xfrm>
            <a:off x="3851920" y="2132856"/>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8"/>
          <p:cNvSpPr/>
          <p:nvPr/>
        </p:nvSpPr>
        <p:spPr>
          <a:xfrm>
            <a:off x="3851920" y="4077072"/>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Δεξιό βέλος 9"/>
          <p:cNvSpPr/>
          <p:nvPr/>
        </p:nvSpPr>
        <p:spPr>
          <a:xfrm>
            <a:off x="3851920" y="5013176"/>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9099292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817663019"/>
              </p:ext>
            </p:extLst>
          </p:nvPr>
        </p:nvGraphicFramePr>
        <p:xfrm>
          <a:off x="755576" y="90872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17921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02365170"/>
              </p:ext>
            </p:extLst>
          </p:nvPr>
        </p:nvGraphicFramePr>
        <p:xfrm>
          <a:off x="628650" y="1196752"/>
          <a:ext cx="7886700" cy="2107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Τίτλος 2"/>
          <p:cNvSpPr>
            <a:spLocks noGrp="1"/>
          </p:cNvSpPr>
          <p:nvPr>
            <p:ph type="title"/>
          </p:nvPr>
        </p:nvSpPr>
        <p:spPr/>
        <p:txBody>
          <a:bodyPr/>
          <a:lstStyle/>
          <a:p>
            <a:r>
              <a:rPr lang="el-GR" dirty="0" smtClean="0">
                <a:solidFill>
                  <a:srgbClr val="931B1B"/>
                </a:solidFill>
              </a:rPr>
              <a:t>4.Δομή της εργασίας</a:t>
            </a:r>
            <a:endParaRPr lang="el-GR" dirty="0">
              <a:solidFill>
                <a:srgbClr val="931B1B"/>
              </a:solidFill>
            </a:endParaRPr>
          </a:p>
        </p:txBody>
      </p:sp>
      <p:graphicFrame>
        <p:nvGraphicFramePr>
          <p:cNvPr id="5" name="Θέση περιεχομένου 3"/>
          <p:cNvGraphicFramePr>
            <a:graphicFrameLocks/>
          </p:cNvGraphicFramePr>
          <p:nvPr>
            <p:extLst>
              <p:ext uri="{D42A27DB-BD31-4B8C-83A1-F6EECF244321}">
                <p14:modId xmlns:p14="http://schemas.microsoft.com/office/powerpoint/2010/main" val="2680444311"/>
              </p:ext>
            </p:extLst>
          </p:nvPr>
        </p:nvGraphicFramePr>
        <p:xfrm>
          <a:off x="628650" y="3212976"/>
          <a:ext cx="7886700" cy="2107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Ορθογώνιο 6"/>
          <p:cNvSpPr/>
          <p:nvPr/>
        </p:nvSpPr>
        <p:spPr>
          <a:xfrm>
            <a:off x="755576" y="1124744"/>
            <a:ext cx="337465"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1</a:t>
            </a:r>
            <a:endParaRPr lang="el-GR" sz="5400" b="0" cap="none" spc="0" dirty="0">
              <a:ln w="0"/>
              <a:solidFill>
                <a:schemeClr val="tx1"/>
              </a:solidFill>
              <a:effectLst>
                <a:outerShdw blurRad="38100" dist="19050" dir="2700000" algn="tl" rotWithShape="0">
                  <a:schemeClr val="dk1">
                    <a:alpha val="40000"/>
                  </a:schemeClr>
                </a:outerShdw>
              </a:effectLst>
            </a:endParaRPr>
          </a:p>
        </p:txBody>
      </p:sp>
      <p:sp>
        <p:nvSpPr>
          <p:cNvPr id="9" name="Ορθογώνιο 8"/>
          <p:cNvSpPr/>
          <p:nvPr/>
        </p:nvSpPr>
        <p:spPr>
          <a:xfrm>
            <a:off x="853502" y="1772816"/>
            <a:ext cx="479077" cy="923330"/>
          </a:xfrm>
          <a:prstGeom prst="rect">
            <a:avLst/>
          </a:prstGeom>
          <a:noFill/>
        </p:spPr>
        <p:txBody>
          <a:bodyPr wrap="squar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2</a:t>
            </a:r>
            <a:endParaRPr lang="el-GR" sz="5400" b="0" cap="none" spc="0" dirty="0">
              <a:ln w="0"/>
              <a:solidFill>
                <a:schemeClr val="tx1"/>
              </a:solidFill>
              <a:effectLst>
                <a:outerShdw blurRad="38100" dist="19050" dir="2700000" algn="tl" rotWithShape="0">
                  <a:schemeClr val="dk1">
                    <a:alpha val="40000"/>
                  </a:schemeClr>
                </a:outerShdw>
              </a:effectLst>
            </a:endParaRPr>
          </a:p>
        </p:txBody>
      </p:sp>
      <p:sp>
        <p:nvSpPr>
          <p:cNvPr id="10" name="Ορθογώνιο 9"/>
          <p:cNvSpPr/>
          <p:nvPr/>
        </p:nvSpPr>
        <p:spPr>
          <a:xfrm>
            <a:off x="658850" y="2396056"/>
            <a:ext cx="530915" cy="923330"/>
          </a:xfrm>
          <a:prstGeom prst="rect">
            <a:avLst/>
          </a:prstGeom>
          <a:noFill/>
        </p:spPr>
        <p:txBody>
          <a:bodyPr wrap="non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3</a:t>
            </a:r>
            <a:endParaRPr lang="el-GR" sz="5400" b="0" cap="none" spc="0" dirty="0">
              <a:ln w="0"/>
              <a:solidFill>
                <a:schemeClr val="tx1"/>
              </a:solidFill>
              <a:effectLst>
                <a:outerShdw blurRad="38100" dist="19050" dir="2700000" algn="tl" rotWithShape="0">
                  <a:schemeClr val="dk1">
                    <a:alpha val="40000"/>
                  </a:schemeClr>
                </a:outerShdw>
              </a:effectLst>
            </a:endParaRPr>
          </a:p>
        </p:txBody>
      </p:sp>
      <p:sp>
        <p:nvSpPr>
          <p:cNvPr id="11" name="Ορθογώνιο 10"/>
          <p:cNvSpPr/>
          <p:nvPr/>
        </p:nvSpPr>
        <p:spPr>
          <a:xfrm>
            <a:off x="633595" y="3140968"/>
            <a:ext cx="530915" cy="923330"/>
          </a:xfrm>
          <a:prstGeom prst="rect">
            <a:avLst/>
          </a:prstGeom>
          <a:noFill/>
        </p:spPr>
        <p:txBody>
          <a:bodyPr wrap="non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4</a:t>
            </a:r>
            <a:endParaRPr lang="el-GR" sz="5400" b="0" cap="none" spc="0" dirty="0">
              <a:ln w="0"/>
              <a:solidFill>
                <a:schemeClr val="tx1"/>
              </a:solidFill>
              <a:effectLst>
                <a:outerShdw blurRad="38100" dist="19050" dir="2700000" algn="tl" rotWithShape="0">
                  <a:schemeClr val="dk1">
                    <a:alpha val="40000"/>
                  </a:schemeClr>
                </a:outerShdw>
              </a:effectLst>
            </a:endParaRPr>
          </a:p>
        </p:txBody>
      </p:sp>
      <p:sp>
        <p:nvSpPr>
          <p:cNvPr id="12" name="Ορθογώνιο 11"/>
          <p:cNvSpPr/>
          <p:nvPr/>
        </p:nvSpPr>
        <p:spPr>
          <a:xfrm>
            <a:off x="788205" y="3764208"/>
            <a:ext cx="530915" cy="923330"/>
          </a:xfrm>
          <a:prstGeom prst="rect">
            <a:avLst/>
          </a:prstGeom>
          <a:noFill/>
        </p:spPr>
        <p:txBody>
          <a:bodyPr wrap="non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5</a:t>
            </a:r>
            <a:endParaRPr lang="el-GR" sz="5400" b="0" cap="none" spc="0" dirty="0">
              <a:ln w="0"/>
              <a:solidFill>
                <a:schemeClr val="tx1"/>
              </a:solidFill>
              <a:effectLst>
                <a:outerShdw blurRad="38100" dist="19050" dir="2700000" algn="tl" rotWithShape="0">
                  <a:schemeClr val="dk1">
                    <a:alpha val="40000"/>
                  </a:schemeClr>
                </a:outerShdw>
              </a:effectLst>
            </a:endParaRPr>
          </a:p>
        </p:txBody>
      </p:sp>
      <p:sp>
        <p:nvSpPr>
          <p:cNvPr id="13" name="Ορθογώνιο 12"/>
          <p:cNvSpPr/>
          <p:nvPr/>
        </p:nvSpPr>
        <p:spPr>
          <a:xfrm>
            <a:off x="633595" y="4387448"/>
            <a:ext cx="530915" cy="923330"/>
          </a:xfrm>
          <a:prstGeom prst="rect">
            <a:avLst/>
          </a:prstGeom>
          <a:noFill/>
        </p:spPr>
        <p:txBody>
          <a:bodyPr wrap="none" lIns="91440" tIns="45720" rIns="91440" bIns="45720">
            <a:spAutoFit/>
          </a:bodyPr>
          <a:lstStyle/>
          <a:p>
            <a:pPr algn="ctr"/>
            <a:r>
              <a:rPr lang="el-GR" sz="5400" b="0" cap="none" spc="0" dirty="0" smtClean="0">
                <a:ln w="0"/>
                <a:solidFill>
                  <a:schemeClr val="tx1"/>
                </a:solidFill>
                <a:effectLst>
                  <a:outerShdw blurRad="38100" dist="19050" dir="2700000" algn="tl" rotWithShape="0">
                    <a:schemeClr val="dk1">
                      <a:alpha val="40000"/>
                    </a:schemeClr>
                  </a:outerShdw>
                </a:effectLst>
              </a:rPr>
              <a:t>6</a:t>
            </a:r>
            <a:endParaRPr lang="el-GR"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33424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626732546"/>
              </p:ext>
            </p:extLst>
          </p:nvPr>
        </p:nvGraphicFramePr>
        <p:xfrm>
          <a:off x="579412" y="823990"/>
          <a:ext cx="78867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a:xfrm>
            <a:off x="1143000" y="116633"/>
            <a:ext cx="6237312" cy="720080"/>
          </a:xfrm>
        </p:spPr>
        <p:txBody>
          <a:bodyPr>
            <a:normAutofit/>
          </a:bodyPr>
          <a:lstStyle/>
          <a:p>
            <a:r>
              <a:rPr lang="el-GR" sz="3200" dirty="0" smtClean="0">
                <a:solidFill>
                  <a:schemeClr val="accent2">
                    <a:lumMod val="50000"/>
                  </a:schemeClr>
                </a:solidFill>
                <a:latin typeface="Times New Roman" panose="02020603050405020304" pitchFamily="18" charset="0"/>
                <a:cs typeface="Times New Roman" panose="02020603050405020304" pitchFamily="18" charset="0"/>
              </a:rPr>
              <a:t>ΑΣΥΓΧΡΟΝΗ ΜΟΡΦΗ ΕΞΑΕ</a:t>
            </a:r>
            <a:endParaRPr lang="el-GR"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8" name="Καμπύλο αριστερό βέλος 7"/>
          <p:cNvSpPr/>
          <p:nvPr/>
        </p:nvSpPr>
        <p:spPr>
          <a:xfrm rot="10800000">
            <a:off x="323524" y="980728"/>
            <a:ext cx="936105" cy="47525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Καμπύλο αριστερό βέλος 8"/>
          <p:cNvSpPr/>
          <p:nvPr/>
        </p:nvSpPr>
        <p:spPr>
          <a:xfrm>
            <a:off x="7596336" y="1103937"/>
            <a:ext cx="864096" cy="45743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429386166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634873485"/>
              </p:ext>
            </p:extLst>
          </p:nvPr>
        </p:nvGraphicFramePr>
        <p:xfrm>
          <a:off x="251520" y="836712"/>
          <a:ext cx="88924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35552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197960292"/>
              </p:ext>
            </p:extLst>
          </p:nvPr>
        </p:nvGraphicFramePr>
        <p:xfrm>
          <a:off x="251520" y="260648"/>
          <a:ext cx="889248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Στρογγυλεμένο ορθογώνιο 4"/>
          <p:cNvSpPr/>
          <p:nvPr/>
        </p:nvSpPr>
        <p:spPr>
          <a:xfrm>
            <a:off x="323528" y="3573016"/>
            <a:ext cx="936104" cy="936104"/>
          </a:xfrm>
          <a:prstGeom prst="roundRect">
            <a:avLst>
              <a:gd name="adj" fmla="val 1667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TextBox 8"/>
          <p:cNvSpPr txBox="1"/>
          <p:nvPr/>
        </p:nvSpPr>
        <p:spPr>
          <a:xfrm>
            <a:off x="1403648" y="404664"/>
            <a:ext cx="7632848"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l-GR" b="1" u="sng" dirty="0" smtClean="0">
                <a:solidFill>
                  <a:srgbClr val="931B1B"/>
                </a:solidFill>
              </a:rPr>
              <a:t> </a:t>
            </a:r>
            <a:r>
              <a:rPr lang="el-GR" b="1" u="sng" dirty="0">
                <a:solidFill>
                  <a:srgbClr val="931B1B"/>
                </a:solidFill>
              </a:rPr>
              <a:t>Παρουσίαση του βασικού μέρους της εργασίας</a:t>
            </a:r>
          </a:p>
        </p:txBody>
      </p:sp>
    </p:spTree>
    <p:extLst>
      <p:ext uri="{BB962C8B-B14F-4D97-AF65-F5344CB8AC3E}">
        <p14:creationId xmlns:p14="http://schemas.microsoft.com/office/powerpoint/2010/main" val="121648644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5634</TotalTime>
  <Words>2556</Words>
  <Application>Microsoft Office PowerPoint</Application>
  <PresentationFormat>Προβολή στην οθόνη (4:3)</PresentationFormat>
  <Paragraphs>222</Paragraphs>
  <Slides>33</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33</vt:i4>
      </vt:variant>
    </vt:vector>
  </HeadingPairs>
  <TitlesOfParts>
    <vt:vector size="39" baseType="lpstr">
      <vt:lpstr>Arial</vt:lpstr>
      <vt:lpstr>Book Antiqua</vt:lpstr>
      <vt:lpstr>Calibri</vt:lpstr>
      <vt:lpstr>Calibri Light</vt:lpstr>
      <vt:lpstr>Times New Roman</vt:lpstr>
      <vt:lpstr>Θέμα του Office</vt:lpstr>
      <vt:lpstr>Σχεδιασμός υλοποίηση και αποτίμηση εκπαιδευτικού υλικού με την μέθοδο της ΕΞΑΕ για μαθητές Γυμνασίου  που έχουν κριθεί κατ’ ιδίαν διδαχθέντες στο μάθημα των μαθηματικών</vt:lpstr>
      <vt:lpstr>Αφιερωμένο στους γονείς μου</vt:lpstr>
      <vt:lpstr>1. Σκοπός</vt:lpstr>
      <vt:lpstr>2. Συνεισφορά της διπλωματικής</vt:lpstr>
      <vt:lpstr>Παρουσίαση του PowerPoint</vt:lpstr>
      <vt:lpstr>4.Δομή της εργασίας</vt:lpstr>
      <vt:lpstr>ΑΣΥΓΧΡΟΝΗ ΜΟΡΦΗ ΕΞΑΕ</vt:lpstr>
      <vt:lpstr>Παρουσίαση του PowerPoint</vt:lpstr>
      <vt:lpstr>Παρουσίαση του PowerPoint</vt:lpstr>
      <vt:lpstr> 7α. Μαθητοκεντρική – γνωσιακή τάση στο εκπαιδευτικό υλικό  </vt:lpstr>
      <vt:lpstr> 7α. Μαθητοκεντρική – γνωσιακή τάση στο εκπαιδευτικό υλικό  </vt:lpstr>
      <vt:lpstr> 7α. Μαθητοκεντρική – γνωσιακή τάση στο εκπαιδευτικό υλικό  </vt:lpstr>
      <vt:lpstr> 7α. Μαθητοκεντρική – γνωσιακή τάση στο εκπαιδευτικό υλικό  </vt:lpstr>
      <vt:lpstr> 7β. Το μοντέλο Gagne , σχεδιασμός &amp; ανάπτυξη Ε.Υ. </vt:lpstr>
      <vt:lpstr> 7β. Το μοντέλο Gagne , σχεδιασμός &amp; ανάπτυξη Ε.Υ. </vt:lpstr>
      <vt:lpstr> 7β. Το μοντέλο Gagne , σχεδιασμός &amp; ανάπτυξη Ε.Υ. </vt:lpstr>
      <vt:lpstr> 7β. Το μοντέλο Gagne , σχεδιασμός &amp; ανάπτυξη Ε.Υ. </vt:lpstr>
      <vt:lpstr> 7β. Το μοντέλο Gagne , σχεδιασμός &amp; ανάπτυξη Ε.Υ. </vt:lpstr>
      <vt:lpstr>7γ. Τυπολογία των στοιχείων από τα οποία απαρτίζεται το εκπαιδευτικό υλικό . </vt:lpstr>
      <vt:lpstr>8. Μεθοδολογία της έρευνας</vt:lpstr>
      <vt:lpstr>8. Μεθοδολογία της έρευνας</vt:lpstr>
      <vt:lpstr>Παιδαγωγικοί στόχοι </vt:lpstr>
      <vt:lpstr>Αποτελέσματα - Κύρια ευρήματα  </vt:lpstr>
      <vt:lpstr>Αποτελέσματα - Κύρια ευρήματα  </vt:lpstr>
      <vt:lpstr>Αποτελέσματα - Κύρια ευρήματα  </vt:lpstr>
      <vt:lpstr>Συμπεράσματα από την αξιολόγηση του Ε.Υ. των μαθητών </vt:lpstr>
      <vt:lpstr>Συμπεράσματα από την αξιολόγηση του Ε.Υ. των μαθητών </vt:lpstr>
      <vt:lpstr>Συμπεράσματα από την αξιολόγηση του Ε.Υ. των μαθητών </vt:lpstr>
      <vt:lpstr>Συμπεράσματα από την αξιολόγηση του Ε.Υ. των μαθητών </vt:lpstr>
      <vt:lpstr>Συμπεράσματα από την αξιολόγηση του Ε.Υ. των μαθητών </vt:lpstr>
      <vt:lpstr>«Αναφορά αξιολόγησης εκπαιδευτικού υλικού από εμπειρογνώμονα - εκπαιδευτικό»</vt:lpstr>
      <vt:lpstr>Παρουσίαση του PowerPoint</vt:lpstr>
      <vt:lpstr>Παρουσίαση του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Microsoft</cp:lastModifiedBy>
  <cp:revision>1778</cp:revision>
  <dcterms:created xsi:type="dcterms:W3CDTF">2003-10-16T17:37:47Z</dcterms:created>
  <dcterms:modified xsi:type="dcterms:W3CDTF">2020-11-24T08:50:37Z</dcterms:modified>
</cp:coreProperties>
</file>