
<file path=[Content_Types].xml><?xml version="1.0" encoding="utf-8"?>
<Types xmlns="http://schemas.openxmlformats.org/package/2006/content-types">
  <Default Extension="jpeg" ContentType="image/jpeg"/>
  <Default Extension="jpe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7" r:id="rId9"/>
    <p:sldId id="263" r:id="rId10"/>
    <p:sldId id="268" r:id="rId11"/>
    <p:sldId id="269" r:id="rId12"/>
    <p:sldId id="270" r:id="rId13"/>
    <p:sldId id="264" r:id="rId14"/>
    <p:sldId id="265" r:id="rId15"/>
    <p:sldId id="271" r:id="rId16"/>
    <p:sldId id="272" r:id="rId17"/>
    <p:sldId id="277" r:id="rId18"/>
    <p:sldId id="279" r:id="rId19"/>
    <p:sldId id="280" r:id="rId20"/>
    <p:sldId id="281" r:id="rId21"/>
    <p:sldId id="282" r:id="rId22"/>
    <p:sldId id="266" r:id="rId23"/>
    <p:sldId id="273" r:id="rId24"/>
    <p:sldId id="274" r:id="rId25"/>
    <p:sldId id="275" r:id="rId26"/>
    <p:sldId id="276" r:id="rId2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6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360F8E-14F3-47D0-B892-20CCFBD03919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D3FF85-5297-4F21-AAAB-3492FC8EDA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538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3FF85-5297-4F21-AAAB-3492FC8EDAFA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1131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3FF85-5297-4F21-AAAB-3492FC8EDAFA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1131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3FF85-5297-4F21-AAAB-3492FC8EDAFA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1131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3FF85-5297-4F21-AAAB-3492FC8EDAFA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1131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8A8523F-1089-4ED3-8755-95C1482C5DEC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10" name="Ορθογώνιο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Ορθογώνιο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Ορθογώνιο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Ευθεία γραμμή σύνδεσης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Ευθεία γραμμή σύνδεσης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Ευθεία γραμμή σύνδεσης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Ορθογώνιο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Έλλειψη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Έλλειψη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Έλλειψη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Έλλειψη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Έλλειψη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9C95C36-640A-4D21-8531-CC4B5A37ADA7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8523F-1089-4ED3-8755-95C1482C5DEC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95C36-640A-4D21-8531-CC4B5A37ADA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8523F-1089-4ED3-8755-95C1482C5DEC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95C36-640A-4D21-8531-CC4B5A37ADA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8A8523F-1089-4ED3-8755-95C1482C5DEC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9C95C36-640A-4D21-8531-CC4B5A37ADA7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8A8523F-1089-4ED3-8755-95C1482C5DEC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9" name="Ορθογώνιο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Ευθεία γραμμή σύνδεσης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Ευθεία γραμμή σύνδεσης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Ορθογώνιο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Έλλειψη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Έλλειψη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Έλλειψη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Έλλειψη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Έλλειψη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Ευθεία γραμμή σύνδεσης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9C95C36-640A-4D21-8531-CC4B5A37ADA7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8523F-1089-4ED3-8755-95C1482C5DEC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95C36-640A-4D21-8531-CC4B5A37ADA7}" type="slidenum">
              <a:rPr lang="el-GR" smtClean="0"/>
              <a:t>‹#›</a:t>
            </a:fld>
            <a:endParaRPr lang="el-GR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8523F-1089-4ED3-8755-95C1482C5DEC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95C36-640A-4D21-8531-CC4B5A37ADA7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Θέση κειμένου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4" name="Θέση κειμένου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6" name="Θέση ημερομηνίας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8A8523F-1089-4ED3-8755-95C1482C5DEC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9C95C36-640A-4D21-8531-CC4B5A37ADA7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8523F-1089-4ED3-8755-95C1482C5DEC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95C36-640A-4D21-8531-CC4B5A37ADA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Θέση περιεχομένου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Θέση ημερομηνίας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8A8523F-1089-4ED3-8755-95C1482C5DEC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9C95C36-640A-4D21-8531-CC4B5A37ADA7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Θέση υποσέλιδου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Έλλειψη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Ευθεία γραμμή σύνδεσης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Ευθεία γραμμή σύνδεσης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Ευθεία γραμμή σύνδεσης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Θέση ημερομηνίας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8A8523F-1089-4ED3-8755-95C1482C5DEC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9C95C36-640A-4D21-8531-CC4B5A37ADA7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Θέση υποσέλιδου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8A8523F-1089-4ED3-8755-95C1482C5DEC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Ορθογώνιο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Έλλειψη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9C95C36-640A-4D21-8531-CC4B5A37ADA7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hamilo.datacenter.uoc.gr/metchamilo/courses/ISTORIAH8HKAIE8IMATHSKRHTHS/index.ph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1 - Ορθογώνιο"/>
          <p:cNvSpPr>
            <a:spLocks noChangeArrowheads="1"/>
          </p:cNvSpPr>
          <p:nvPr/>
        </p:nvSpPr>
        <p:spPr bwMode="auto">
          <a:xfrm>
            <a:off x="1619672" y="261610"/>
            <a:ext cx="74039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1400" dirty="0">
                <a:solidFill>
                  <a:schemeClr val="tx2"/>
                </a:solidFill>
                <a:latin typeface="Book Antiqua" panose="02040602050305030304" pitchFamily="18" charset="0"/>
              </a:rPr>
              <a:t>Πρόγραμμα Μεταπτυχιακών Σπουδών: </a:t>
            </a:r>
            <a:endParaRPr lang="en-US" sz="1400" dirty="0">
              <a:solidFill>
                <a:schemeClr val="tx2"/>
              </a:solidFill>
              <a:latin typeface="Book Antiqua" panose="02040602050305030304" pitchFamily="18" charset="0"/>
            </a:endParaRPr>
          </a:p>
          <a:p>
            <a:pPr algn="ctr"/>
            <a:r>
              <a:rPr lang="el-GR" sz="1400" dirty="0">
                <a:solidFill>
                  <a:schemeClr val="tx2"/>
                </a:solidFill>
                <a:latin typeface="Book Antiqua" panose="02040602050305030304" pitchFamily="18" charset="0"/>
              </a:rPr>
              <a:t>«Επιστήμες της Αγωγής - Εξ Αποστάσεως Εκπαίδευση  με την χρήση των ΤΠΕ (e-</a:t>
            </a:r>
            <a:r>
              <a:rPr lang="el-GR" sz="1400" dirty="0" err="1">
                <a:solidFill>
                  <a:schemeClr val="tx2"/>
                </a:solidFill>
                <a:latin typeface="Book Antiqua" panose="02040602050305030304" pitchFamily="18" charset="0"/>
              </a:rPr>
              <a:t>Learning</a:t>
            </a:r>
            <a:r>
              <a:rPr lang="el-GR" sz="1400" dirty="0">
                <a:latin typeface="Book Antiqua" panose="02040602050305030304" pitchFamily="18" charset="0"/>
              </a:rPr>
              <a:t>)»</a:t>
            </a:r>
            <a:endParaRPr lang="el-GR" sz="1200" dirty="0">
              <a:latin typeface="Book Antiqua" panose="02040602050305030304" pitchFamily="18" charset="0"/>
            </a:endParaRPr>
          </a:p>
        </p:txBody>
      </p:sp>
      <p:sp>
        <p:nvSpPr>
          <p:cNvPr id="5" name="Τίτλος 4"/>
          <p:cNvSpPr>
            <a:spLocks noGrp="1"/>
          </p:cNvSpPr>
          <p:nvPr>
            <p:ph type="ctrTitle"/>
          </p:nvPr>
        </p:nvSpPr>
        <p:spPr>
          <a:xfrm>
            <a:off x="2235526" y="3093154"/>
            <a:ext cx="6172200" cy="670226"/>
          </a:xfrm>
        </p:spPr>
        <p:txBody>
          <a:bodyPr>
            <a:normAutofit/>
          </a:bodyPr>
          <a:lstStyle/>
          <a:p>
            <a:pPr algn="ctr"/>
            <a:r>
              <a:rPr lang="el-GR" sz="2000" i="1" dirty="0" smtClean="0">
                <a:latin typeface="+mn-lt"/>
              </a:rPr>
              <a:t>ΕΥΑΓΓΕΛΙΑ ΧΑΙΡΕΤΗ</a:t>
            </a:r>
            <a:endParaRPr lang="el-GR" sz="2000" i="1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010" y="1556792"/>
            <a:ext cx="59766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i="1" dirty="0" smtClean="0">
                <a:solidFill>
                  <a:schemeClr val="tx2"/>
                </a:solidFill>
              </a:rPr>
              <a:t>Σχεδιασμός, </a:t>
            </a:r>
            <a:r>
              <a:rPr lang="el-GR" sz="2400" b="1" i="1" dirty="0">
                <a:solidFill>
                  <a:schemeClr val="tx2"/>
                </a:solidFill>
              </a:rPr>
              <a:t>Ανάπτυξη και Αποτίμηση Εκπαιδευτικού Υλικού με τη Μέθοδο της </a:t>
            </a:r>
            <a:r>
              <a:rPr lang="el-GR" sz="2400" b="1" i="1" dirty="0" err="1">
                <a:solidFill>
                  <a:schemeClr val="tx2"/>
                </a:solidFill>
              </a:rPr>
              <a:t>ΕξΑΕ</a:t>
            </a:r>
            <a:r>
              <a:rPr lang="el-GR" sz="2400" b="1" i="1" dirty="0">
                <a:solidFill>
                  <a:schemeClr val="tx2"/>
                </a:solidFill>
              </a:rPr>
              <a:t> για την Ιστορία, τα Ήθη και τα Έθιμα της </a:t>
            </a:r>
            <a:r>
              <a:rPr lang="el-GR" sz="2400" b="1" i="1" dirty="0" smtClean="0">
                <a:solidFill>
                  <a:schemeClr val="tx2"/>
                </a:solidFill>
              </a:rPr>
              <a:t>Κρήτης.</a:t>
            </a:r>
          </a:p>
          <a:p>
            <a:pPr algn="ctr"/>
            <a:endParaRPr lang="el-GR" sz="2400" i="1" dirty="0">
              <a:solidFill>
                <a:schemeClr val="tx2"/>
              </a:solidFill>
            </a:endParaRPr>
          </a:p>
          <a:p>
            <a:pPr algn="ctr"/>
            <a:endParaRPr lang="el-GR" sz="2400" dirty="0"/>
          </a:p>
        </p:txBody>
      </p:sp>
      <p:graphicFrame>
        <p:nvGraphicFramePr>
          <p:cNvPr id="8" name="Πίνακας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396341"/>
              </p:ext>
            </p:extLst>
          </p:nvPr>
        </p:nvGraphicFramePr>
        <p:xfrm>
          <a:off x="2368252" y="4437112"/>
          <a:ext cx="6096000" cy="1737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96000"/>
              </a:tblGrid>
              <a:tr h="61724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Επιτροπή κρίσης</a:t>
                      </a:r>
                    </a:p>
                    <a:p>
                      <a:pPr algn="ctr"/>
                      <a:endParaRPr lang="el-GR" dirty="0"/>
                    </a:p>
                  </a:txBody>
                  <a:tcPr/>
                </a:tc>
              </a:tr>
              <a:tr h="352713">
                <a:tc>
                  <a:txBody>
                    <a:bodyPr/>
                    <a:lstStyle/>
                    <a:p>
                      <a:r>
                        <a:rPr lang="el-GR" smtClean="0"/>
                        <a:t>Επιβλέπων</a:t>
                      </a:r>
                      <a:r>
                        <a:rPr lang="el-GR" baseline="0" smtClean="0"/>
                        <a:t> καθηγητής: </a:t>
                      </a:r>
                      <a:r>
                        <a:rPr lang="el-GR" smtClean="0"/>
                        <a:t>Παπαβασιλείου</a:t>
                      </a:r>
                      <a:r>
                        <a:rPr lang="el-GR" baseline="0" smtClean="0"/>
                        <a:t> Ευάγγελος</a:t>
                      </a:r>
                      <a:endParaRPr lang="el-GR" dirty="0"/>
                    </a:p>
                  </a:txBody>
                  <a:tcPr/>
                </a:tc>
              </a:tr>
              <a:tr h="352713">
                <a:tc>
                  <a:txBody>
                    <a:bodyPr/>
                    <a:lstStyle/>
                    <a:p>
                      <a:r>
                        <a:rPr lang="el-GR" dirty="0" smtClean="0"/>
                        <a:t>Συν-επιβλέπων καθηγητής:</a:t>
                      </a:r>
                      <a:r>
                        <a:rPr lang="el-GR" baseline="0" dirty="0" smtClean="0"/>
                        <a:t> Αναστασιάδης Παναγιώτης</a:t>
                      </a:r>
                      <a:endParaRPr lang="el-GR" dirty="0"/>
                    </a:p>
                  </a:txBody>
                  <a:tcPr/>
                </a:tc>
              </a:tr>
              <a:tr h="352713">
                <a:tc>
                  <a:txBody>
                    <a:bodyPr/>
                    <a:lstStyle/>
                    <a:p>
                      <a:r>
                        <a:rPr lang="el-GR" dirty="0" smtClean="0"/>
                        <a:t>Συν-επιβλέπων καθηγητής: Χαλκιαδάκης Εμμανουήλ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184836" y="6337279"/>
            <a:ext cx="1872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b="1" dirty="0" smtClean="0"/>
              <a:t>Ρέθυμνο, 2020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45112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11560" y="764704"/>
            <a:ext cx="7467600" cy="48737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800" b="1" i="1" dirty="0" smtClean="0">
                <a:solidFill>
                  <a:schemeClr val="tx2"/>
                </a:solidFill>
              </a:rPr>
              <a:t>6. Παραγόμενο εκπαιδευτικό υλικό (2/4)</a:t>
            </a:r>
            <a:endParaRPr lang="en-US" sz="2800" b="1" i="1" dirty="0" smtClean="0">
              <a:solidFill>
                <a:schemeClr val="tx2"/>
              </a:solidFill>
            </a:endParaRPr>
          </a:p>
          <a:p>
            <a:pPr marL="0" indent="0">
              <a:buClr>
                <a:schemeClr val="tx2"/>
              </a:buClr>
              <a:buNone/>
            </a:pPr>
            <a:endParaRPr lang="el-GR" b="1" i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l-GR" b="1" dirty="0" smtClean="0">
                <a:solidFill>
                  <a:srgbClr val="666666"/>
                </a:solidFill>
                <a:latin typeface="Open Sans"/>
              </a:rPr>
              <a:t>Στόχοι</a:t>
            </a:r>
            <a:r>
              <a:rPr lang="el-GR" dirty="0" smtClean="0">
                <a:solidFill>
                  <a:srgbClr val="666666"/>
                </a:solidFill>
                <a:latin typeface="Open Sans"/>
              </a:rPr>
              <a:t>:</a:t>
            </a:r>
            <a:endParaRPr lang="el-GR" dirty="0">
              <a:solidFill>
                <a:srgbClr val="666666"/>
              </a:solidFill>
              <a:latin typeface="Open Sans"/>
            </a:endParaRPr>
          </a:p>
          <a:p>
            <a:pPr>
              <a:buClr>
                <a:schemeClr val="tx2"/>
              </a:buClr>
            </a:pPr>
            <a:r>
              <a:rPr lang="el-GR" dirty="0" smtClean="0">
                <a:solidFill>
                  <a:srgbClr val="666666"/>
                </a:solidFill>
                <a:latin typeface="Open Sans"/>
              </a:rPr>
              <a:t>Να </a:t>
            </a:r>
            <a:r>
              <a:rPr lang="el-GR" dirty="0">
                <a:solidFill>
                  <a:srgbClr val="666666"/>
                </a:solidFill>
                <a:latin typeface="Open Sans"/>
              </a:rPr>
              <a:t>μεταφερθούν γνώσεις στους </a:t>
            </a:r>
            <a:r>
              <a:rPr lang="el-GR" dirty="0" smtClean="0">
                <a:solidFill>
                  <a:srgbClr val="666666"/>
                </a:solidFill>
                <a:latin typeface="Open Sans"/>
              </a:rPr>
              <a:t>εκπαιδευόμενους </a:t>
            </a:r>
            <a:r>
              <a:rPr lang="el-GR" dirty="0">
                <a:solidFill>
                  <a:srgbClr val="666666"/>
                </a:solidFill>
                <a:latin typeface="Open Sans"/>
              </a:rPr>
              <a:t>μέσω του εκπαιδευτικού υλικού που έχει σχεδιαστεί με την μεθοδολογία της Εξ αποστάσεως </a:t>
            </a:r>
            <a:r>
              <a:rPr lang="el-GR" dirty="0" smtClean="0">
                <a:solidFill>
                  <a:srgbClr val="666666"/>
                </a:solidFill>
                <a:latin typeface="Open Sans"/>
              </a:rPr>
              <a:t>Εκπαίδευσης</a:t>
            </a:r>
            <a:endParaRPr lang="el-GR" dirty="0">
              <a:solidFill>
                <a:srgbClr val="666666"/>
              </a:solidFill>
              <a:latin typeface="Open Sans"/>
            </a:endParaRPr>
          </a:p>
          <a:p>
            <a:pPr>
              <a:buClr>
                <a:schemeClr val="tx2"/>
              </a:buClr>
            </a:pPr>
            <a:r>
              <a:rPr lang="el-GR" dirty="0" smtClean="0">
                <a:solidFill>
                  <a:srgbClr val="666666"/>
                </a:solidFill>
                <a:latin typeface="Open Sans"/>
              </a:rPr>
              <a:t>Να </a:t>
            </a:r>
            <a:r>
              <a:rPr lang="el-GR" dirty="0">
                <a:solidFill>
                  <a:srgbClr val="666666"/>
                </a:solidFill>
                <a:latin typeface="Open Sans"/>
              </a:rPr>
              <a:t>μάθουν για την Ιστορία, τα ήθη και τα έθιμα της </a:t>
            </a:r>
            <a:r>
              <a:rPr lang="el-GR" dirty="0" smtClean="0">
                <a:solidFill>
                  <a:srgbClr val="666666"/>
                </a:solidFill>
                <a:latin typeface="Open Sans"/>
              </a:rPr>
              <a:t>Κρήτης</a:t>
            </a:r>
            <a:endParaRPr lang="el-GR" dirty="0">
              <a:solidFill>
                <a:srgbClr val="666666"/>
              </a:solidFill>
              <a:latin typeface="Open Sans"/>
            </a:endParaRPr>
          </a:p>
          <a:p>
            <a:pPr>
              <a:buClr>
                <a:schemeClr val="tx2"/>
              </a:buClr>
            </a:pPr>
            <a:r>
              <a:rPr lang="el-GR" dirty="0" smtClean="0">
                <a:solidFill>
                  <a:srgbClr val="666666"/>
                </a:solidFill>
                <a:latin typeface="Open Sans"/>
              </a:rPr>
              <a:t>Να </a:t>
            </a:r>
            <a:r>
              <a:rPr lang="el-GR" dirty="0">
                <a:solidFill>
                  <a:srgbClr val="666666"/>
                </a:solidFill>
                <a:latin typeface="Open Sans"/>
              </a:rPr>
              <a:t>γνωρίζουν πληροφορίες για το χωριό </a:t>
            </a:r>
            <a:r>
              <a:rPr lang="el-GR" dirty="0" err="1">
                <a:solidFill>
                  <a:srgbClr val="666666"/>
                </a:solidFill>
                <a:latin typeface="Open Sans"/>
              </a:rPr>
              <a:t>Ρουκάνι</a:t>
            </a:r>
            <a:r>
              <a:rPr lang="el-GR" dirty="0">
                <a:solidFill>
                  <a:srgbClr val="666666"/>
                </a:solidFill>
                <a:latin typeface="Open Sans"/>
              </a:rPr>
              <a:t> Ηρακλείου Κρήτης, τα χαρακτηριστικά των κατοίκων καθώς και τις διατροφικές τους </a:t>
            </a:r>
            <a:r>
              <a:rPr lang="el-GR" dirty="0" smtClean="0">
                <a:solidFill>
                  <a:srgbClr val="666666"/>
                </a:solidFill>
                <a:latin typeface="Open Sans"/>
              </a:rPr>
              <a:t>συνήθειες</a:t>
            </a:r>
            <a:endParaRPr lang="el-GR" dirty="0">
              <a:solidFill>
                <a:srgbClr val="666666"/>
              </a:solidFill>
              <a:latin typeface="Open Sans"/>
            </a:endParaRPr>
          </a:p>
          <a:p>
            <a:pPr>
              <a:buClr>
                <a:schemeClr val="tx2"/>
              </a:buClr>
            </a:pPr>
            <a:endParaRPr lang="el-G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784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11560" y="764704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b="1" i="1" dirty="0" smtClean="0">
                <a:solidFill>
                  <a:schemeClr val="tx2"/>
                </a:solidFill>
              </a:rPr>
              <a:t>6. Παραγόμενο εκπαιδευτικό υλικό (3/4)</a:t>
            </a:r>
            <a:endParaRPr lang="en-US" sz="2800" b="1" i="1" dirty="0" smtClean="0">
              <a:solidFill>
                <a:schemeClr val="tx2"/>
              </a:solidFill>
            </a:endParaRPr>
          </a:p>
          <a:p>
            <a:pPr marL="0" indent="0">
              <a:buClr>
                <a:schemeClr val="tx2"/>
              </a:buClr>
              <a:buNone/>
            </a:pPr>
            <a:endParaRPr lang="el-GR" b="1" i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l-GR" b="1" dirty="0" smtClean="0">
                <a:solidFill>
                  <a:srgbClr val="666666"/>
                </a:solidFill>
                <a:latin typeface="Open Sans"/>
              </a:rPr>
              <a:t>Περιεχόμενο μαθήματος:</a:t>
            </a:r>
          </a:p>
          <a:p>
            <a:pPr marL="0" indent="0">
              <a:buNone/>
            </a:pPr>
            <a:endParaRPr lang="el-GR" b="1" dirty="0">
              <a:solidFill>
                <a:srgbClr val="666666"/>
              </a:solidFill>
              <a:latin typeface="Open Sans"/>
            </a:endParaRPr>
          </a:p>
          <a:p>
            <a:pPr>
              <a:buClr>
                <a:schemeClr val="tx2"/>
              </a:buClr>
            </a:pPr>
            <a:r>
              <a:rPr lang="el-GR" dirty="0">
                <a:solidFill>
                  <a:schemeClr val="tx2"/>
                </a:solidFill>
              </a:rPr>
              <a:t>1η Ενότητα: </a:t>
            </a:r>
            <a:r>
              <a:rPr lang="el-GR" b="1" dirty="0">
                <a:solidFill>
                  <a:schemeClr val="tx2"/>
                </a:solidFill>
              </a:rPr>
              <a:t>Ιστορική Αναδρομή</a:t>
            </a:r>
            <a:endParaRPr lang="el-GR" dirty="0">
              <a:solidFill>
                <a:schemeClr val="tx2"/>
              </a:solidFill>
            </a:endParaRPr>
          </a:p>
          <a:p>
            <a:pPr>
              <a:buClr>
                <a:schemeClr val="tx2"/>
              </a:buClr>
            </a:pPr>
            <a:r>
              <a:rPr lang="el-GR" dirty="0">
                <a:solidFill>
                  <a:schemeClr val="tx2"/>
                </a:solidFill>
              </a:rPr>
              <a:t>2η Ενότητα: </a:t>
            </a:r>
            <a:r>
              <a:rPr lang="el-GR" b="1" dirty="0">
                <a:solidFill>
                  <a:schemeClr val="tx2"/>
                </a:solidFill>
              </a:rPr>
              <a:t>Ήθη και έθιμα</a:t>
            </a:r>
            <a:endParaRPr lang="el-GR" dirty="0">
              <a:solidFill>
                <a:schemeClr val="tx2"/>
              </a:solidFill>
            </a:endParaRPr>
          </a:p>
          <a:p>
            <a:pPr>
              <a:buClr>
                <a:schemeClr val="tx2"/>
              </a:buClr>
            </a:pPr>
            <a:r>
              <a:rPr lang="el-GR" dirty="0">
                <a:solidFill>
                  <a:schemeClr val="tx2"/>
                </a:solidFill>
              </a:rPr>
              <a:t>3η Ενότητα: </a:t>
            </a:r>
            <a:r>
              <a:rPr lang="el-GR" b="1" dirty="0">
                <a:solidFill>
                  <a:schemeClr val="tx2"/>
                </a:solidFill>
              </a:rPr>
              <a:t>Ο τόπος μου</a:t>
            </a:r>
            <a:endParaRPr lang="el-GR" dirty="0">
              <a:solidFill>
                <a:schemeClr val="tx2"/>
              </a:solidFill>
            </a:endParaRPr>
          </a:p>
          <a:p>
            <a:pPr>
              <a:buClr>
                <a:schemeClr val="tx2"/>
              </a:buClr>
            </a:pPr>
            <a:r>
              <a:rPr lang="el-GR" dirty="0">
                <a:solidFill>
                  <a:schemeClr val="tx2"/>
                </a:solidFill>
              </a:rPr>
              <a:t>4η Ενότητα: </a:t>
            </a:r>
            <a:r>
              <a:rPr lang="el-GR" b="1" dirty="0" smtClean="0">
                <a:solidFill>
                  <a:schemeClr val="tx2"/>
                </a:solidFill>
              </a:rPr>
              <a:t>Διατροφή</a:t>
            </a:r>
          </a:p>
          <a:p>
            <a:pPr>
              <a:buClr>
                <a:schemeClr val="tx2"/>
              </a:buClr>
            </a:pPr>
            <a:endParaRPr lang="el-GR" b="1" dirty="0">
              <a:solidFill>
                <a:schemeClr val="tx2"/>
              </a:solidFill>
            </a:endParaRPr>
          </a:p>
          <a:p>
            <a:pPr marL="0" indent="0">
              <a:buClr>
                <a:schemeClr val="tx2"/>
              </a:buClr>
              <a:buNone/>
            </a:pPr>
            <a:r>
              <a:rPr lang="el-GR" i="1" dirty="0" smtClean="0">
                <a:sym typeface="Wingdings" pitchFamily="2" charset="2"/>
              </a:rPr>
              <a:t> Το </a:t>
            </a:r>
            <a:r>
              <a:rPr lang="el-GR" i="1" dirty="0" err="1" smtClean="0"/>
              <a:t>περιέχομενο</a:t>
            </a:r>
            <a:r>
              <a:rPr lang="el-GR" i="1" dirty="0" smtClean="0"/>
              <a:t> </a:t>
            </a:r>
            <a:r>
              <a:rPr lang="el-GR" i="1" dirty="0"/>
              <a:t>των ενοτήτων δημιουργήθηκε με την χρήση της εφαρμογής </a:t>
            </a:r>
            <a:r>
              <a:rPr lang="en-US" b="1" i="1" dirty="0"/>
              <a:t>h</a:t>
            </a:r>
            <a:r>
              <a:rPr lang="el-GR" b="1" i="1" dirty="0"/>
              <a:t>5</a:t>
            </a:r>
            <a:r>
              <a:rPr lang="en-US" b="1" i="1" dirty="0" smtClean="0"/>
              <a:t>p</a:t>
            </a:r>
            <a:r>
              <a:rPr lang="el-GR" i="1" dirty="0" smtClean="0"/>
              <a:t>.</a:t>
            </a:r>
            <a:endParaRPr lang="el-GR" i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i="1" dirty="0">
              <a:solidFill>
                <a:srgbClr val="666666"/>
              </a:solidFill>
              <a:latin typeface="Open Sans"/>
            </a:endParaRPr>
          </a:p>
          <a:p>
            <a:pPr>
              <a:buClr>
                <a:schemeClr val="tx2"/>
              </a:buClr>
            </a:pPr>
            <a:endParaRPr lang="el-G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88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11560" y="764704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b="1" i="1" dirty="0" smtClean="0">
                <a:solidFill>
                  <a:schemeClr val="tx2"/>
                </a:solidFill>
              </a:rPr>
              <a:t>6. Παραγόμενο εκπαιδευτικό υλικό (4/4)</a:t>
            </a:r>
            <a:endParaRPr lang="en-US" sz="2800" b="1" i="1" dirty="0" smtClean="0">
              <a:solidFill>
                <a:schemeClr val="tx2"/>
              </a:solidFill>
            </a:endParaRPr>
          </a:p>
          <a:p>
            <a:pPr marL="0" indent="0">
              <a:buClr>
                <a:schemeClr val="tx2"/>
              </a:buClr>
              <a:buNone/>
            </a:pPr>
            <a:endParaRPr lang="el-GR" b="1" i="1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rgbClr val="666666"/>
                </a:solidFill>
                <a:latin typeface="Open Sans"/>
              </a:rPr>
              <a:t>Το εκπαιδευτικό υλικό είναι σχεδιασμένο με βάση την μεθοδολογία της εξ αποστάσεως εκπαίδευσης.</a:t>
            </a:r>
            <a:endParaRPr lang="el-GR" dirty="0">
              <a:solidFill>
                <a:srgbClr val="666666"/>
              </a:solidFill>
              <a:latin typeface="Open Sans"/>
            </a:endParaRPr>
          </a:p>
          <a:p>
            <a:pPr>
              <a:buClr>
                <a:schemeClr val="tx2"/>
              </a:buClr>
            </a:pPr>
            <a:endParaRPr lang="el-GR" dirty="0" smtClean="0">
              <a:solidFill>
                <a:schemeClr val="tx2"/>
              </a:solidFill>
              <a:hlinkClick r:id="rId3"/>
            </a:endParaRPr>
          </a:p>
          <a:p>
            <a:pPr>
              <a:buClr>
                <a:schemeClr val="tx2"/>
              </a:buClr>
            </a:pPr>
            <a:r>
              <a:rPr lang="en-US" dirty="0">
                <a:solidFill>
                  <a:schemeClr val="tx2"/>
                </a:solidFill>
                <a:hlinkClick r:id="rId3"/>
              </a:rPr>
              <a:t>http://</a:t>
            </a:r>
            <a:r>
              <a:rPr lang="en-US" dirty="0" smtClean="0">
                <a:solidFill>
                  <a:schemeClr val="tx2"/>
                </a:solidFill>
                <a:hlinkClick r:id="rId3"/>
              </a:rPr>
              <a:t>chamilo.datacenter.uoc.gr/metchamilo/courses/ISTORIAH8HKAIE8IMATHSKRHTHS/index.php</a:t>
            </a:r>
            <a:r>
              <a:rPr lang="el-GR" dirty="0" smtClean="0">
                <a:solidFill>
                  <a:schemeClr val="tx2"/>
                </a:solidFill>
                <a:hlinkClick r:id="rId3"/>
              </a:rPr>
              <a:t>.</a:t>
            </a:r>
          </a:p>
          <a:p>
            <a:pPr>
              <a:buClr>
                <a:schemeClr val="tx2"/>
              </a:buClr>
            </a:pPr>
            <a:endParaRPr lang="el-GR" dirty="0">
              <a:solidFill>
                <a:schemeClr val="tx2"/>
              </a:solidFill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377098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467544" y="908720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i="1" dirty="0" smtClean="0">
                <a:solidFill>
                  <a:schemeClr val="tx2"/>
                </a:solidFill>
              </a:rPr>
              <a:t>7. Μεθοδολογία</a:t>
            </a:r>
          </a:p>
          <a:p>
            <a:pPr marL="0" indent="0">
              <a:buNone/>
            </a:pPr>
            <a:endParaRPr lang="el-GR" sz="3200" b="1" i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l-GR" b="1" i="1" dirty="0" smtClean="0">
                <a:solidFill>
                  <a:schemeClr val="tx2"/>
                </a:solidFill>
              </a:rPr>
              <a:t>Αξιολόγηση εκπαιδευτικού υλικού: </a:t>
            </a:r>
          </a:p>
          <a:p>
            <a:pPr marL="0" indent="0">
              <a:buNone/>
            </a:pPr>
            <a:endParaRPr lang="el-GR" b="1" i="1" dirty="0" smtClean="0">
              <a:solidFill>
                <a:schemeClr val="tx2"/>
              </a:solidFill>
            </a:endParaRPr>
          </a:p>
          <a:p>
            <a:r>
              <a:rPr lang="el-GR" b="1" i="1" dirty="0" smtClean="0">
                <a:solidFill>
                  <a:schemeClr val="tx2"/>
                </a:solidFill>
              </a:rPr>
              <a:t>Διεξαγωγή ποιοτικής έρευνας με ανοιχτές ερωτήσεις σε ερωτηματολόγια</a:t>
            </a:r>
          </a:p>
          <a:p>
            <a:r>
              <a:rPr lang="el-GR" b="1" i="1" dirty="0" smtClean="0">
                <a:solidFill>
                  <a:schemeClr val="tx2"/>
                </a:solidFill>
              </a:rPr>
              <a:t>Δείγμα έρευνας: Εκπαιδευτικοί πρωτοβάθμιας και δευτεροβάθμιας εκπαίδευσης</a:t>
            </a:r>
          </a:p>
          <a:p>
            <a:r>
              <a:rPr lang="el-GR" b="1" i="1" dirty="0" smtClean="0">
                <a:solidFill>
                  <a:schemeClr val="tx2"/>
                </a:solidFill>
              </a:rPr>
              <a:t>Αποτύπωση απόψεων των συμμετεχόντων με ακρίβεια και πληρότητα</a:t>
            </a:r>
            <a:endParaRPr lang="el-GR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311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352928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i="1" dirty="0">
                <a:solidFill>
                  <a:schemeClr val="tx2"/>
                </a:solidFill>
              </a:rPr>
              <a:t>8</a:t>
            </a:r>
            <a:r>
              <a:rPr lang="el-GR" sz="3200" b="1" i="1" dirty="0" smtClean="0">
                <a:solidFill>
                  <a:schemeClr val="tx2"/>
                </a:solidFill>
              </a:rPr>
              <a:t>. Αποτελέσματα – Κύρια ευρήματα (1/8)</a:t>
            </a:r>
          </a:p>
          <a:p>
            <a:pPr marL="0" indent="0">
              <a:buNone/>
            </a:pPr>
            <a:r>
              <a:rPr lang="el-GR" sz="2600" u="sng" smtClean="0">
                <a:solidFill>
                  <a:schemeClr val="tx2"/>
                </a:solidFill>
              </a:rPr>
              <a:t>Επιστημονική </a:t>
            </a:r>
            <a:r>
              <a:rPr lang="el-GR" sz="2600" u="sng" dirty="0" smtClean="0">
                <a:solidFill>
                  <a:schemeClr val="tx2"/>
                </a:solidFill>
              </a:rPr>
              <a:t>συνοχή / Τεκμηρίωση του Ε.Υ. </a:t>
            </a:r>
            <a:endParaRPr lang="el-GR" sz="2600" u="sng" dirty="0" smtClean="0">
              <a:solidFill>
                <a:schemeClr val="tx2"/>
              </a:solidFill>
              <a:latin typeface="Calibri"/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el-GR" sz="2000" b="1" i="1" dirty="0" smtClean="0">
              <a:solidFill>
                <a:schemeClr val="tx2"/>
              </a:solidFill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solidFill>
                  <a:schemeClr val="tx2"/>
                </a:solidFill>
              </a:rPr>
              <a:t>Δεν γίνεται παράθεση βιβλιογραφικών αναφορών.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solidFill>
                  <a:schemeClr val="tx2"/>
                </a:solidFill>
              </a:rPr>
              <a:t>Γίνεται αναφορά διαφορετικών </a:t>
            </a:r>
            <a:r>
              <a:rPr lang="el-GR" dirty="0" smtClean="0">
                <a:solidFill>
                  <a:schemeClr val="tx2"/>
                </a:solidFill>
              </a:rPr>
              <a:t>πηγών και κριτική </a:t>
            </a:r>
            <a:r>
              <a:rPr lang="el-GR" dirty="0">
                <a:solidFill>
                  <a:schemeClr val="tx2"/>
                </a:solidFill>
              </a:rPr>
              <a:t>συζήτηση των πληροφοριών.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>
                <a:solidFill>
                  <a:schemeClr val="tx2"/>
                </a:solidFill>
              </a:rPr>
              <a:t>Δίνει την δυνατότητα για παραπάνω μελέτη.</a:t>
            </a:r>
            <a:endParaRPr lang="el-GR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buNone/>
            </a:pPr>
            <a:endParaRPr lang="el-GR" sz="32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74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28092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i="1" dirty="0">
                <a:solidFill>
                  <a:schemeClr val="tx2"/>
                </a:solidFill>
              </a:rPr>
              <a:t>8</a:t>
            </a:r>
            <a:r>
              <a:rPr lang="el-GR" sz="3200" b="1" i="1" dirty="0" smtClean="0">
                <a:solidFill>
                  <a:schemeClr val="tx2"/>
                </a:solidFill>
              </a:rPr>
              <a:t>. Αποτελέσματα – Κύρια ευρήματα (2/8)</a:t>
            </a:r>
          </a:p>
          <a:p>
            <a:pPr marL="0" indent="0">
              <a:buNone/>
            </a:pPr>
            <a:r>
              <a:rPr lang="el-GR" u="sng" dirty="0" smtClean="0">
                <a:solidFill>
                  <a:schemeClr val="tx2"/>
                </a:solidFill>
              </a:rPr>
              <a:t>Παρουσίαση του Γνωστικού Αντικειμένου</a:t>
            </a:r>
          </a:p>
          <a:p>
            <a:pPr marL="0" indent="0">
              <a:buNone/>
            </a:pPr>
            <a:endParaRPr lang="el-GR" u="sng" dirty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Φιλικό, κατανοητό και απλό ύφος γραφής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Ικανοποιητική πληρότητα πληροφοριών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Χρήση ποικίλων τεχνολογικών μέσων και χρωμάτων</a:t>
            </a:r>
            <a:endParaRPr lang="el-GR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73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23528" y="908720"/>
            <a:ext cx="828092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i="1" dirty="0">
                <a:solidFill>
                  <a:schemeClr val="tx2"/>
                </a:solidFill>
              </a:rPr>
              <a:t>8</a:t>
            </a:r>
            <a:r>
              <a:rPr lang="el-GR" sz="3200" b="1" i="1" dirty="0" smtClean="0">
                <a:solidFill>
                  <a:schemeClr val="tx2"/>
                </a:solidFill>
              </a:rPr>
              <a:t>. Αποτελέσματα – Κύρια ευρήματα (3/8)</a:t>
            </a:r>
          </a:p>
          <a:p>
            <a:pPr marL="0" indent="0">
              <a:buNone/>
            </a:pPr>
            <a:r>
              <a:rPr lang="el-GR" u="sng" dirty="0" smtClean="0">
                <a:solidFill>
                  <a:schemeClr val="tx2"/>
                </a:solidFill>
              </a:rPr>
              <a:t>Ευχρηστία εκπαιδευτικού υλικού.</a:t>
            </a:r>
          </a:p>
          <a:p>
            <a:pPr marL="0" indent="0">
              <a:buNone/>
            </a:pPr>
            <a:endParaRPr lang="el-GR" dirty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Εύκολη πλοήγηση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Κατανοητά κουμπιά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Χρήση υπερσυνδέσεων και εικονιδίων</a:t>
            </a:r>
          </a:p>
          <a:p>
            <a:endParaRPr lang="el-GR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279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467544" y="908720"/>
            <a:ext cx="7848872" cy="487375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sz="3200" b="1" i="1" dirty="0">
                <a:solidFill>
                  <a:schemeClr val="tx2"/>
                </a:solidFill>
              </a:rPr>
              <a:t>8</a:t>
            </a:r>
            <a:r>
              <a:rPr lang="el-GR" sz="3200" b="1" i="1" dirty="0" smtClean="0">
                <a:solidFill>
                  <a:schemeClr val="tx2"/>
                </a:solidFill>
              </a:rPr>
              <a:t>. Αποτελέσματα – Κύρια ευρήματα (4/8)</a:t>
            </a:r>
          </a:p>
          <a:p>
            <a:pPr marL="0" indent="0">
              <a:buNone/>
            </a:pPr>
            <a:r>
              <a:rPr lang="el-GR" u="sng" dirty="0" smtClean="0">
                <a:solidFill>
                  <a:schemeClr val="tx2"/>
                </a:solidFill>
              </a:rPr>
              <a:t>Υποστήριξη εκπαιδευόμενου από το εκπαιδευτικό υλικό.</a:t>
            </a:r>
          </a:p>
          <a:p>
            <a:pPr marL="0" indent="0">
              <a:buNone/>
            </a:pPr>
            <a:endParaRPr lang="el-GR" u="sng" dirty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Σαφείς οδηγίες και συμβουλές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Έμφαση σε σημαντικά σημεία του γνωστικού αντικειμένου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Ενθαρρύνει την </a:t>
            </a:r>
            <a:r>
              <a:rPr lang="el-GR" dirty="0">
                <a:solidFill>
                  <a:schemeClr val="tx2"/>
                </a:solidFill>
              </a:rPr>
              <a:t>έ</a:t>
            </a:r>
            <a:r>
              <a:rPr lang="el-GR" dirty="0" smtClean="0">
                <a:solidFill>
                  <a:schemeClr val="tx2"/>
                </a:solidFill>
              </a:rPr>
              <a:t>κφραση απόψεων των εκπαιδευομένων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Ενθαρρύνει την συναισθηματική εμπλοκή και την αυτό-αξιολόγηση των εκπαιδευομένων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Αναπτύσσει την κριτική σκέψη</a:t>
            </a:r>
          </a:p>
          <a:p>
            <a:endParaRPr lang="el-GR" u="sng" dirty="0" smtClean="0">
              <a:solidFill>
                <a:schemeClr val="tx2"/>
              </a:solidFill>
            </a:endParaRPr>
          </a:p>
          <a:p>
            <a:endParaRPr lang="el-GR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7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23528" y="908720"/>
            <a:ext cx="8352928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i="1" dirty="0">
                <a:solidFill>
                  <a:schemeClr val="tx2"/>
                </a:solidFill>
              </a:rPr>
              <a:t>8</a:t>
            </a:r>
            <a:r>
              <a:rPr lang="el-GR" sz="3200" b="1" i="1" dirty="0" smtClean="0">
                <a:solidFill>
                  <a:schemeClr val="tx2"/>
                </a:solidFill>
              </a:rPr>
              <a:t>. Αποτελέσματα – Κύρια ευρήματα (5/8)</a:t>
            </a:r>
          </a:p>
          <a:p>
            <a:pPr marL="0" indent="0">
              <a:buNone/>
            </a:pPr>
            <a:r>
              <a:rPr lang="el-GR" u="sng" dirty="0" smtClean="0">
                <a:solidFill>
                  <a:schemeClr val="tx2"/>
                </a:solidFill>
              </a:rPr>
              <a:t>Σκοπός και μαθησιακά αποτελέσματα.</a:t>
            </a:r>
          </a:p>
          <a:p>
            <a:pPr marL="0" indent="0">
              <a:buNone/>
            </a:pPr>
            <a:endParaRPr lang="el-GR" u="sng" dirty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Ενημερώνει </a:t>
            </a:r>
            <a:r>
              <a:rPr lang="el-GR" dirty="0">
                <a:solidFill>
                  <a:schemeClr val="tx2"/>
                </a:solidFill>
              </a:rPr>
              <a:t>για το σκοπό και τα προσδοκώμενα αποτελέσματα κάθε ενότητας</a:t>
            </a:r>
            <a:r>
              <a:rPr lang="el-GR" dirty="0" smtClean="0">
                <a:solidFill>
                  <a:schemeClr val="tx2"/>
                </a:solidFill>
              </a:rPr>
              <a:t>.</a:t>
            </a:r>
            <a:endParaRPr lang="el-GR" dirty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Παρακινεί </a:t>
            </a:r>
            <a:r>
              <a:rPr lang="el-GR" dirty="0">
                <a:solidFill>
                  <a:schemeClr val="tx2"/>
                </a:solidFill>
              </a:rPr>
              <a:t>τους εκπαιδευόμενους σε επίπεδο γνώσεων, δεξιοτήτων και στάσεων.</a:t>
            </a:r>
          </a:p>
          <a:p>
            <a:endParaRPr lang="el-GR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290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424936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i="1" dirty="0">
                <a:solidFill>
                  <a:schemeClr val="tx2"/>
                </a:solidFill>
              </a:rPr>
              <a:t>8</a:t>
            </a:r>
            <a:r>
              <a:rPr lang="el-GR" sz="3200" b="1" i="1" dirty="0" smtClean="0">
                <a:solidFill>
                  <a:schemeClr val="tx2"/>
                </a:solidFill>
              </a:rPr>
              <a:t>. Αποτελέσματα – Κύρια ευρήματα (6/8)</a:t>
            </a:r>
          </a:p>
          <a:p>
            <a:pPr marL="0" indent="0">
              <a:buNone/>
            </a:pPr>
            <a:r>
              <a:rPr lang="el-GR" u="sng" dirty="0" smtClean="0">
                <a:solidFill>
                  <a:schemeClr val="tx2"/>
                </a:solidFill>
              </a:rPr>
              <a:t>Αρχές </a:t>
            </a:r>
            <a:r>
              <a:rPr lang="el-GR" u="sng" dirty="0" err="1" smtClean="0">
                <a:solidFill>
                  <a:schemeClr val="tx2"/>
                </a:solidFill>
              </a:rPr>
              <a:t>πολυμεσικής</a:t>
            </a:r>
            <a:r>
              <a:rPr lang="el-GR" u="sng" dirty="0" smtClean="0">
                <a:solidFill>
                  <a:schemeClr val="tx2"/>
                </a:solidFill>
              </a:rPr>
              <a:t> μάθησης στο εκπαιδευτικό υλικό.</a:t>
            </a:r>
          </a:p>
          <a:p>
            <a:pPr marL="0" indent="0">
              <a:buNone/>
            </a:pPr>
            <a:endParaRPr lang="el-GR" u="sng" dirty="0" smtClean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Συνδυάζει κείμενα και εικόνες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Χρησιμοποιούνται στοιχεία αφήγησης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Παρέχει ανατροφοδότηση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Περιλαμβάνει εισαγωγικές δραστηριότητες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Δεν χρησιμοποιεί μακροσκελή κείμενα</a:t>
            </a:r>
          </a:p>
        </p:txBody>
      </p:sp>
    </p:spTree>
    <p:extLst>
      <p:ext uri="{BB962C8B-B14F-4D97-AF65-F5344CB8AC3E}">
        <p14:creationId xmlns:p14="http://schemas.microsoft.com/office/powerpoint/2010/main" val="256897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7467600" cy="4873752"/>
          </a:xfrm>
          <a:ln>
            <a:solidFill>
              <a:schemeClr val="tx2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l-GR" sz="3200" b="1" i="1" dirty="0" smtClean="0">
                <a:solidFill>
                  <a:schemeClr val="tx2"/>
                </a:solidFill>
              </a:rPr>
              <a:t>1. Σκοπός εργασίας</a:t>
            </a:r>
          </a:p>
          <a:p>
            <a:pPr marL="457200" indent="-457200">
              <a:buAutoNum type="arabicPeriod"/>
            </a:pPr>
            <a:endParaRPr lang="el-GR" dirty="0" smtClean="0">
              <a:solidFill>
                <a:schemeClr val="tx2"/>
              </a:solidFill>
            </a:endParaRPr>
          </a:p>
          <a:p>
            <a:pPr>
              <a:buClr>
                <a:schemeClr val="tx2"/>
              </a:buClr>
            </a:pPr>
            <a:r>
              <a:rPr lang="el-GR" dirty="0" smtClean="0">
                <a:solidFill>
                  <a:schemeClr val="tx2"/>
                </a:solidFill>
              </a:rPr>
              <a:t>Ο </a:t>
            </a:r>
            <a:r>
              <a:rPr lang="el-GR" dirty="0">
                <a:solidFill>
                  <a:schemeClr val="tx2"/>
                </a:solidFill>
              </a:rPr>
              <a:t>σχεδιασμός, η ανάπτυξη και η </a:t>
            </a:r>
            <a:r>
              <a:rPr lang="el-GR" dirty="0" smtClean="0">
                <a:solidFill>
                  <a:schemeClr val="tx2"/>
                </a:solidFill>
              </a:rPr>
              <a:t>αποτίμηση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l-GR" dirty="0" smtClean="0">
                <a:solidFill>
                  <a:schemeClr val="tx2"/>
                </a:solidFill>
              </a:rPr>
              <a:t>Εκπαιδευτικού </a:t>
            </a:r>
            <a:r>
              <a:rPr lang="el-GR" dirty="0">
                <a:solidFill>
                  <a:schemeClr val="tx2"/>
                </a:solidFill>
              </a:rPr>
              <a:t>Υλικού με τη μέθοδο της </a:t>
            </a:r>
            <a:r>
              <a:rPr lang="el-GR" dirty="0" smtClean="0">
                <a:solidFill>
                  <a:schemeClr val="tx2"/>
                </a:solidFill>
              </a:rPr>
              <a:t>Εξ</a:t>
            </a:r>
            <a:r>
              <a:rPr lang="en-US" dirty="0" smtClean="0">
                <a:solidFill>
                  <a:schemeClr val="tx2"/>
                </a:solidFill>
              </a:rPr>
              <a:t>AE</a:t>
            </a:r>
            <a:r>
              <a:rPr lang="el-GR" dirty="0" smtClean="0">
                <a:solidFill>
                  <a:schemeClr val="tx2"/>
                </a:solidFill>
              </a:rPr>
              <a:t> </a:t>
            </a:r>
            <a:r>
              <a:rPr lang="el-GR" dirty="0">
                <a:solidFill>
                  <a:schemeClr val="tx2"/>
                </a:solidFill>
              </a:rPr>
              <a:t>για την Ιστορία, τα Ήθη και τα Έθιμα της Κρήτης.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254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352928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i="1" dirty="0">
                <a:solidFill>
                  <a:schemeClr val="tx2"/>
                </a:solidFill>
              </a:rPr>
              <a:t>8</a:t>
            </a:r>
            <a:r>
              <a:rPr lang="el-GR" sz="3200" b="1" i="1" dirty="0" smtClean="0">
                <a:solidFill>
                  <a:schemeClr val="tx2"/>
                </a:solidFill>
              </a:rPr>
              <a:t>. Αποτελέσματα – Κύρια ευρήματα (7/8)</a:t>
            </a:r>
          </a:p>
          <a:p>
            <a:pPr marL="0" indent="0">
              <a:buNone/>
            </a:pPr>
            <a:r>
              <a:rPr lang="el-GR" u="sng" dirty="0" smtClean="0">
                <a:solidFill>
                  <a:schemeClr val="tx2"/>
                </a:solidFill>
              </a:rPr>
              <a:t>Θετικά στοιχεία εκπαιδευτικού υλικού.</a:t>
            </a:r>
          </a:p>
          <a:p>
            <a:pPr marL="0" indent="0">
              <a:buNone/>
            </a:pPr>
            <a:endParaRPr lang="el-GR" u="sng" dirty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Χρήση </a:t>
            </a:r>
            <a:r>
              <a:rPr lang="el-GR" dirty="0">
                <a:solidFill>
                  <a:schemeClr val="tx2"/>
                </a:solidFill>
              </a:rPr>
              <a:t>των τεχνολογικών μέσων.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Τρόπος </a:t>
            </a:r>
            <a:r>
              <a:rPr lang="el-GR" dirty="0">
                <a:solidFill>
                  <a:schemeClr val="tx2"/>
                </a:solidFill>
              </a:rPr>
              <a:t>δόμησης και παρουσίασης </a:t>
            </a:r>
            <a:r>
              <a:rPr lang="el-GR" dirty="0" smtClean="0">
                <a:solidFill>
                  <a:schemeClr val="tx2"/>
                </a:solidFill>
              </a:rPr>
              <a:t>των πληροφοριών</a:t>
            </a:r>
            <a:endParaRPr lang="el-GR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u="sng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35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28092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i="1" dirty="0">
                <a:solidFill>
                  <a:schemeClr val="tx2"/>
                </a:solidFill>
              </a:rPr>
              <a:t>8</a:t>
            </a:r>
            <a:r>
              <a:rPr lang="el-GR" sz="3200" b="1" i="1" dirty="0" smtClean="0">
                <a:solidFill>
                  <a:schemeClr val="tx2"/>
                </a:solidFill>
              </a:rPr>
              <a:t>. Αποτελέσματα – Κύρια ευρήματα (8/8)</a:t>
            </a:r>
          </a:p>
          <a:p>
            <a:pPr marL="0" indent="0">
              <a:buNone/>
            </a:pPr>
            <a:r>
              <a:rPr lang="el-GR" u="sng" dirty="0" smtClean="0">
                <a:solidFill>
                  <a:schemeClr val="tx2"/>
                </a:solidFill>
              </a:rPr>
              <a:t>Προτάσεις βελτίωσης εκπαιδευτικού υλικού.</a:t>
            </a:r>
          </a:p>
          <a:p>
            <a:pPr marL="0" indent="0">
              <a:buNone/>
            </a:pPr>
            <a:endParaRPr lang="el-GR" u="sng" dirty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Ο </a:t>
            </a:r>
            <a:r>
              <a:rPr lang="el-GR" dirty="0">
                <a:solidFill>
                  <a:schemeClr val="tx2"/>
                </a:solidFill>
              </a:rPr>
              <a:t>εμπλουτισμός του, τόσο με την χρήση περισσότερων δραστηριοτήτων όσο και την προσθήκη περισσότερων πληροφοριών για την τοπική ιστορία.</a:t>
            </a:r>
            <a:endParaRPr lang="el-GR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37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467544" y="908720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i="1" dirty="0" smtClean="0">
                <a:solidFill>
                  <a:schemeClr val="tx2"/>
                </a:solidFill>
              </a:rPr>
              <a:t>9. Συμπεράσματα (1/2)</a:t>
            </a:r>
          </a:p>
          <a:p>
            <a:pPr marL="0" indent="0">
              <a:buNone/>
            </a:pPr>
            <a:endParaRPr lang="el-GR" sz="3200" b="1" i="1" dirty="0" smtClean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Το </a:t>
            </a:r>
            <a:r>
              <a:rPr lang="el-GR" dirty="0">
                <a:solidFill>
                  <a:schemeClr val="tx2"/>
                </a:solidFill>
              </a:rPr>
              <a:t>εκπαιδευτικό υλικό χρειάζεται </a:t>
            </a:r>
            <a:r>
              <a:rPr lang="el-GR" dirty="0" smtClean="0">
                <a:solidFill>
                  <a:schemeClr val="tx2"/>
                </a:solidFill>
              </a:rPr>
              <a:t>αλλαγές </a:t>
            </a:r>
            <a:r>
              <a:rPr lang="el-GR" dirty="0">
                <a:solidFill>
                  <a:schemeClr val="tx2"/>
                </a:solidFill>
              </a:rPr>
              <a:t>για να είναι </a:t>
            </a:r>
            <a:r>
              <a:rPr lang="el-GR" dirty="0" smtClean="0">
                <a:solidFill>
                  <a:schemeClr val="tx2"/>
                </a:solidFill>
              </a:rPr>
              <a:t>περισσότερο επιστημονικά τεκμηριωμένο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Η παρουσίαση είναι απλή και κατανοητή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Εύχρηστο εκπαιδευτικό υλικό με χρήσιμες οδηγίες πλοήγησης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Ο εκπαιδευόμενος ενθαρρύνεται, καθοδηγείται και υποστηρίζεται από το εκπαιδευτικό υλικό</a:t>
            </a:r>
          </a:p>
          <a:p>
            <a:endParaRPr lang="el-GR" b="1" i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b="1" i="1" dirty="0" smtClean="0">
              <a:solidFill>
                <a:schemeClr val="tx2"/>
              </a:solidFill>
            </a:endParaRPr>
          </a:p>
          <a:p>
            <a:endParaRPr lang="el-GR" b="1" i="1" dirty="0" smtClean="0">
              <a:solidFill>
                <a:schemeClr val="tx2"/>
              </a:solidFill>
            </a:endParaRPr>
          </a:p>
          <a:p>
            <a:endParaRPr lang="el-GR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57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467544" y="908720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i="1" dirty="0" smtClean="0">
                <a:solidFill>
                  <a:schemeClr val="tx2"/>
                </a:solidFill>
              </a:rPr>
              <a:t>9. Συμπεράσματα (2/2)</a:t>
            </a:r>
          </a:p>
          <a:p>
            <a:pPr marL="0" indent="0">
              <a:buNone/>
            </a:pPr>
            <a:endParaRPr lang="el-GR" sz="3200" b="1" i="1" dirty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Οι εκπαιδευόμενοι αλληλεπιδρούν με το εκπαιδευτικό υλικό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Το εκπαιδευτικό υλικό ενθαρρύνει την αυτό- αξιολόγηση και την κριτική σκέψη των εκπαιδευομένων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Επαρκής παρουσίαση σκοπού και προσδοκώμενων αποτελεσμάτων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Το εκπαιδευτικό υλικό είναι πολυμεσικό</a:t>
            </a:r>
          </a:p>
          <a:p>
            <a:endParaRPr lang="el-GR" b="1" i="1" dirty="0" smtClean="0">
              <a:solidFill>
                <a:schemeClr val="tx2"/>
              </a:solidFill>
            </a:endParaRPr>
          </a:p>
          <a:p>
            <a:endParaRPr lang="el-GR" b="1" i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sz="3200" b="1" i="1" dirty="0" smtClean="0">
              <a:solidFill>
                <a:schemeClr val="tx2"/>
              </a:solidFill>
            </a:endParaRPr>
          </a:p>
          <a:p>
            <a:endParaRPr lang="el-GR" b="1" i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b="1" i="1" dirty="0" smtClean="0">
              <a:solidFill>
                <a:schemeClr val="tx2"/>
              </a:solidFill>
            </a:endParaRPr>
          </a:p>
          <a:p>
            <a:endParaRPr lang="el-GR" b="1" i="1" dirty="0" smtClean="0">
              <a:solidFill>
                <a:schemeClr val="tx2"/>
              </a:solidFill>
            </a:endParaRPr>
          </a:p>
          <a:p>
            <a:endParaRPr lang="el-GR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79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467544" y="908720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i="1" dirty="0" smtClean="0">
                <a:solidFill>
                  <a:schemeClr val="tx2"/>
                </a:solidFill>
              </a:rPr>
              <a:t>10. Περιορισμοί έρευνας</a:t>
            </a:r>
          </a:p>
          <a:p>
            <a:pPr marL="0" indent="0">
              <a:buNone/>
            </a:pPr>
            <a:endParaRPr lang="el-GR" sz="3200" b="1" i="1" dirty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Πρακτική εφαρμογή </a:t>
            </a:r>
            <a:r>
              <a:rPr lang="el-GR" dirty="0">
                <a:solidFill>
                  <a:schemeClr val="tx2"/>
                </a:solidFill>
              </a:rPr>
              <a:t>ε</a:t>
            </a:r>
            <a:r>
              <a:rPr lang="el-GR" dirty="0" smtClean="0">
                <a:solidFill>
                  <a:schemeClr val="tx2"/>
                </a:solidFill>
              </a:rPr>
              <a:t>κπαιδευτικού υλικού</a:t>
            </a:r>
          </a:p>
          <a:p>
            <a:endParaRPr lang="el-GR" dirty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Μικρό δείγμα έρευνας</a:t>
            </a:r>
            <a:endParaRPr lang="el-GR" b="1" i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sz="3200" b="1" i="1" dirty="0" smtClean="0">
              <a:solidFill>
                <a:schemeClr val="tx2"/>
              </a:solidFill>
            </a:endParaRPr>
          </a:p>
          <a:p>
            <a:endParaRPr lang="el-GR" b="1" i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b="1" i="1" dirty="0" smtClean="0">
              <a:solidFill>
                <a:schemeClr val="tx2"/>
              </a:solidFill>
            </a:endParaRPr>
          </a:p>
          <a:p>
            <a:endParaRPr lang="el-GR" b="1" i="1" dirty="0" smtClean="0">
              <a:solidFill>
                <a:schemeClr val="tx2"/>
              </a:solidFill>
            </a:endParaRPr>
          </a:p>
          <a:p>
            <a:endParaRPr lang="el-GR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383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467544" y="908720"/>
            <a:ext cx="828092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i="1" dirty="0" smtClean="0">
                <a:solidFill>
                  <a:schemeClr val="tx2"/>
                </a:solidFill>
              </a:rPr>
              <a:t>11. Προτάσεις για μελλοντική έρευνα</a:t>
            </a:r>
          </a:p>
          <a:p>
            <a:pPr marL="0" indent="0">
              <a:buNone/>
            </a:pPr>
            <a:endParaRPr lang="el-GR" sz="3200" b="1" i="1" dirty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Διορθωτικές αλλαγές στο εκπαιδευτικό υλικό για μελλοντική αξιολόγηση του από μεγαλύτερο αριθμό αξιολογητών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Πρακτική εφαρμογή εκπαιδευτικού υλικού σε ενήλικες εκπαιδευόμενους και αξιολόγηση του από τους ίδιους</a:t>
            </a:r>
          </a:p>
          <a:p>
            <a:pPr marL="0" indent="0">
              <a:buNone/>
            </a:pPr>
            <a:endParaRPr lang="el-GR" sz="3200" b="1" i="1" dirty="0" smtClean="0">
              <a:solidFill>
                <a:schemeClr val="tx2"/>
              </a:solidFill>
            </a:endParaRPr>
          </a:p>
          <a:p>
            <a:endParaRPr lang="el-GR" b="1" i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b="1" i="1" dirty="0" smtClean="0">
              <a:solidFill>
                <a:schemeClr val="tx2"/>
              </a:solidFill>
            </a:endParaRPr>
          </a:p>
          <a:p>
            <a:endParaRPr lang="el-GR" b="1" i="1" dirty="0" smtClean="0">
              <a:solidFill>
                <a:schemeClr val="tx2"/>
              </a:solidFill>
            </a:endParaRPr>
          </a:p>
          <a:p>
            <a:endParaRPr lang="el-GR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082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467544" y="908720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3200" b="1" i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sz="3200" b="1" i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sz="3200" b="1" i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sz="3200" b="1" i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l-GR" sz="3200" b="1" i="1" dirty="0" smtClean="0">
                <a:solidFill>
                  <a:schemeClr val="tx2"/>
                </a:solidFill>
              </a:rPr>
              <a:t>Σας ευχαριστώ για την προσοχή σας.</a:t>
            </a:r>
          </a:p>
          <a:p>
            <a:pPr marL="0" indent="0">
              <a:buNone/>
            </a:pPr>
            <a:endParaRPr lang="el-GR" b="1" i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sz="3200" b="1" i="1" dirty="0" smtClean="0">
              <a:solidFill>
                <a:schemeClr val="tx2"/>
              </a:solidFill>
            </a:endParaRPr>
          </a:p>
          <a:p>
            <a:endParaRPr lang="el-GR" b="1" i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b="1" i="1" dirty="0" smtClean="0">
              <a:solidFill>
                <a:schemeClr val="tx2"/>
              </a:solidFill>
            </a:endParaRPr>
          </a:p>
          <a:p>
            <a:endParaRPr lang="el-GR" b="1" i="1" dirty="0" smtClean="0">
              <a:solidFill>
                <a:schemeClr val="tx2"/>
              </a:solidFill>
            </a:endParaRPr>
          </a:p>
          <a:p>
            <a:endParaRPr lang="el-GR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32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dirty="0" smtClean="0">
                <a:solidFill>
                  <a:schemeClr val="tx2"/>
                </a:solidFill>
              </a:rPr>
              <a:t>2. Συνεισφορά διπλωματικής εργασίας</a:t>
            </a:r>
          </a:p>
          <a:p>
            <a:pPr marL="0" indent="0">
              <a:buNone/>
            </a:pPr>
            <a:endParaRPr lang="el-GR" sz="3200" b="1" dirty="0" smtClean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Ψηφιακό </a:t>
            </a:r>
            <a:r>
              <a:rPr lang="el-GR" dirty="0">
                <a:solidFill>
                  <a:schemeClr val="tx2"/>
                </a:solidFill>
              </a:rPr>
              <a:t>εργαλείο </a:t>
            </a:r>
            <a:r>
              <a:rPr lang="el-GR" dirty="0" smtClean="0">
                <a:solidFill>
                  <a:schemeClr val="tx2"/>
                </a:solidFill>
              </a:rPr>
              <a:t>για εκπαιδευτικούς / ενήλικες οι </a:t>
            </a:r>
            <a:r>
              <a:rPr lang="el-GR" dirty="0">
                <a:solidFill>
                  <a:schemeClr val="tx2"/>
                </a:solidFill>
              </a:rPr>
              <a:t>οποίοι επιθυμούν να </a:t>
            </a:r>
            <a:r>
              <a:rPr lang="el-GR">
                <a:solidFill>
                  <a:schemeClr val="tx2"/>
                </a:solidFill>
              </a:rPr>
              <a:t>διδαχθούν </a:t>
            </a:r>
            <a:r>
              <a:rPr lang="el-GR" smtClean="0">
                <a:solidFill>
                  <a:schemeClr val="tx2"/>
                </a:solidFill>
              </a:rPr>
              <a:t>την </a:t>
            </a:r>
            <a:r>
              <a:rPr lang="el-GR" dirty="0">
                <a:solidFill>
                  <a:schemeClr val="tx2"/>
                </a:solidFill>
              </a:rPr>
              <a:t>ιστορία της Κρήτης, τα ήθη και τα έθιμα </a:t>
            </a:r>
            <a:r>
              <a:rPr lang="el-GR" dirty="0" smtClean="0">
                <a:solidFill>
                  <a:schemeClr val="tx2"/>
                </a:solidFill>
              </a:rPr>
              <a:t>της.</a:t>
            </a:r>
            <a:endParaRPr lang="el-G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741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95536" y="548680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i="1" dirty="0" smtClean="0">
                <a:solidFill>
                  <a:schemeClr val="tx2"/>
                </a:solidFill>
              </a:rPr>
              <a:t>3. Ερευνητικά ερωτήματα (1/2)</a:t>
            </a:r>
          </a:p>
          <a:p>
            <a:pPr marL="0" indent="0">
              <a:buNone/>
            </a:pPr>
            <a:endParaRPr lang="el-GR" sz="3200" b="1" i="1" dirty="0">
              <a:solidFill>
                <a:schemeClr val="tx2"/>
              </a:solidFill>
            </a:endParaRPr>
          </a:p>
          <a:p>
            <a:pPr lvl="0">
              <a:buClr>
                <a:schemeClr val="tx2"/>
              </a:buClr>
            </a:pPr>
            <a:r>
              <a:rPr lang="el-GR" dirty="0">
                <a:solidFill>
                  <a:schemeClr val="tx2"/>
                </a:solidFill>
              </a:rPr>
              <a:t>Ε1: Υπάρχει Επιστημονική συνοχή και Τεκμηρίωση  του Ε.Υ.;</a:t>
            </a:r>
          </a:p>
          <a:p>
            <a:pPr lvl="0">
              <a:buClr>
                <a:schemeClr val="tx2"/>
              </a:buClr>
            </a:pPr>
            <a:r>
              <a:rPr lang="el-GR" dirty="0">
                <a:solidFill>
                  <a:schemeClr val="tx2"/>
                </a:solidFill>
              </a:rPr>
              <a:t>Ε2: Το Ε.Υ. συμβάλει στην απλή και κατανοητή παρουσίαση του Γνωστικού Αντικειμένου;</a:t>
            </a:r>
          </a:p>
          <a:p>
            <a:pPr lvl="0">
              <a:buClr>
                <a:schemeClr val="tx2"/>
              </a:buClr>
            </a:pPr>
            <a:r>
              <a:rPr lang="el-GR" dirty="0">
                <a:solidFill>
                  <a:schemeClr val="tx2"/>
                </a:solidFill>
              </a:rPr>
              <a:t>Ε3: Είναι το  Ε.Υ.  εύχρηστο;</a:t>
            </a:r>
          </a:p>
          <a:p>
            <a:pPr lvl="0">
              <a:buClr>
                <a:schemeClr val="tx2"/>
              </a:buClr>
            </a:pPr>
            <a:r>
              <a:rPr lang="el-GR" dirty="0">
                <a:solidFill>
                  <a:schemeClr val="tx2"/>
                </a:solidFill>
              </a:rPr>
              <a:t>Ε4: Το Ε.Υ. υποστηρίζει - καθοδηγεί τον εκπαιδευόμενο στη μελέτη του;</a:t>
            </a:r>
          </a:p>
          <a:p>
            <a:endParaRPr lang="el-GR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894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95536" y="548680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i="1" dirty="0" smtClean="0">
                <a:solidFill>
                  <a:schemeClr val="tx2"/>
                </a:solidFill>
              </a:rPr>
              <a:t>3. Ερευνητικά ερωτήματα (2/2)</a:t>
            </a:r>
          </a:p>
          <a:p>
            <a:pPr marL="0" indent="0">
              <a:buNone/>
            </a:pPr>
            <a:endParaRPr lang="el-GR" sz="3200" b="1" i="1" dirty="0">
              <a:solidFill>
                <a:schemeClr val="tx2"/>
              </a:solidFill>
            </a:endParaRPr>
          </a:p>
          <a:p>
            <a:pPr lvl="0">
              <a:buClr>
                <a:schemeClr val="tx2"/>
              </a:buClr>
            </a:pPr>
            <a:r>
              <a:rPr lang="el-GR" dirty="0" smtClean="0">
                <a:solidFill>
                  <a:schemeClr val="tx2"/>
                </a:solidFill>
              </a:rPr>
              <a:t>Ε5: Ο εκπαιδευόμενος υποστηρίζεται στην αλληλεπίδραση με το Ε.Υ. στη μελέτη του; </a:t>
            </a:r>
          </a:p>
          <a:p>
            <a:pPr lvl="0">
              <a:buClr>
                <a:schemeClr val="tx2"/>
              </a:buClr>
            </a:pPr>
            <a:r>
              <a:rPr lang="el-GR" dirty="0" smtClean="0">
                <a:solidFill>
                  <a:schemeClr val="tx2"/>
                </a:solidFill>
              </a:rPr>
              <a:t>Ε6: Το Ε.Υ. παρέχει δυνατότητα </a:t>
            </a:r>
            <a:r>
              <a:rPr lang="el-GR" dirty="0" err="1" smtClean="0">
                <a:solidFill>
                  <a:schemeClr val="tx2"/>
                </a:solidFill>
              </a:rPr>
              <a:t>Αναστοχασμού</a:t>
            </a:r>
            <a:r>
              <a:rPr lang="el-GR" dirty="0" smtClean="0">
                <a:solidFill>
                  <a:schemeClr val="tx2"/>
                </a:solidFill>
              </a:rPr>
              <a:t> - </a:t>
            </a:r>
            <a:r>
              <a:rPr lang="el-GR" dirty="0" err="1" smtClean="0">
                <a:solidFill>
                  <a:schemeClr val="tx2"/>
                </a:solidFill>
              </a:rPr>
              <a:t>Αυτοαξιολόγησης</a:t>
            </a:r>
            <a:r>
              <a:rPr lang="el-GR" dirty="0" smtClean="0">
                <a:solidFill>
                  <a:schemeClr val="tx2"/>
                </a:solidFill>
              </a:rPr>
              <a:t> στον εκπαιδευόμενο;</a:t>
            </a:r>
          </a:p>
          <a:p>
            <a:pPr lvl="0">
              <a:buClr>
                <a:schemeClr val="tx2"/>
              </a:buClr>
            </a:pPr>
            <a:r>
              <a:rPr lang="el-GR" dirty="0" smtClean="0">
                <a:solidFill>
                  <a:schemeClr val="tx2"/>
                </a:solidFill>
              </a:rPr>
              <a:t>Ε7: Στο Ε.Υ. προσδιορίζονται με σαφήνεια ο Σκοπός και τα Προσδοκώμενα Αποτελέσματα;</a:t>
            </a:r>
          </a:p>
          <a:p>
            <a:pPr lvl="0">
              <a:buClr>
                <a:schemeClr val="tx2"/>
              </a:buClr>
            </a:pPr>
            <a:r>
              <a:rPr lang="el-GR" dirty="0" smtClean="0">
                <a:solidFill>
                  <a:schemeClr val="tx2"/>
                </a:solidFill>
              </a:rPr>
              <a:t>Ε8: Το Ε.Υ. έχει δημιουργηθεί σύμφωνα με τις αρχές της </a:t>
            </a:r>
            <a:r>
              <a:rPr lang="el-GR" dirty="0" err="1" smtClean="0">
                <a:solidFill>
                  <a:schemeClr val="tx2"/>
                </a:solidFill>
              </a:rPr>
              <a:t>Πολυμεσικής</a:t>
            </a:r>
            <a:r>
              <a:rPr lang="el-GR" dirty="0" smtClean="0">
                <a:solidFill>
                  <a:schemeClr val="tx2"/>
                </a:solidFill>
              </a:rPr>
              <a:t> Μάθησης;</a:t>
            </a:r>
          </a:p>
          <a:p>
            <a:endParaRPr lang="el-GR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71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467544" y="836712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dirty="0" smtClean="0">
                <a:solidFill>
                  <a:schemeClr val="tx2"/>
                </a:solidFill>
              </a:rPr>
              <a:t>4. Δομή παρουσίασης</a:t>
            </a:r>
            <a:endParaRPr lang="en-US" sz="32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l-GR" sz="3200" dirty="0">
              <a:solidFill>
                <a:schemeClr val="tx2"/>
              </a:solidFill>
            </a:endParaRPr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48"/>
          <a:stretch/>
        </p:blipFill>
        <p:spPr>
          <a:xfrm>
            <a:off x="6444208" y="4209742"/>
            <a:ext cx="1440160" cy="1403618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207" y="3245972"/>
            <a:ext cx="2196455" cy="1552575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916832"/>
            <a:ext cx="1728192" cy="17281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11979" y="3625194"/>
            <a:ext cx="2494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chemeClr val="tx2"/>
                </a:solidFill>
              </a:rPr>
              <a:t>Θεωρητικό πλαίσιο</a:t>
            </a:r>
            <a:endParaRPr lang="el-GR" b="1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6298" y="4911551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chemeClr val="tx2"/>
                </a:solidFill>
              </a:rPr>
              <a:t>Σχεδιασμός εκπαιδευτικού υλικού</a:t>
            </a:r>
            <a:endParaRPr lang="el-GR" b="1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03009" y="5838935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chemeClr val="tx2"/>
                </a:solidFill>
              </a:rPr>
              <a:t>Έρευνα</a:t>
            </a:r>
            <a:endParaRPr lang="el-GR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3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95536" y="836712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i="1" dirty="0" smtClean="0">
                <a:solidFill>
                  <a:schemeClr val="tx2"/>
                </a:solidFill>
              </a:rPr>
              <a:t>5. Θεωρητικό πλαίσιο (1/2)</a:t>
            </a:r>
          </a:p>
          <a:p>
            <a:pPr marL="0" indent="0">
              <a:buNone/>
            </a:pPr>
            <a:endParaRPr lang="el-GR" sz="3200" b="1" i="1" dirty="0">
              <a:solidFill>
                <a:schemeClr val="tx2"/>
              </a:solidFill>
            </a:endParaRPr>
          </a:p>
          <a:p>
            <a:pPr>
              <a:buClr>
                <a:schemeClr val="tx2"/>
              </a:buClr>
            </a:pPr>
            <a:r>
              <a:rPr lang="el-GR" dirty="0" smtClean="0">
                <a:solidFill>
                  <a:schemeClr val="tx2"/>
                </a:solidFill>
              </a:rPr>
              <a:t>Εξ αποστάσεως εκπαίδευση και Δια Βίου Μάθηση</a:t>
            </a:r>
          </a:p>
          <a:p>
            <a:pPr>
              <a:buClr>
                <a:schemeClr val="tx2"/>
              </a:buClr>
            </a:pPr>
            <a:r>
              <a:rPr lang="el-GR" dirty="0" smtClean="0">
                <a:solidFill>
                  <a:schemeClr val="tx2"/>
                </a:solidFill>
              </a:rPr>
              <a:t>Ο ρόλος του διδάσκοντα στην εξ αποστάσεως εκπαίδευση</a:t>
            </a:r>
          </a:p>
          <a:p>
            <a:pPr>
              <a:buClr>
                <a:schemeClr val="tx2"/>
              </a:buClr>
            </a:pPr>
            <a:r>
              <a:rPr lang="el-GR" dirty="0" smtClean="0">
                <a:solidFill>
                  <a:schemeClr val="tx2"/>
                </a:solidFill>
              </a:rPr>
              <a:t>Επικοινωνία και αλληλεπίδραση στην εξ αποστάσεως εκπαίδευση</a:t>
            </a:r>
          </a:p>
          <a:p>
            <a:pPr>
              <a:buClr>
                <a:schemeClr val="tx2"/>
              </a:buClr>
            </a:pPr>
            <a:r>
              <a:rPr lang="el-GR" dirty="0">
                <a:solidFill>
                  <a:schemeClr val="tx2"/>
                </a:solidFill>
              </a:rPr>
              <a:t>Εκπαίδευση ενηλίκων</a:t>
            </a:r>
          </a:p>
          <a:p>
            <a:pPr>
              <a:buClr>
                <a:schemeClr val="tx2"/>
              </a:buClr>
            </a:pPr>
            <a:endParaRPr lang="el-G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464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95536" y="836712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i="1" dirty="0" smtClean="0">
                <a:solidFill>
                  <a:schemeClr val="tx2"/>
                </a:solidFill>
              </a:rPr>
              <a:t>5. Θεωρητικό πλαίσιο (2/2)</a:t>
            </a:r>
          </a:p>
          <a:p>
            <a:pPr marL="0" indent="0">
              <a:buNone/>
            </a:pPr>
            <a:endParaRPr lang="el-GR" sz="3200" b="1" i="1" dirty="0" smtClean="0">
              <a:solidFill>
                <a:schemeClr val="tx2"/>
              </a:solidFill>
            </a:endParaRPr>
          </a:p>
          <a:p>
            <a:pPr>
              <a:buClr>
                <a:schemeClr val="tx2"/>
              </a:buClr>
            </a:pPr>
            <a:r>
              <a:rPr lang="el-GR" dirty="0" smtClean="0">
                <a:solidFill>
                  <a:schemeClr val="tx2"/>
                </a:solidFill>
              </a:rPr>
              <a:t>Χαρακτηριστικά ενήλικων εκπαιδευόμενων</a:t>
            </a:r>
          </a:p>
          <a:p>
            <a:pPr>
              <a:buClr>
                <a:schemeClr val="tx2"/>
              </a:buClr>
            </a:pPr>
            <a:r>
              <a:rPr lang="el-GR" dirty="0" smtClean="0">
                <a:solidFill>
                  <a:schemeClr val="tx2"/>
                </a:solidFill>
              </a:rPr>
              <a:t>Εκπαιδευτές ενηλίκων</a:t>
            </a:r>
          </a:p>
          <a:p>
            <a:pPr>
              <a:buClr>
                <a:schemeClr val="tx2"/>
              </a:buClr>
            </a:pPr>
            <a:r>
              <a:rPr lang="el-GR" dirty="0" smtClean="0">
                <a:solidFill>
                  <a:schemeClr val="tx2"/>
                </a:solidFill>
              </a:rPr>
              <a:t>Εκπαιδευτικό υλικό στην εξ αποστάσεως</a:t>
            </a:r>
          </a:p>
          <a:p>
            <a:pPr>
              <a:buClr>
                <a:schemeClr val="tx2"/>
              </a:buClr>
            </a:pPr>
            <a:r>
              <a:rPr lang="el-GR" dirty="0" smtClean="0">
                <a:solidFill>
                  <a:schemeClr val="tx2"/>
                </a:solidFill>
              </a:rPr>
              <a:t>Τρόποι σχεδιασμού και ανάπτυξης εξ αποστάσεως εκπαιδευτικού υλικού.</a:t>
            </a:r>
          </a:p>
          <a:p>
            <a:pPr>
              <a:buClr>
                <a:schemeClr val="tx2"/>
              </a:buClr>
            </a:pPr>
            <a:r>
              <a:rPr lang="el-GR" dirty="0" smtClean="0">
                <a:solidFill>
                  <a:schemeClr val="tx2"/>
                </a:solidFill>
              </a:rPr>
              <a:t>Γνωστικό αντικείμενο: Ιστορία της Κρήτης – Ήθη και έθιμα</a:t>
            </a:r>
          </a:p>
          <a:p>
            <a:endParaRPr lang="el-GR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252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11560" y="764704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b="1" i="1" dirty="0" smtClean="0">
                <a:solidFill>
                  <a:schemeClr val="tx2"/>
                </a:solidFill>
              </a:rPr>
              <a:t>6. Παραγόμενο εκπαιδευτικό υλικό (1/4)</a:t>
            </a:r>
            <a:endParaRPr lang="en-US" sz="2800" b="1" i="1" dirty="0" smtClean="0">
              <a:solidFill>
                <a:schemeClr val="tx2"/>
              </a:solidFill>
            </a:endParaRPr>
          </a:p>
          <a:p>
            <a:pPr marL="0" indent="0">
              <a:buClr>
                <a:schemeClr val="tx2"/>
              </a:buClr>
              <a:buNone/>
            </a:pPr>
            <a:endParaRPr lang="el-GR" b="1" i="1" dirty="0">
              <a:solidFill>
                <a:schemeClr val="tx2"/>
              </a:solidFill>
            </a:endParaRPr>
          </a:p>
          <a:p>
            <a:pPr marL="0" indent="0" algn="ctr">
              <a:buClr>
                <a:schemeClr val="tx2"/>
              </a:buClr>
              <a:buNone/>
            </a:pPr>
            <a:endParaRPr lang="el-GR" b="1" i="1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 algn="ctr">
              <a:buClr>
                <a:schemeClr val="tx2"/>
              </a:buClr>
              <a:buNone/>
            </a:pPr>
            <a:r>
              <a:rPr lang="el-GR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Τίτλος μαθήματος: </a:t>
            </a:r>
            <a:r>
              <a:rPr lang="el-GR" b="1" i="1" dirty="0" smtClean="0">
                <a:solidFill>
                  <a:schemeClr val="tx2"/>
                </a:solidFill>
              </a:rPr>
              <a:t>Ιστορία, Ήθη και Έθιμα της Κρήτης.</a:t>
            </a:r>
          </a:p>
          <a:p>
            <a:pPr marL="0" indent="0" algn="ctr">
              <a:buClr>
                <a:schemeClr val="tx2"/>
              </a:buClr>
              <a:buNone/>
            </a:pPr>
            <a:endParaRPr lang="en-US" b="1" i="1" dirty="0" smtClean="0">
              <a:solidFill>
                <a:schemeClr val="tx2"/>
              </a:solidFill>
            </a:endParaRPr>
          </a:p>
          <a:p>
            <a:pPr marL="0" indent="0">
              <a:buClr>
                <a:schemeClr val="tx2"/>
              </a:buClr>
              <a:buNone/>
            </a:pPr>
            <a:r>
              <a:rPr lang="el-GR" b="1" u="sng" dirty="0">
                <a:solidFill>
                  <a:schemeClr val="tx2"/>
                </a:solidFill>
              </a:rPr>
              <a:t>Σκοπός</a:t>
            </a:r>
            <a:r>
              <a:rPr lang="el-GR" dirty="0">
                <a:solidFill>
                  <a:schemeClr val="tx2"/>
                </a:solidFill>
              </a:rPr>
              <a:t>: </a:t>
            </a:r>
            <a:r>
              <a:rPr lang="el-GR" dirty="0" smtClean="0">
                <a:solidFill>
                  <a:schemeClr val="tx2"/>
                </a:solidFill>
              </a:rPr>
              <a:t>Οι </a:t>
            </a:r>
            <a:r>
              <a:rPr lang="el-GR" dirty="0">
                <a:solidFill>
                  <a:schemeClr val="tx2"/>
                </a:solidFill>
              </a:rPr>
              <a:t>εκπαιδευόμενοι να έρθουν σε επαφή με ένα εκπαιδευτικό υλικό Εξ </a:t>
            </a:r>
            <a:r>
              <a:rPr lang="el-GR" dirty="0" smtClean="0">
                <a:solidFill>
                  <a:schemeClr val="tx2"/>
                </a:solidFill>
              </a:rPr>
              <a:t>αποστάσεως.</a:t>
            </a:r>
          </a:p>
          <a:p>
            <a:pPr>
              <a:buClr>
                <a:schemeClr val="tx2"/>
              </a:buClr>
            </a:pPr>
            <a:endParaRPr lang="el-G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274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εξοχή">
  <a:themeElements>
    <a:clrScheme name="Προεξοχή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1287</TotalTime>
  <Words>876</Words>
  <Application>Microsoft Office PowerPoint</Application>
  <PresentationFormat>Προβολή στην οθόνη (4:3)</PresentationFormat>
  <Paragraphs>173</Paragraphs>
  <Slides>26</Slides>
  <Notes>4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27" baseType="lpstr">
      <vt:lpstr>Προεξοχή</vt:lpstr>
      <vt:lpstr>ΕΥΑΓΓΕΛΙΑ ΧΑΙΡΕΤΗ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ΕΥΑΓΓΕΛΙΑ ΧΑΙΡΕΤΗ</dc:title>
  <dc:creator>ΒΑΛΙΑ ΧΑΙΡΕΤΗ</dc:creator>
  <cp:lastModifiedBy>ΒΑΛΙΑ ΧΑΙΡΕΤΗ</cp:lastModifiedBy>
  <cp:revision>44</cp:revision>
  <dcterms:created xsi:type="dcterms:W3CDTF">2020-11-12T19:07:19Z</dcterms:created>
  <dcterms:modified xsi:type="dcterms:W3CDTF">2020-11-28T09:01:02Z</dcterms:modified>
</cp:coreProperties>
</file>