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0" r:id="rId1"/>
  </p:sldMasterIdLst>
  <p:notesMasterIdLst>
    <p:notesMasterId r:id="rId26"/>
  </p:notesMasterIdLst>
  <p:handoutMasterIdLst>
    <p:handoutMasterId r:id="rId27"/>
  </p:handoutMasterIdLst>
  <p:sldIdLst>
    <p:sldId id="1482" r:id="rId2"/>
    <p:sldId id="2013" r:id="rId3"/>
    <p:sldId id="2021" r:id="rId4"/>
    <p:sldId id="2014" r:id="rId5"/>
    <p:sldId id="2047" r:id="rId6"/>
    <p:sldId id="2030" r:id="rId7"/>
    <p:sldId id="2012" r:id="rId8"/>
    <p:sldId id="2035" r:id="rId9"/>
    <p:sldId id="2044" r:id="rId10"/>
    <p:sldId id="2045" r:id="rId11"/>
    <p:sldId id="2032" r:id="rId12"/>
    <p:sldId id="2016" r:id="rId13"/>
    <p:sldId id="2034" r:id="rId14"/>
    <p:sldId id="2051" r:id="rId15"/>
    <p:sldId id="2024" r:id="rId16"/>
    <p:sldId id="2059" r:id="rId17"/>
    <p:sldId id="2061" r:id="rId18"/>
    <p:sldId id="2043" r:id="rId19"/>
    <p:sldId id="2048" r:id="rId20"/>
    <p:sldId id="2049" r:id="rId21"/>
    <p:sldId id="2018" r:id="rId22"/>
    <p:sldId id="2027" r:id="rId23"/>
    <p:sldId id="2050" r:id="rId24"/>
    <p:sldId id="2019" r:id="rId25"/>
  </p:sldIdLst>
  <p:sldSz cx="9144000" cy="6858000" type="screen4x3"/>
  <p:notesSz cx="6858000" cy="973455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viewer" initials="RV" lastIdx="2" clrIdx="0">
    <p:extLst>
      <p:ext uri="{19B8F6BF-5375-455C-9EA6-DF929625EA0E}">
        <p15:presenceInfo xmlns="" xmlns:p15="http://schemas.microsoft.com/office/powerpoint/2012/main" userId="review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E9B"/>
    <a:srgbClr val="FFFFCC"/>
    <a:srgbClr val="FFA54B"/>
    <a:srgbClr val="90CCAF"/>
    <a:srgbClr val="931B1B"/>
    <a:srgbClr val="ADDB7B"/>
    <a:srgbClr val="F4F694"/>
    <a:srgbClr val="FFAD5B"/>
    <a:srgbClr val="FF9933"/>
    <a:srgbClr val="FFF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Μεσαίο στυλ 2 - Έμφαση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58" autoAdjust="0"/>
    <p:restoredTop sz="89528" autoAdjust="0"/>
  </p:normalViewPr>
  <p:slideViewPr>
    <p:cSldViewPr>
      <p:cViewPr>
        <p:scale>
          <a:sx n="75" d="100"/>
          <a:sy n="75" d="100"/>
        </p:scale>
        <p:origin x="-1531" y="-26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89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3278" y="-106"/>
      </p:cViewPr>
      <p:guideLst>
        <p:guide orient="horz" pos="306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E1E25C-0DAA-44B9-9533-77D37D68897D}" type="doc">
      <dgm:prSet loTypeId="urn:microsoft.com/office/officeart/2008/layout/VerticalCurved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CB7FBA8B-B6E0-40A1-879B-681087F0A059}">
      <dgm:prSet custT="1"/>
      <dgm:spPr/>
      <dgm:t>
        <a:bodyPr/>
        <a:lstStyle/>
        <a:p>
          <a:pPr rtl="0"/>
          <a:r>
            <a:rPr lang="el-GR" sz="2200" dirty="0" smtClean="0"/>
            <a:t> </a:t>
          </a:r>
          <a:r>
            <a:rPr lang="el-GR" sz="2000" b="1" dirty="0" smtClean="0">
              <a:latin typeface="Georgia" pitchFamily="18" charset="0"/>
            </a:rPr>
            <a:t>Υπάρχει Επιστημονική συνοχή και Τεκμηρίωση του Ε.Υ; </a:t>
          </a:r>
          <a:endParaRPr lang="el-GR" sz="2000" b="1" dirty="0">
            <a:latin typeface="Georgia" pitchFamily="18" charset="0"/>
          </a:endParaRPr>
        </a:p>
      </dgm:t>
    </dgm:pt>
    <dgm:pt modelId="{63324AD2-D86C-47F5-A8FF-D2DA1D2D5947}" type="parTrans" cxnId="{8C715951-26EC-4509-92EF-6F04F8B21B3C}">
      <dgm:prSet/>
      <dgm:spPr/>
      <dgm:t>
        <a:bodyPr/>
        <a:lstStyle/>
        <a:p>
          <a:endParaRPr lang="el-GR"/>
        </a:p>
      </dgm:t>
    </dgm:pt>
    <dgm:pt modelId="{0900CDC3-E683-4519-BD34-FAEFBAB803E7}" type="sibTrans" cxnId="{8C715951-26EC-4509-92EF-6F04F8B21B3C}">
      <dgm:prSet/>
      <dgm:spPr/>
      <dgm:t>
        <a:bodyPr/>
        <a:lstStyle/>
        <a:p>
          <a:endParaRPr lang="el-GR"/>
        </a:p>
      </dgm:t>
    </dgm:pt>
    <dgm:pt modelId="{48D7EF7C-9869-40BE-B8CB-FD6DD1990361}">
      <dgm:prSet custT="1"/>
      <dgm:spPr/>
      <dgm:t>
        <a:bodyPr/>
        <a:lstStyle/>
        <a:p>
          <a:pPr rtl="0"/>
          <a:r>
            <a:rPr lang="el-GR" sz="2000" b="1" dirty="0" smtClean="0">
              <a:latin typeface="Georgia" pitchFamily="18" charset="0"/>
            </a:rPr>
            <a:t>Το Ε.Υ. συμβάλει στην απλή και κατανοητή</a:t>
          </a:r>
          <a:r>
            <a:rPr lang="en-US" sz="2000" b="1" dirty="0" smtClean="0">
              <a:latin typeface="Georgia" pitchFamily="18" charset="0"/>
            </a:rPr>
            <a:t> </a:t>
          </a:r>
          <a:r>
            <a:rPr lang="el-GR" sz="2000" b="1" dirty="0" smtClean="0">
              <a:latin typeface="Georgia" pitchFamily="18" charset="0"/>
            </a:rPr>
            <a:t>παρουσίαση του Γνωστικού </a:t>
          </a:r>
          <a:r>
            <a:rPr lang="en-US" sz="2000" b="1" dirty="0" smtClean="0">
              <a:latin typeface="Georgia" pitchFamily="18" charset="0"/>
            </a:rPr>
            <a:t> </a:t>
          </a:r>
          <a:r>
            <a:rPr lang="el-GR" sz="2000" b="1" dirty="0" smtClean="0">
              <a:latin typeface="Georgia" pitchFamily="18" charset="0"/>
            </a:rPr>
            <a:t>Αντικειμένου; </a:t>
          </a:r>
          <a:endParaRPr lang="el-GR" sz="2000" b="1" dirty="0">
            <a:latin typeface="Georgia" pitchFamily="18" charset="0"/>
          </a:endParaRPr>
        </a:p>
      </dgm:t>
    </dgm:pt>
    <dgm:pt modelId="{7B0D913C-1555-4AD0-9B14-7C30B033ACD3}" type="parTrans" cxnId="{FE9CE49F-B79C-4426-A04A-7BA68C8FB58A}">
      <dgm:prSet/>
      <dgm:spPr/>
      <dgm:t>
        <a:bodyPr/>
        <a:lstStyle/>
        <a:p>
          <a:endParaRPr lang="el-GR"/>
        </a:p>
      </dgm:t>
    </dgm:pt>
    <dgm:pt modelId="{4A0ED8E0-EBDE-4601-8758-337B41F00B74}" type="sibTrans" cxnId="{FE9CE49F-B79C-4426-A04A-7BA68C8FB58A}">
      <dgm:prSet/>
      <dgm:spPr/>
      <dgm:t>
        <a:bodyPr/>
        <a:lstStyle/>
        <a:p>
          <a:endParaRPr lang="el-GR"/>
        </a:p>
      </dgm:t>
    </dgm:pt>
    <dgm:pt modelId="{E079204D-F204-4E45-B74D-5655FD856E5B}">
      <dgm:prSet custT="1"/>
      <dgm:spPr/>
      <dgm:t>
        <a:bodyPr/>
        <a:lstStyle/>
        <a:p>
          <a:pPr rtl="0"/>
          <a:r>
            <a:rPr lang="el-GR" sz="3700" dirty="0" smtClean="0"/>
            <a:t> </a:t>
          </a:r>
          <a:r>
            <a:rPr lang="el-GR" sz="2000" b="1" dirty="0" smtClean="0">
              <a:latin typeface="Georgia" pitchFamily="18" charset="0"/>
            </a:rPr>
            <a:t>Είναι το Ε.Υ. εύχρηστο; </a:t>
          </a:r>
          <a:endParaRPr lang="el-GR" sz="2000" b="1" dirty="0">
            <a:latin typeface="Georgia" pitchFamily="18" charset="0"/>
          </a:endParaRPr>
        </a:p>
      </dgm:t>
    </dgm:pt>
    <dgm:pt modelId="{BAE1F79B-67F4-4370-A7DE-C18EA39E5A8B}" type="parTrans" cxnId="{03C35A14-3D60-436B-A8AC-FCF2B1148E0A}">
      <dgm:prSet/>
      <dgm:spPr/>
      <dgm:t>
        <a:bodyPr/>
        <a:lstStyle/>
        <a:p>
          <a:endParaRPr lang="el-GR"/>
        </a:p>
      </dgm:t>
    </dgm:pt>
    <dgm:pt modelId="{04554E9F-84D9-4A0B-8C2E-BAB52EF0302E}" type="sibTrans" cxnId="{03C35A14-3D60-436B-A8AC-FCF2B1148E0A}">
      <dgm:prSet/>
      <dgm:spPr/>
      <dgm:t>
        <a:bodyPr/>
        <a:lstStyle/>
        <a:p>
          <a:endParaRPr lang="el-GR"/>
        </a:p>
      </dgm:t>
    </dgm:pt>
    <dgm:pt modelId="{CCDB0F47-8834-4B02-8C70-121E400CB039}">
      <dgm:prSet custT="1"/>
      <dgm:spPr/>
      <dgm:t>
        <a:bodyPr/>
        <a:lstStyle/>
        <a:p>
          <a:pPr rtl="0"/>
          <a:r>
            <a:rPr lang="el-GR" sz="2000" b="1" dirty="0" smtClean="0">
              <a:latin typeface="Georgia" pitchFamily="18" charset="0"/>
            </a:rPr>
            <a:t>Το Ε.Υ. υποστηρίζει - καθοδηγεί τον</a:t>
          </a:r>
          <a:r>
            <a:rPr lang="en-US" sz="2000" b="1" dirty="0" smtClean="0">
              <a:latin typeface="Georgia" pitchFamily="18" charset="0"/>
            </a:rPr>
            <a:t> </a:t>
          </a:r>
          <a:r>
            <a:rPr lang="el-GR" sz="2000" b="1" dirty="0" smtClean="0">
              <a:latin typeface="Georgia" pitchFamily="18" charset="0"/>
            </a:rPr>
            <a:t>εκπαιδευόμενο στη μελέτη του; </a:t>
          </a:r>
          <a:endParaRPr lang="el-GR" sz="2000" b="1" dirty="0">
            <a:latin typeface="Georgia" pitchFamily="18" charset="0"/>
          </a:endParaRPr>
        </a:p>
      </dgm:t>
    </dgm:pt>
    <dgm:pt modelId="{67A25D7E-B3DA-45F7-BE47-5C6BD6601E92}" type="parTrans" cxnId="{4C56F79B-7FE7-4788-916A-D49BF6432EF6}">
      <dgm:prSet/>
      <dgm:spPr/>
      <dgm:t>
        <a:bodyPr/>
        <a:lstStyle/>
        <a:p>
          <a:endParaRPr lang="el-GR"/>
        </a:p>
      </dgm:t>
    </dgm:pt>
    <dgm:pt modelId="{0B926430-EB87-4C65-80EB-8CE5FD83DCD8}" type="sibTrans" cxnId="{4C56F79B-7FE7-4788-916A-D49BF6432EF6}">
      <dgm:prSet/>
      <dgm:spPr/>
      <dgm:t>
        <a:bodyPr/>
        <a:lstStyle/>
        <a:p>
          <a:endParaRPr lang="el-GR"/>
        </a:p>
      </dgm:t>
    </dgm:pt>
    <dgm:pt modelId="{A5702B86-2F53-4EA5-BC93-782298C7E429}" type="pres">
      <dgm:prSet presAssocID="{CAE1E25C-0DAA-44B9-9533-77D37D6889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l-GR"/>
        </a:p>
      </dgm:t>
    </dgm:pt>
    <dgm:pt modelId="{F6884C2A-5B86-4215-A6B6-54F748B08D6D}" type="pres">
      <dgm:prSet presAssocID="{CAE1E25C-0DAA-44B9-9533-77D37D68897D}" presName="Name1" presStyleCnt="0"/>
      <dgm:spPr/>
      <dgm:t>
        <a:bodyPr/>
        <a:lstStyle/>
        <a:p>
          <a:endParaRPr lang="el-GR"/>
        </a:p>
      </dgm:t>
    </dgm:pt>
    <dgm:pt modelId="{A591D0BC-6CC3-4F58-ADEB-94D0F6B24DA2}" type="pres">
      <dgm:prSet presAssocID="{CAE1E25C-0DAA-44B9-9533-77D37D68897D}" presName="cycle" presStyleCnt="0"/>
      <dgm:spPr/>
      <dgm:t>
        <a:bodyPr/>
        <a:lstStyle/>
        <a:p>
          <a:endParaRPr lang="el-GR"/>
        </a:p>
      </dgm:t>
    </dgm:pt>
    <dgm:pt modelId="{07CFBC12-B2B3-426B-84DC-6FAD1B941AD9}" type="pres">
      <dgm:prSet presAssocID="{CAE1E25C-0DAA-44B9-9533-77D37D68897D}" presName="srcNode" presStyleLbl="node1" presStyleIdx="0" presStyleCnt="4"/>
      <dgm:spPr/>
      <dgm:t>
        <a:bodyPr/>
        <a:lstStyle/>
        <a:p>
          <a:endParaRPr lang="el-GR"/>
        </a:p>
      </dgm:t>
    </dgm:pt>
    <dgm:pt modelId="{A3C8BF8F-AD74-4B9E-91C2-F73D4318FA23}" type="pres">
      <dgm:prSet presAssocID="{CAE1E25C-0DAA-44B9-9533-77D37D68897D}" presName="conn" presStyleLbl="parChTrans1D2" presStyleIdx="0" presStyleCnt="1"/>
      <dgm:spPr/>
      <dgm:t>
        <a:bodyPr/>
        <a:lstStyle/>
        <a:p>
          <a:endParaRPr lang="el-GR"/>
        </a:p>
      </dgm:t>
    </dgm:pt>
    <dgm:pt modelId="{F31ACAAF-E57E-46E4-924B-88B24023D9E1}" type="pres">
      <dgm:prSet presAssocID="{CAE1E25C-0DAA-44B9-9533-77D37D68897D}" presName="extraNode" presStyleLbl="node1" presStyleIdx="0" presStyleCnt="4"/>
      <dgm:spPr/>
      <dgm:t>
        <a:bodyPr/>
        <a:lstStyle/>
        <a:p>
          <a:endParaRPr lang="el-GR"/>
        </a:p>
      </dgm:t>
    </dgm:pt>
    <dgm:pt modelId="{280A08B7-CB6B-43B4-92D9-BDDBF6B46DDF}" type="pres">
      <dgm:prSet presAssocID="{CAE1E25C-0DAA-44B9-9533-77D37D68897D}" presName="dstNode" presStyleLbl="node1" presStyleIdx="0" presStyleCnt="4"/>
      <dgm:spPr/>
      <dgm:t>
        <a:bodyPr/>
        <a:lstStyle/>
        <a:p>
          <a:endParaRPr lang="el-GR"/>
        </a:p>
      </dgm:t>
    </dgm:pt>
    <dgm:pt modelId="{E1D19905-8599-4FAE-BFCC-68B69B077417}" type="pres">
      <dgm:prSet presAssocID="{CB7FBA8B-B6E0-40A1-879B-681087F0A05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A7CF5B5-20E6-4066-AABC-E957DB139F03}" type="pres">
      <dgm:prSet presAssocID="{CB7FBA8B-B6E0-40A1-879B-681087F0A059}" presName="accent_1" presStyleCnt="0"/>
      <dgm:spPr/>
      <dgm:t>
        <a:bodyPr/>
        <a:lstStyle/>
        <a:p>
          <a:endParaRPr lang="el-GR"/>
        </a:p>
      </dgm:t>
    </dgm:pt>
    <dgm:pt modelId="{93F085F3-0F1C-4B68-A2FB-7A160A65D60F}" type="pres">
      <dgm:prSet presAssocID="{CB7FBA8B-B6E0-40A1-879B-681087F0A059}" presName="accentRepeatNode" presStyleLbl="solidFgAcc1" presStyleIdx="0" presStyleCnt="4"/>
      <dgm:spPr/>
      <dgm:t>
        <a:bodyPr/>
        <a:lstStyle/>
        <a:p>
          <a:endParaRPr lang="el-GR"/>
        </a:p>
      </dgm:t>
    </dgm:pt>
    <dgm:pt modelId="{31268A46-42A5-4470-94B7-B51A03F3C0E0}" type="pres">
      <dgm:prSet presAssocID="{48D7EF7C-9869-40BE-B8CB-FD6DD199036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9B30E23-5697-45B2-A5D6-6B39328C4BA2}" type="pres">
      <dgm:prSet presAssocID="{48D7EF7C-9869-40BE-B8CB-FD6DD1990361}" presName="accent_2" presStyleCnt="0"/>
      <dgm:spPr/>
      <dgm:t>
        <a:bodyPr/>
        <a:lstStyle/>
        <a:p>
          <a:endParaRPr lang="el-GR"/>
        </a:p>
      </dgm:t>
    </dgm:pt>
    <dgm:pt modelId="{E48159D1-4BCE-4D54-AD03-2F50A7DEF94B}" type="pres">
      <dgm:prSet presAssocID="{48D7EF7C-9869-40BE-B8CB-FD6DD1990361}" presName="accentRepeatNode" presStyleLbl="solidFgAcc1" presStyleIdx="1" presStyleCnt="4" custLinFactNeighborX="-2531" custLinFactNeighborY="-862"/>
      <dgm:spPr/>
      <dgm:t>
        <a:bodyPr/>
        <a:lstStyle/>
        <a:p>
          <a:endParaRPr lang="el-GR"/>
        </a:p>
      </dgm:t>
    </dgm:pt>
    <dgm:pt modelId="{230DBAD6-30C7-42CA-81E6-8AB750E7F116}" type="pres">
      <dgm:prSet presAssocID="{E079204D-F204-4E45-B74D-5655FD856E5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2A6E0B-4A73-46EB-8882-333A9F1C24BF}" type="pres">
      <dgm:prSet presAssocID="{E079204D-F204-4E45-B74D-5655FD856E5B}" presName="accent_3" presStyleCnt="0"/>
      <dgm:spPr/>
      <dgm:t>
        <a:bodyPr/>
        <a:lstStyle/>
        <a:p>
          <a:endParaRPr lang="el-GR"/>
        </a:p>
      </dgm:t>
    </dgm:pt>
    <dgm:pt modelId="{66A43392-7871-4802-8C7E-135E4532EA11}" type="pres">
      <dgm:prSet presAssocID="{E079204D-F204-4E45-B74D-5655FD856E5B}" presName="accentRepeatNode" presStyleLbl="solidFgAcc1" presStyleIdx="2" presStyleCnt="4" custLinFactNeighborX="283" custLinFactNeighborY="-5909"/>
      <dgm:spPr/>
      <dgm:t>
        <a:bodyPr/>
        <a:lstStyle/>
        <a:p>
          <a:endParaRPr lang="el-GR"/>
        </a:p>
      </dgm:t>
    </dgm:pt>
    <dgm:pt modelId="{5FBA8C5E-8B92-4020-96B0-9618926B72FA}" type="pres">
      <dgm:prSet presAssocID="{CCDB0F47-8834-4B02-8C70-121E400CB03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F763040-375C-406E-9050-9E65FAE218BB}" type="pres">
      <dgm:prSet presAssocID="{CCDB0F47-8834-4B02-8C70-121E400CB039}" presName="accent_4" presStyleCnt="0"/>
      <dgm:spPr/>
      <dgm:t>
        <a:bodyPr/>
        <a:lstStyle/>
        <a:p>
          <a:endParaRPr lang="el-GR"/>
        </a:p>
      </dgm:t>
    </dgm:pt>
    <dgm:pt modelId="{5FBBE188-6C09-44BA-BA54-68105A899167}" type="pres">
      <dgm:prSet presAssocID="{CCDB0F47-8834-4B02-8C70-121E400CB039}" presName="accentRepeatNode" presStyleLbl="solidFgAcc1" presStyleIdx="3" presStyleCnt="4"/>
      <dgm:spPr/>
      <dgm:t>
        <a:bodyPr/>
        <a:lstStyle/>
        <a:p>
          <a:endParaRPr lang="el-GR"/>
        </a:p>
      </dgm:t>
    </dgm:pt>
  </dgm:ptLst>
  <dgm:cxnLst>
    <dgm:cxn modelId="{FBCD28B4-2CEE-4C22-B527-3EF5E3351EB6}" type="presOf" srcId="{CAE1E25C-0DAA-44B9-9533-77D37D68897D}" destId="{A5702B86-2F53-4EA5-BC93-782298C7E429}" srcOrd="0" destOrd="0" presId="urn:microsoft.com/office/officeart/2008/layout/VerticalCurvedList"/>
    <dgm:cxn modelId="{6AFBB20C-D213-42E6-96EE-1365C5F3A5ED}" type="presOf" srcId="{CB7FBA8B-B6E0-40A1-879B-681087F0A059}" destId="{E1D19905-8599-4FAE-BFCC-68B69B077417}" srcOrd="0" destOrd="0" presId="urn:microsoft.com/office/officeart/2008/layout/VerticalCurvedList"/>
    <dgm:cxn modelId="{B5E057F3-CBB8-4F58-91F6-857E7FD76D81}" type="presOf" srcId="{E079204D-F204-4E45-B74D-5655FD856E5B}" destId="{230DBAD6-30C7-42CA-81E6-8AB750E7F116}" srcOrd="0" destOrd="0" presId="urn:microsoft.com/office/officeart/2008/layout/VerticalCurvedList"/>
    <dgm:cxn modelId="{4C56F79B-7FE7-4788-916A-D49BF6432EF6}" srcId="{CAE1E25C-0DAA-44B9-9533-77D37D68897D}" destId="{CCDB0F47-8834-4B02-8C70-121E400CB039}" srcOrd="3" destOrd="0" parTransId="{67A25D7E-B3DA-45F7-BE47-5C6BD6601E92}" sibTransId="{0B926430-EB87-4C65-80EB-8CE5FD83DCD8}"/>
    <dgm:cxn modelId="{03C35A14-3D60-436B-A8AC-FCF2B1148E0A}" srcId="{CAE1E25C-0DAA-44B9-9533-77D37D68897D}" destId="{E079204D-F204-4E45-B74D-5655FD856E5B}" srcOrd="2" destOrd="0" parTransId="{BAE1F79B-67F4-4370-A7DE-C18EA39E5A8B}" sibTransId="{04554E9F-84D9-4A0B-8C2E-BAB52EF0302E}"/>
    <dgm:cxn modelId="{8C715951-26EC-4509-92EF-6F04F8B21B3C}" srcId="{CAE1E25C-0DAA-44B9-9533-77D37D68897D}" destId="{CB7FBA8B-B6E0-40A1-879B-681087F0A059}" srcOrd="0" destOrd="0" parTransId="{63324AD2-D86C-47F5-A8FF-D2DA1D2D5947}" sibTransId="{0900CDC3-E683-4519-BD34-FAEFBAB803E7}"/>
    <dgm:cxn modelId="{8717D049-4985-4BF8-8DF6-120AB7D2CBA8}" type="presOf" srcId="{48D7EF7C-9869-40BE-B8CB-FD6DD1990361}" destId="{31268A46-42A5-4470-94B7-B51A03F3C0E0}" srcOrd="0" destOrd="0" presId="urn:microsoft.com/office/officeart/2008/layout/VerticalCurvedList"/>
    <dgm:cxn modelId="{9AC4EC0A-F047-4786-B738-0CB7BA989956}" type="presOf" srcId="{0900CDC3-E683-4519-BD34-FAEFBAB803E7}" destId="{A3C8BF8F-AD74-4B9E-91C2-F73D4318FA23}" srcOrd="0" destOrd="0" presId="urn:microsoft.com/office/officeart/2008/layout/VerticalCurvedList"/>
    <dgm:cxn modelId="{FE9CE49F-B79C-4426-A04A-7BA68C8FB58A}" srcId="{CAE1E25C-0DAA-44B9-9533-77D37D68897D}" destId="{48D7EF7C-9869-40BE-B8CB-FD6DD1990361}" srcOrd="1" destOrd="0" parTransId="{7B0D913C-1555-4AD0-9B14-7C30B033ACD3}" sibTransId="{4A0ED8E0-EBDE-4601-8758-337B41F00B74}"/>
    <dgm:cxn modelId="{BC660211-B2A0-42F2-B27D-8617FF12F27D}" type="presOf" srcId="{CCDB0F47-8834-4B02-8C70-121E400CB039}" destId="{5FBA8C5E-8B92-4020-96B0-9618926B72FA}" srcOrd="0" destOrd="0" presId="urn:microsoft.com/office/officeart/2008/layout/VerticalCurvedList"/>
    <dgm:cxn modelId="{D2F3459E-13E9-4A22-85F0-FFE0148FB022}" type="presParOf" srcId="{A5702B86-2F53-4EA5-BC93-782298C7E429}" destId="{F6884C2A-5B86-4215-A6B6-54F748B08D6D}" srcOrd="0" destOrd="0" presId="urn:microsoft.com/office/officeart/2008/layout/VerticalCurvedList"/>
    <dgm:cxn modelId="{B7296F0A-936B-483D-BB9E-40877F174DBB}" type="presParOf" srcId="{F6884C2A-5B86-4215-A6B6-54F748B08D6D}" destId="{A591D0BC-6CC3-4F58-ADEB-94D0F6B24DA2}" srcOrd="0" destOrd="0" presId="urn:microsoft.com/office/officeart/2008/layout/VerticalCurvedList"/>
    <dgm:cxn modelId="{24413BD6-3D0E-41B8-B4DF-FD5D3EB57A9C}" type="presParOf" srcId="{A591D0BC-6CC3-4F58-ADEB-94D0F6B24DA2}" destId="{07CFBC12-B2B3-426B-84DC-6FAD1B941AD9}" srcOrd="0" destOrd="0" presId="urn:microsoft.com/office/officeart/2008/layout/VerticalCurvedList"/>
    <dgm:cxn modelId="{4A912E20-6970-4006-A117-B4AD65837962}" type="presParOf" srcId="{A591D0BC-6CC3-4F58-ADEB-94D0F6B24DA2}" destId="{A3C8BF8F-AD74-4B9E-91C2-F73D4318FA23}" srcOrd="1" destOrd="0" presId="urn:microsoft.com/office/officeart/2008/layout/VerticalCurvedList"/>
    <dgm:cxn modelId="{F0268833-9239-4CB8-9B04-18913DEBDC2C}" type="presParOf" srcId="{A591D0BC-6CC3-4F58-ADEB-94D0F6B24DA2}" destId="{F31ACAAF-E57E-46E4-924B-88B24023D9E1}" srcOrd="2" destOrd="0" presId="urn:microsoft.com/office/officeart/2008/layout/VerticalCurvedList"/>
    <dgm:cxn modelId="{6719BFF7-93A1-4B15-A418-19893B6705CC}" type="presParOf" srcId="{A591D0BC-6CC3-4F58-ADEB-94D0F6B24DA2}" destId="{280A08B7-CB6B-43B4-92D9-BDDBF6B46DDF}" srcOrd="3" destOrd="0" presId="urn:microsoft.com/office/officeart/2008/layout/VerticalCurvedList"/>
    <dgm:cxn modelId="{93E662E6-5DC6-451E-B7E6-D5749986A636}" type="presParOf" srcId="{F6884C2A-5B86-4215-A6B6-54F748B08D6D}" destId="{E1D19905-8599-4FAE-BFCC-68B69B077417}" srcOrd="1" destOrd="0" presId="urn:microsoft.com/office/officeart/2008/layout/VerticalCurvedList"/>
    <dgm:cxn modelId="{5C7167CF-1DB9-4AA1-8AB5-6F7BD2E3E9C1}" type="presParOf" srcId="{F6884C2A-5B86-4215-A6B6-54F748B08D6D}" destId="{9A7CF5B5-20E6-4066-AABC-E957DB139F03}" srcOrd="2" destOrd="0" presId="urn:microsoft.com/office/officeart/2008/layout/VerticalCurvedList"/>
    <dgm:cxn modelId="{1C4F26AF-EE9B-4FE8-B569-8550B70DFF86}" type="presParOf" srcId="{9A7CF5B5-20E6-4066-AABC-E957DB139F03}" destId="{93F085F3-0F1C-4B68-A2FB-7A160A65D60F}" srcOrd="0" destOrd="0" presId="urn:microsoft.com/office/officeart/2008/layout/VerticalCurvedList"/>
    <dgm:cxn modelId="{FCEA007B-8829-4A30-A3D8-C1C6F7205395}" type="presParOf" srcId="{F6884C2A-5B86-4215-A6B6-54F748B08D6D}" destId="{31268A46-42A5-4470-94B7-B51A03F3C0E0}" srcOrd="3" destOrd="0" presId="urn:microsoft.com/office/officeart/2008/layout/VerticalCurvedList"/>
    <dgm:cxn modelId="{961B2D1F-5F81-4A71-9FB7-9EDA351A2363}" type="presParOf" srcId="{F6884C2A-5B86-4215-A6B6-54F748B08D6D}" destId="{09B30E23-5697-45B2-A5D6-6B39328C4BA2}" srcOrd="4" destOrd="0" presId="urn:microsoft.com/office/officeart/2008/layout/VerticalCurvedList"/>
    <dgm:cxn modelId="{C37C2A48-8E25-4060-9FD7-E06EC2012B5E}" type="presParOf" srcId="{09B30E23-5697-45B2-A5D6-6B39328C4BA2}" destId="{E48159D1-4BCE-4D54-AD03-2F50A7DEF94B}" srcOrd="0" destOrd="0" presId="urn:microsoft.com/office/officeart/2008/layout/VerticalCurvedList"/>
    <dgm:cxn modelId="{9E2EB18C-6114-4E6E-AB6C-92591F70CFAD}" type="presParOf" srcId="{F6884C2A-5B86-4215-A6B6-54F748B08D6D}" destId="{230DBAD6-30C7-42CA-81E6-8AB750E7F116}" srcOrd="5" destOrd="0" presId="urn:microsoft.com/office/officeart/2008/layout/VerticalCurvedList"/>
    <dgm:cxn modelId="{5F485FEF-80AA-4D71-95E3-8A342018CCAB}" type="presParOf" srcId="{F6884C2A-5B86-4215-A6B6-54F748B08D6D}" destId="{122A6E0B-4A73-46EB-8882-333A9F1C24BF}" srcOrd="6" destOrd="0" presId="urn:microsoft.com/office/officeart/2008/layout/VerticalCurvedList"/>
    <dgm:cxn modelId="{417420BF-D0B6-42B6-87EE-14412BB33AD3}" type="presParOf" srcId="{122A6E0B-4A73-46EB-8882-333A9F1C24BF}" destId="{66A43392-7871-4802-8C7E-135E4532EA11}" srcOrd="0" destOrd="0" presId="urn:microsoft.com/office/officeart/2008/layout/VerticalCurvedList"/>
    <dgm:cxn modelId="{F6A5B82D-7BEF-4167-A7CD-B2BB3ECCC736}" type="presParOf" srcId="{F6884C2A-5B86-4215-A6B6-54F748B08D6D}" destId="{5FBA8C5E-8B92-4020-96B0-9618926B72FA}" srcOrd="7" destOrd="0" presId="urn:microsoft.com/office/officeart/2008/layout/VerticalCurvedList"/>
    <dgm:cxn modelId="{EB754006-0159-474B-925B-98C1E8428B8D}" type="presParOf" srcId="{F6884C2A-5B86-4215-A6B6-54F748B08D6D}" destId="{AF763040-375C-406E-9050-9E65FAE218BB}" srcOrd="8" destOrd="0" presId="urn:microsoft.com/office/officeart/2008/layout/VerticalCurvedList"/>
    <dgm:cxn modelId="{7174D794-7C43-4763-9E9A-AE473328A344}" type="presParOf" srcId="{AF763040-375C-406E-9050-9E65FAE218BB}" destId="{5FBBE188-6C09-44BA-BA54-68105A899167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E1E25C-0DAA-44B9-9533-77D37D68897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CB7FBA8B-B6E0-40A1-879B-681087F0A059}">
      <dgm:prSet custT="1"/>
      <dgm:spPr/>
      <dgm:t>
        <a:bodyPr/>
        <a:lstStyle/>
        <a:p>
          <a:pPr rtl="0"/>
          <a:r>
            <a:rPr lang="el-GR" sz="2200" dirty="0" smtClean="0"/>
            <a:t> </a:t>
          </a:r>
          <a:r>
            <a:rPr lang="el-GR" sz="2000" b="1" dirty="0" smtClean="0">
              <a:latin typeface="Georgia" pitchFamily="18" charset="0"/>
            </a:rPr>
            <a:t> </a:t>
          </a:r>
          <a:r>
            <a:rPr lang="el-GR" sz="1800" b="1" dirty="0" smtClean="0">
              <a:latin typeface="Georgia" pitchFamily="18" charset="0"/>
            </a:rPr>
            <a:t>Ο εκπαιδευόμενος υποστηρίζεται στην αλληλεπίδραση με το Ε.Υ. στη μελέτη του;</a:t>
          </a:r>
          <a:endParaRPr lang="el-GR" sz="1800" b="1" dirty="0">
            <a:latin typeface="Georgia" pitchFamily="18" charset="0"/>
          </a:endParaRPr>
        </a:p>
      </dgm:t>
    </dgm:pt>
    <dgm:pt modelId="{63324AD2-D86C-47F5-A8FF-D2DA1D2D5947}" type="parTrans" cxnId="{8C715951-26EC-4509-92EF-6F04F8B21B3C}">
      <dgm:prSet/>
      <dgm:spPr/>
      <dgm:t>
        <a:bodyPr/>
        <a:lstStyle/>
        <a:p>
          <a:endParaRPr lang="el-GR"/>
        </a:p>
      </dgm:t>
    </dgm:pt>
    <dgm:pt modelId="{0900CDC3-E683-4519-BD34-FAEFBAB803E7}" type="sibTrans" cxnId="{8C715951-26EC-4509-92EF-6F04F8B21B3C}">
      <dgm:prSet/>
      <dgm:spPr/>
      <dgm:t>
        <a:bodyPr/>
        <a:lstStyle/>
        <a:p>
          <a:endParaRPr lang="el-GR"/>
        </a:p>
      </dgm:t>
    </dgm:pt>
    <dgm:pt modelId="{48D7EF7C-9869-40BE-B8CB-FD6DD1990361}">
      <dgm:prSet custT="1"/>
      <dgm:spPr/>
      <dgm:t>
        <a:bodyPr/>
        <a:lstStyle/>
        <a:p>
          <a:pPr algn="l" rtl="0"/>
          <a:r>
            <a:rPr lang="el-GR" sz="2000" b="1" dirty="0" smtClean="0">
              <a:latin typeface="Georgia" pitchFamily="18" charset="0"/>
            </a:rPr>
            <a:t> </a:t>
          </a:r>
          <a:r>
            <a:rPr lang="el-GR" sz="1800" b="1" dirty="0" smtClean="0">
              <a:latin typeface="Georgia" pitchFamily="18" charset="0"/>
            </a:rPr>
            <a:t>Το Ε.Υ. παρέχει δυνατότητα Αναστοχασμού - Αυτοαξιολόγησης στον εκπαιδευόμενο; </a:t>
          </a:r>
          <a:endParaRPr lang="el-GR" sz="1800" b="1" dirty="0">
            <a:latin typeface="Georgia" pitchFamily="18" charset="0"/>
          </a:endParaRPr>
        </a:p>
      </dgm:t>
    </dgm:pt>
    <dgm:pt modelId="{7B0D913C-1555-4AD0-9B14-7C30B033ACD3}" type="parTrans" cxnId="{FE9CE49F-B79C-4426-A04A-7BA68C8FB58A}">
      <dgm:prSet/>
      <dgm:spPr/>
      <dgm:t>
        <a:bodyPr/>
        <a:lstStyle/>
        <a:p>
          <a:endParaRPr lang="el-GR"/>
        </a:p>
      </dgm:t>
    </dgm:pt>
    <dgm:pt modelId="{4A0ED8E0-EBDE-4601-8758-337B41F00B74}" type="sibTrans" cxnId="{FE9CE49F-B79C-4426-A04A-7BA68C8FB58A}">
      <dgm:prSet/>
      <dgm:spPr/>
      <dgm:t>
        <a:bodyPr/>
        <a:lstStyle/>
        <a:p>
          <a:endParaRPr lang="el-GR"/>
        </a:p>
      </dgm:t>
    </dgm:pt>
    <dgm:pt modelId="{E079204D-F204-4E45-B74D-5655FD856E5B}">
      <dgm:prSet custT="1"/>
      <dgm:spPr/>
      <dgm:t>
        <a:bodyPr/>
        <a:lstStyle/>
        <a:p>
          <a:pPr algn="l" rtl="0"/>
          <a:r>
            <a:rPr lang="el-GR" sz="3700" dirty="0" smtClean="0"/>
            <a:t> </a:t>
          </a:r>
          <a:r>
            <a:rPr lang="el-GR" sz="2000" b="1" dirty="0" smtClean="0">
              <a:latin typeface="Georgia" pitchFamily="18" charset="0"/>
            </a:rPr>
            <a:t> </a:t>
          </a:r>
          <a:r>
            <a:rPr lang="el-GR" sz="1800" b="1" dirty="0" smtClean="0">
              <a:latin typeface="Georgia" pitchFamily="18" charset="0"/>
            </a:rPr>
            <a:t>Στο Ε.Υ. προσδιορίζονται με σαφήνεια ο Σκοπός και τα Προσδοκώμενα  Αποτελέσματα; </a:t>
          </a:r>
          <a:endParaRPr lang="el-GR" sz="1800" b="1" dirty="0">
            <a:latin typeface="Georgia" pitchFamily="18" charset="0"/>
          </a:endParaRPr>
        </a:p>
      </dgm:t>
    </dgm:pt>
    <dgm:pt modelId="{BAE1F79B-67F4-4370-A7DE-C18EA39E5A8B}" type="parTrans" cxnId="{03C35A14-3D60-436B-A8AC-FCF2B1148E0A}">
      <dgm:prSet/>
      <dgm:spPr/>
      <dgm:t>
        <a:bodyPr/>
        <a:lstStyle/>
        <a:p>
          <a:endParaRPr lang="el-GR"/>
        </a:p>
      </dgm:t>
    </dgm:pt>
    <dgm:pt modelId="{04554E9F-84D9-4A0B-8C2E-BAB52EF0302E}" type="sibTrans" cxnId="{03C35A14-3D60-436B-A8AC-FCF2B1148E0A}">
      <dgm:prSet/>
      <dgm:spPr/>
      <dgm:t>
        <a:bodyPr/>
        <a:lstStyle/>
        <a:p>
          <a:endParaRPr lang="el-GR"/>
        </a:p>
      </dgm:t>
    </dgm:pt>
    <dgm:pt modelId="{CCDB0F47-8834-4B02-8C70-121E400CB039}">
      <dgm:prSet custT="1"/>
      <dgm:spPr/>
      <dgm:t>
        <a:bodyPr/>
        <a:lstStyle/>
        <a:p>
          <a:pPr rtl="0"/>
          <a:r>
            <a:rPr lang="el-GR" sz="1800" b="1" dirty="0" smtClean="0">
              <a:latin typeface="Georgia" pitchFamily="18" charset="0"/>
            </a:rPr>
            <a:t> Το Ε.Υ. έχει δημιουργηθεί σύμφωνα με τις αρχές της Πολυμεσικής Μάθησης; </a:t>
          </a:r>
          <a:endParaRPr lang="el-GR" sz="1800" b="1" dirty="0">
            <a:latin typeface="Georgia" pitchFamily="18" charset="0"/>
          </a:endParaRPr>
        </a:p>
      </dgm:t>
    </dgm:pt>
    <dgm:pt modelId="{67A25D7E-B3DA-45F7-BE47-5C6BD6601E92}" type="parTrans" cxnId="{4C56F79B-7FE7-4788-916A-D49BF6432EF6}">
      <dgm:prSet/>
      <dgm:spPr/>
      <dgm:t>
        <a:bodyPr/>
        <a:lstStyle/>
        <a:p>
          <a:endParaRPr lang="el-GR"/>
        </a:p>
      </dgm:t>
    </dgm:pt>
    <dgm:pt modelId="{0B926430-EB87-4C65-80EB-8CE5FD83DCD8}" type="sibTrans" cxnId="{4C56F79B-7FE7-4788-916A-D49BF6432EF6}">
      <dgm:prSet/>
      <dgm:spPr/>
      <dgm:t>
        <a:bodyPr/>
        <a:lstStyle/>
        <a:p>
          <a:endParaRPr lang="el-GR"/>
        </a:p>
      </dgm:t>
    </dgm:pt>
    <dgm:pt modelId="{A5702B86-2F53-4EA5-BC93-782298C7E429}" type="pres">
      <dgm:prSet presAssocID="{CAE1E25C-0DAA-44B9-9533-77D37D6889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l-GR"/>
        </a:p>
      </dgm:t>
    </dgm:pt>
    <dgm:pt modelId="{F6884C2A-5B86-4215-A6B6-54F748B08D6D}" type="pres">
      <dgm:prSet presAssocID="{CAE1E25C-0DAA-44B9-9533-77D37D68897D}" presName="Name1" presStyleCnt="0"/>
      <dgm:spPr/>
      <dgm:t>
        <a:bodyPr/>
        <a:lstStyle/>
        <a:p>
          <a:endParaRPr lang="el-GR"/>
        </a:p>
      </dgm:t>
    </dgm:pt>
    <dgm:pt modelId="{A591D0BC-6CC3-4F58-ADEB-94D0F6B24DA2}" type="pres">
      <dgm:prSet presAssocID="{CAE1E25C-0DAA-44B9-9533-77D37D68897D}" presName="cycle" presStyleCnt="0"/>
      <dgm:spPr/>
      <dgm:t>
        <a:bodyPr/>
        <a:lstStyle/>
        <a:p>
          <a:endParaRPr lang="el-GR"/>
        </a:p>
      </dgm:t>
    </dgm:pt>
    <dgm:pt modelId="{07CFBC12-B2B3-426B-84DC-6FAD1B941AD9}" type="pres">
      <dgm:prSet presAssocID="{CAE1E25C-0DAA-44B9-9533-77D37D68897D}" presName="srcNode" presStyleLbl="node1" presStyleIdx="0" presStyleCnt="4"/>
      <dgm:spPr/>
      <dgm:t>
        <a:bodyPr/>
        <a:lstStyle/>
        <a:p>
          <a:endParaRPr lang="el-GR"/>
        </a:p>
      </dgm:t>
    </dgm:pt>
    <dgm:pt modelId="{A3C8BF8F-AD74-4B9E-91C2-F73D4318FA23}" type="pres">
      <dgm:prSet presAssocID="{CAE1E25C-0DAA-44B9-9533-77D37D68897D}" presName="conn" presStyleLbl="parChTrans1D2" presStyleIdx="0" presStyleCnt="1"/>
      <dgm:spPr/>
      <dgm:t>
        <a:bodyPr/>
        <a:lstStyle/>
        <a:p>
          <a:endParaRPr lang="el-GR"/>
        </a:p>
      </dgm:t>
    </dgm:pt>
    <dgm:pt modelId="{F31ACAAF-E57E-46E4-924B-88B24023D9E1}" type="pres">
      <dgm:prSet presAssocID="{CAE1E25C-0DAA-44B9-9533-77D37D68897D}" presName="extraNode" presStyleLbl="node1" presStyleIdx="0" presStyleCnt="4"/>
      <dgm:spPr/>
      <dgm:t>
        <a:bodyPr/>
        <a:lstStyle/>
        <a:p>
          <a:endParaRPr lang="el-GR"/>
        </a:p>
      </dgm:t>
    </dgm:pt>
    <dgm:pt modelId="{280A08B7-CB6B-43B4-92D9-BDDBF6B46DDF}" type="pres">
      <dgm:prSet presAssocID="{CAE1E25C-0DAA-44B9-9533-77D37D68897D}" presName="dstNode" presStyleLbl="node1" presStyleIdx="0" presStyleCnt="4"/>
      <dgm:spPr/>
      <dgm:t>
        <a:bodyPr/>
        <a:lstStyle/>
        <a:p>
          <a:endParaRPr lang="el-GR"/>
        </a:p>
      </dgm:t>
    </dgm:pt>
    <dgm:pt modelId="{E1D19905-8599-4FAE-BFCC-68B69B077417}" type="pres">
      <dgm:prSet presAssocID="{CB7FBA8B-B6E0-40A1-879B-681087F0A05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A7CF5B5-20E6-4066-AABC-E957DB139F03}" type="pres">
      <dgm:prSet presAssocID="{CB7FBA8B-B6E0-40A1-879B-681087F0A059}" presName="accent_1" presStyleCnt="0"/>
      <dgm:spPr/>
      <dgm:t>
        <a:bodyPr/>
        <a:lstStyle/>
        <a:p>
          <a:endParaRPr lang="el-GR"/>
        </a:p>
      </dgm:t>
    </dgm:pt>
    <dgm:pt modelId="{93F085F3-0F1C-4B68-A2FB-7A160A65D60F}" type="pres">
      <dgm:prSet presAssocID="{CB7FBA8B-B6E0-40A1-879B-681087F0A059}" presName="accentRepeatNode" presStyleLbl="solidFgAcc1" presStyleIdx="0" presStyleCnt="4"/>
      <dgm:spPr/>
      <dgm:t>
        <a:bodyPr/>
        <a:lstStyle/>
        <a:p>
          <a:endParaRPr lang="el-GR"/>
        </a:p>
      </dgm:t>
    </dgm:pt>
    <dgm:pt modelId="{31268A46-42A5-4470-94B7-B51A03F3C0E0}" type="pres">
      <dgm:prSet presAssocID="{48D7EF7C-9869-40BE-B8CB-FD6DD199036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9B30E23-5697-45B2-A5D6-6B39328C4BA2}" type="pres">
      <dgm:prSet presAssocID="{48D7EF7C-9869-40BE-B8CB-FD6DD1990361}" presName="accent_2" presStyleCnt="0"/>
      <dgm:spPr/>
      <dgm:t>
        <a:bodyPr/>
        <a:lstStyle/>
        <a:p>
          <a:endParaRPr lang="el-GR"/>
        </a:p>
      </dgm:t>
    </dgm:pt>
    <dgm:pt modelId="{E48159D1-4BCE-4D54-AD03-2F50A7DEF94B}" type="pres">
      <dgm:prSet presAssocID="{48D7EF7C-9869-40BE-B8CB-FD6DD1990361}" presName="accentRepeatNode" presStyleLbl="solidFgAcc1" presStyleIdx="1" presStyleCnt="4" custLinFactNeighborX="-2531" custLinFactNeighborY="-1423"/>
      <dgm:spPr/>
      <dgm:t>
        <a:bodyPr/>
        <a:lstStyle/>
        <a:p>
          <a:endParaRPr lang="el-GR"/>
        </a:p>
      </dgm:t>
    </dgm:pt>
    <dgm:pt modelId="{230DBAD6-30C7-42CA-81E6-8AB750E7F116}" type="pres">
      <dgm:prSet presAssocID="{E079204D-F204-4E45-B74D-5655FD856E5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2A6E0B-4A73-46EB-8882-333A9F1C24BF}" type="pres">
      <dgm:prSet presAssocID="{E079204D-F204-4E45-B74D-5655FD856E5B}" presName="accent_3" presStyleCnt="0"/>
      <dgm:spPr/>
      <dgm:t>
        <a:bodyPr/>
        <a:lstStyle/>
        <a:p>
          <a:endParaRPr lang="el-GR"/>
        </a:p>
      </dgm:t>
    </dgm:pt>
    <dgm:pt modelId="{66A43392-7871-4802-8C7E-135E4532EA11}" type="pres">
      <dgm:prSet presAssocID="{E079204D-F204-4E45-B74D-5655FD856E5B}" presName="accentRepeatNode" presStyleLbl="solidFgAcc1" presStyleIdx="2" presStyleCnt="4" custLinFactNeighborX="3132" custLinFactNeighborY="-5909"/>
      <dgm:spPr/>
      <dgm:t>
        <a:bodyPr/>
        <a:lstStyle/>
        <a:p>
          <a:endParaRPr lang="el-GR"/>
        </a:p>
      </dgm:t>
    </dgm:pt>
    <dgm:pt modelId="{5FBA8C5E-8B92-4020-96B0-9618926B72FA}" type="pres">
      <dgm:prSet presAssocID="{CCDB0F47-8834-4B02-8C70-121E400CB03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F763040-375C-406E-9050-9E65FAE218BB}" type="pres">
      <dgm:prSet presAssocID="{CCDB0F47-8834-4B02-8C70-121E400CB039}" presName="accent_4" presStyleCnt="0"/>
      <dgm:spPr/>
      <dgm:t>
        <a:bodyPr/>
        <a:lstStyle/>
        <a:p>
          <a:endParaRPr lang="el-GR"/>
        </a:p>
      </dgm:t>
    </dgm:pt>
    <dgm:pt modelId="{5FBBE188-6C09-44BA-BA54-68105A899167}" type="pres">
      <dgm:prSet presAssocID="{CCDB0F47-8834-4B02-8C70-121E400CB039}" presName="accentRepeatNode" presStyleLbl="solidFgAcc1" presStyleIdx="3" presStyleCnt="4"/>
      <dgm:spPr/>
      <dgm:t>
        <a:bodyPr/>
        <a:lstStyle/>
        <a:p>
          <a:endParaRPr lang="el-GR"/>
        </a:p>
      </dgm:t>
    </dgm:pt>
  </dgm:ptLst>
  <dgm:cxnLst>
    <dgm:cxn modelId="{879D3431-8E48-4471-9280-446F0F8E0ACF}" type="presOf" srcId="{48D7EF7C-9869-40BE-B8CB-FD6DD1990361}" destId="{31268A46-42A5-4470-94B7-B51A03F3C0E0}" srcOrd="0" destOrd="0" presId="urn:microsoft.com/office/officeart/2008/layout/VerticalCurvedList"/>
    <dgm:cxn modelId="{8C715951-26EC-4509-92EF-6F04F8B21B3C}" srcId="{CAE1E25C-0DAA-44B9-9533-77D37D68897D}" destId="{CB7FBA8B-B6E0-40A1-879B-681087F0A059}" srcOrd="0" destOrd="0" parTransId="{63324AD2-D86C-47F5-A8FF-D2DA1D2D5947}" sibTransId="{0900CDC3-E683-4519-BD34-FAEFBAB803E7}"/>
    <dgm:cxn modelId="{5C278700-C6AF-468F-B9C8-0F2EA5C538DD}" type="presOf" srcId="{CAE1E25C-0DAA-44B9-9533-77D37D68897D}" destId="{A5702B86-2F53-4EA5-BC93-782298C7E429}" srcOrd="0" destOrd="0" presId="urn:microsoft.com/office/officeart/2008/layout/VerticalCurvedList"/>
    <dgm:cxn modelId="{61C9F458-B05C-4C7C-8EE4-4C33BA90B114}" type="presOf" srcId="{E079204D-F204-4E45-B74D-5655FD856E5B}" destId="{230DBAD6-30C7-42CA-81E6-8AB750E7F116}" srcOrd="0" destOrd="0" presId="urn:microsoft.com/office/officeart/2008/layout/VerticalCurvedList"/>
    <dgm:cxn modelId="{FE9CE49F-B79C-4426-A04A-7BA68C8FB58A}" srcId="{CAE1E25C-0DAA-44B9-9533-77D37D68897D}" destId="{48D7EF7C-9869-40BE-B8CB-FD6DD1990361}" srcOrd="1" destOrd="0" parTransId="{7B0D913C-1555-4AD0-9B14-7C30B033ACD3}" sibTransId="{4A0ED8E0-EBDE-4601-8758-337B41F00B74}"/>
    <dgm:cxn modelId="{4D374DDF-3117-4799-BF2D-B909CCDFED99}" type="presOf" srcId="{CB7FBA8B-B6E0-40A1-879B-681087F0A059}" destId="{E1D19905-8599-4FAE-BFCC-68B69B077417}" srcOrd="0" destOrd="0" presId="urn:microsoft.com/office/officeart/2008/layout/VerticalCurvedList"/>
    <dgm:cxn modelId="{1FCAD8C4-B305-4F91-A495-8FCA6177403A}" type="presOf" srcId="{CCDB0F47-8834-4B02-8C70-121E400CB039}" destId="{5FBA8C5E-8B92-4020-96B0-9618926B72FA}" srcOrd="0" destOrd="0" presId="urn:microsoft.com/office/officeart/2008/layout/VerticalCurvedList"/>
    <dgm:cxn modelId="{03C35A14-3D60-436B-A8AC-FCF2B1148E0A}" srcId="{CAE1E25C-0DAA-44B9-9533-77D37D68897D}" destId="{E079204D-F204-4E45-B74D-5655FD856E5B}" srcOrd="2" destOrd="0" parTransId="{BAE1F79B-67F4-4370-A7DE-C18EA39E5A8B}" sibTransId="{04554E9F-84D9-4A0B-8C2E-BAB52EF0302E}"/>
    <dgm:cxn modelId="{3B088E20-0F7D-46E6-BB3F-C9754CA5E82D}" type="presOf" srcId="{0900CDC3-E683-4519-BD34-FAEFBAB803E7}" destId="{A3C8BF8F-AD74-4B9E-91C2-F73D4318FA23}" srcOrd="0" destOrd="0" presId="urn:microsoft.com/office/officeart/2008/layout/VerticalCurvedList"/>
    <dgm:cxn modelId="{4C56F79B-7FE7-4788-916A-D49BF6432EF6}" srcId="{CAE1E25C-0DAA-44B9-9533-77D37D68897D}" destId="{CCDB0F47-8834-4B02-8C70-121E400CB039}" srcOrd="3" destOrd="0" parTransId="{67A25D7E-B3DA-45F7-BE47-5C6BD6601E92}" sibTransId="{0B926430-EB87-4C65-80EB-8CE5FD83DCD8}"/>
    <dgm:cxn modelId="{A71D9C8D-9E01-4A2A-B80E-C28492C63241}" type="presParOf" srcId="{A5702B86-2F53-4EA5-BC93-782298C7E429}" destId="{F6884C2A-5B86-4215-A6B6-54F748B08D6D}" srcOrd="0" destOrd="0" presId="urn:microsoft.com/office/officeart/2008/layout/VerticalCurvedList"/>
    <dgm:cxn modelId="{17E5D518-B914-46BC-9611-DA5A30B835EB}" type="presParOf" srcId="{F6884C2A-5B86-4215-A6B6-54F748B08D6D}" destId="{A591D0BC-6CC3-4F58-ADEB-94D0F6B24DA2}" srcOrd="0" destOrd="0" presId="urn:microsoft.com/office/officeart/2008/layout/VerticalCurvedList"/>
    <dgm:cxn modelId="{9FA944E2-50D5-4B87-8E9D-10DCD9623094}" type="presParOf" srcId="{A591D0BC-6CC3-4F58-ADEB-94D0F6B24DA2}" destId="{07CFBC12-B2B3-426B-84DC-6FAD1B941AD9}" srcOrd="0" destOrd="0" presId="urn:microsoft.com/office/officeart/2008/layout/VerticalCurvedList"/>
    <dgm:cxn modelId="{54D57B82-8C48-4640-A1CE-C027F38314B3}" type="presParOf" srcId="{A591D0BC-6CC3-4F58-ADEB-94D0F6B24DA2}" destId="{A3C8BF8F-AD74-4B9E-91C2-F73D4318FA23}" srcOrd="1" destOrd="0" presId="urn:microsoft.com/office/officeart/2008/layout/VerticalCurvedList"/>
    <dgm:cxn modelId="{C1DD0772-7BD9-4D4C-8B0D-269BCAD500BA}" type="presParOf" srcId="{A591D0BC-6CC3-4F58-ADEB-94D0F6B24DA2}" destId="{F31ACAAF-E57E-46E4-924B-88B24023D9E1}" srcOrd="2" destOrd="0" presId="urn:microsoft.com/office/officeart/2008/layout/VerticalCurvedList"/>
    <dgm:cxn modelId="{9BC5FA5B-6C07-4C5B-A77F-5AA27253E6D8}" type="presParOf" srcId="{A591D0BC-6CC3-4F58-ADEB-94D0F6B24DA2}" destId="{280A08B7-CB6B-43B4-92D9-BDDBF6B46DDF}" srcOrd="3" destOrd="0" presId="urn:microsoft.com/office/officeart/2008/layout/VerticalCurvedList"/>
    <dgm:cxn modelId="{8E0FEB03-4910-484A-8D1C-493A4C576F40}" type="presParOf" srcId="{F6884C2A-5B86-4215-A6B6-54F748B08D6D}" destId="{E1D19905-8599-4FAE-BFCC-68B69B077417}" srcOrd="1" destOrd="0" presId="urn:microsoft.com/office/officeart/2008/layout/VerticalCurvedList"/>
    <dgm:cxn modelId="{98DF9148-2B10-4F42-B19D-BAF5C2DAFDD4}" type="presParOf" srcId="{F6884C2A-5B86-4215-A6B6-54F748B08D6D}" destId="{9A7CF5B5-20E6-4066-AABC-E957DB139F03}" srcOrd="2" destOrd="0" presId="urn:microsoft.com/office/officeart/2008/layout/VerticalCurvedList"/>
    <dgm:cxn modelId="{CE007BAD-AE4D-4CBB-90BF-49F769E155EE}" type="presParOf" srcId="{9A7CF5B5-20E6-4066-AABC-E957DB139F03}" destId="{93F085F3-0F1C-4B68-A2FB-7A160A65D60F}" srcOrd="0" destOrd="0" presId="urn:microsoft.com/office/officeart/2008/layout/VerticalCurvedList"/>
    <dgm:cxn modelId="{99B75738-B141-4149-932B-4A1E11507EBA}" type="presParOf" srcId="{F6884C2A-5B86-4215-A6B6-54F748B08D6D}" destId="{31268A46-42A5-4470-94B7-B51A03F3C0E0}" srcOrd="3" destOrd="0" presId="urn:microsoft.com/office/officeart/2008/layout/VerticalCurvedList"/>
    <dgm:cxn modelId="{F7267D85-1DD8-4CA3-B451-6BEAD5084BB5}" type="presParOf" srcId="{F6884C2A-5B86-4215-A6B6-54F748B08D6D}" destId="{09B30E23-5697-45B2-A5D6-6B39328C4BA2}" srcOrd="4" destOrd="0" presId="urn:microsoft.com/office/officeart/2008/layout/VerticalCurvedList"/>
    <dgm:cxn modelId="{9472C35E-78AA-4CD5-827E-E4BFD91076AF}" type="presParOf" srcId="{09B30E23-5697-45B2-A5D6-6B39328C4BA2}" destId="{E48159D1-4BCE-4D54-AD03-2F50A7DEF94B}" srcOrd="0" destOrd="0" presId="urn:microsoft.com/office/officeart/2008/layout/VerticalCurvedList"/>
    <dgm:cxn modelId="{7859CFA5-0EC4-4B64-A2AD-FBC1D7E2C6FF}" type="presParOf" srcId="{F6884C2A-5B86-4215-A6B6-54F748B08D6D}" destId="{230DBAD6-30C7-42CA-81E6-8AB750E7F116}" srcOrd="5" destOrd="0" presId="urn:microsoft.com/office/officeart/2008/layout/VerticalCurvedList"/>
    <dgm:cxn modelId="{0E91C98A-F47C-445C-899C-27C653B5AA51}" type="presParOf" srcId="{F6884C2A-5B86-4215-A6B6-54F748B08D6D}" destId="{122A6E0B-4A73-46EB-8882-333A9F1C24BF}" srcOrd="6" destOrd="0" presId="urn:microsoft.com/office/officeart/2008/layout/VerticalCurvedList"/>
    <dgm:cxn modelId="{ED40511C-DB38-4BC2-825B-916D462F4D6D}" type="presParOf" srcId="{122A6E0B-4A73-46EB-8882-333A9F1C24BF}" destId="{66A43392-7871-4802-8C7E-135E4532EA11}" srcOrd="0" destOrd="0" presId="urn:microsoft.com/office/officeart/2008/layout/VerticalCurvedList"/>
    <dgm:cxn modelId="{A2DF9876-E14B-48B4-BECE-B9FAF9B26E4A}" type="presParOf" srcId="{F6884C2A-5B86-4215-A6B6-54F748B08D6D}" destId="{5FBA8C5E-8B92-4020-96B0-9618926B72FA}" srcOrd="7" destOrd="0" presId="urn:microsoft.com/office/officeart/2008/layout/VerticalCurvedList"/>
    <dgm:cxn modelId="{24AE5B3B-71F5-4AEC-B2AB-FECF4D8545DA}" type="presParOf" srcId="{F6884C2A-5B86-4215-A6B6-54F748B08D6D}" destId="{AF763040-375C-406E-9050-9E65FAE218BB}" srcOrd="8" destOrd="0" presId="urn:microsoft.com/office/officeart/2008/layout/VerticalCurvedList"/>
    <dgm:cxn modelId="{733A41D9-AEE4-43DF-8AA7-7C9975492341}" type="presParOf" srcId="{AF763040-375C-406E-9050-9E65FAE218BB}" destId="{5FBBE188-6C09-44BA-BA54-68105A899167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D47B70-B41E-40C6-A0FC-849045FA2262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79878C4D-06BF-4A34-9F37-2EDD2A8AC279}">
      <dgm:prSet custT="1"/>
      <dgm:spPr/>
      <dgm:t>
        <a:bodyPr/>
        <a:lstStyle/>
        <a:p>
          <a:pPr rtl="0"/>
          <a:r>
            <a:rPr lang="el-GR" sz="2000" b="1" dirty="0" smtClean="0"/>
            <a:t>Εξ Αποστάσεως Εκπαίδευση</a:t>
          </a:r>
          <a:endParaRPr lang="el-GR" sz="2000" b="1" dirty="0"/>
        </a:p>
      </dgm:t>
    </dgm:pt>
    <dgm:pt modelId="{92B0C20D-2DBD-40B6-B8EF-CFC6796CEA2D}" type="parTrans" cxnId="{754E1940-BB4E-41BB-98E1-87E933E2C2C9}">
      <dgm:prSet/>
      <dgm:spPr/>
      <dgm:t>
        <a:bodyPr/>
        <a:lstStyle/>
        <a:p>
          <a:endParaRPr lang="el-GR"/>
        </a:p>
      </dgm:t>
    </dgm:pt>
    <dgm:pt modelId="{D92EA47C-6CED-431C-937C-E4E8F516C89E}" type="sibTrans" cxnId="{754E1940-BB4E-41BB-98E1-87E933E2C2C9}">
      <dgm:prSet/>
      <dgm:spPr/>
      <dgm:t>
        <a:bodyPr/>
        <a:lstStyle/>
        <a:p>
          <a:endParaRPr lang="el-GR"/>
        </a:p>
      </dgm:t>
    </dgm:pt>
    <dgm:pt modelId="{627CABB6-34EA-4F4E-85E7-F26C84396A51}">
      <dgm:prSet/>
      <dgm:spPr/>
      <dgm:t>
        <a:bodyPr/>
        <a:lstStyle/>
        <a:p>
          <a:pPr rtl="0"/>
          <a:r>
            <a:rPr lang="el-GR" b="1" dirty="0" smtClean="0"/>
            <a:t>Εκπαίδευση Ενηλίκων</a:t>
          </a:r>
          <a:endParaRPr lang="el-GR" b="1" dirty="0"/>
        </a:p>
      </dgm:t>
    </dgm:pt>
    <dgm:pt modelId="{5ABD8CFE-161B-462B-9350-0F5292BC2318}" type="parTrans" cxnId="{21747B1B-9375-4E77-9B29-41DBE66C1DF0}">
      <dgm:prSet/>
      <dgm:spPr/>
      <dgm:t>
        <a:bodyPr/>
        <a:lstStyle/>
        <a:p>
          <a:endParaRPr lang="el-GR"/>
        </a:p>
      </dgm:t>
    </dgm:pt>
    <dgm:pt modelId="{EB378D82-91E7-405B-8528-47B2A6D6A501}" type="sibTrans" cxnId="{21747B1B-9375-4E77-9B29-41DBE66C1DF0}">
      <dgm:prSet/>
      <dgm:spPr/>
      <dgm:t>
        <a:bodyPr/>
        <a:lstStyle/>
        <a:p>
          <a:endParaRPr lang="el-GR"/>
        </a:p>
      </dgm:t>
    </dgm:pt>
    <dgm:pt modelId="{7AA33815-65F2-4903-9EDE-1150924F2902}">
      <dgm:prSet/>
      <dgm:spPr/>
      <dgm:t>
        <a:bodyPr/>
        <a:lstStyle/>
        <a:p>
          <a:pPr rtl="0"/>
          <a:r>
            <a:rPr lang="el-GR" b="1" dirty="0" smtClean="0"/>
            <a:t>Εκπαίδευση Ελεγκτών Εναέριας Κυκλοφορίας</a:t>
          </a:r>
          <a:endParaRPr lang="el-GR" b="1" dirty="0"/>
        </a:p>
      </dgm:t>
    </dgm:pt>
    <dgm:pt modelId="{7DF45695-0B0B-49AC-9730-778B3B2E53A3}" type="parTrans" cxnId="{DB6E2712-0881-47A5-88FD-3A607488F9B0}">
      <dgm:prSet/>
      <dgm:spPr/>
      <dgm:t>
        <a:bodyPr/>
        <a:lstStyle/>
        <a:p>
          <a:endParaRPr lang="el-GR"/>
        </a:p>
      </dgm:t>
    </dgm:pt>
    <dgm:pt modelId="{A923F3BB-FDEF-4738-AD56-87B70A9CA369}" type="sibTrans" cxnId="{DB6E2712-0881-47A5-88FD-3A607488F9B0}">
      <dgm:prSet/>
      <dgm:spPr/>
      <dgm:t>
        <a:bodyPr/>
        <a:lstStyle/>
        <a:p>
          <a:endParaRPr lang="el-GR"/>
        </a:p>
      </dgm:t>
    </dgm:pt>
    <dgm:pt modelId="{C9EB123A-9D03-4186-80FC-02C5563F9D6F}" type="pres">
      <dgm:prSet presAssocID="{FED47B70-B41E-40C6-A0FC-849045FA226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ED84A5-FB90-4C8C-A73E-715CAE5D4A36}" type="pres">
      <dgm:prSet presAssocID="{79878C4D-06BF-4A34-9F37-2EDD2A8AC279}" presName="circ1" presStyleLbl="vennNode1" presStyleIdx="0" presStyleCnt="3" custLinFactNeighborY="-2083"/>
      <dgm:spPr/>
      <dgm:t>
        <a:bodyPr/>
        <a:lstStyle/>
        <a:p>
          <a:endParaRPr lang="el-GR"/>
        </a:p>
      </dgm:t>
    </dgm:pt>
    <dgm:pt modelId="{6A635CD4-D67A-4142-B581-A6873CB14E95}" type="pres">
      <dgm:prSet presAssocID="{79878C4D-06BF-4A34-9F37-2EDD2A8AC27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907E19E-2612-430C-BB5B-47BA5BAC303F}" type="pres">
      <dgm:prSet presAssocID="{627CABB6-34EA-4F4E-85E7-F26C84396A51}" presName="circ2" presStyleLbl="vennNode1" presStyleIdx="1" presStyleCnt="3" custLinFactNeighborX="10181"/>
      <dgm:spPr/>
      <dgm:t>
        <a:bodyPr/>
        <a:lstStyle/>
        <a:p>
          <a:endParaRPr lang="el-GR"/>
        </a:p>
      </dgm:t>
    </dgm:pt>
    <dgm:pt modelId="{15930042-4E7B-44C1-AA45-9ACB98801590}" type="pres">
      <dgm:prSet presAssocID="{627CABB6-34EA-4F4E-85E7-F26C84396A5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0F0D33C-BF9B-4CE2-8A4F-73809352E38B}" type="pres">
      <dgm:prSet presAssocID="{7AA33815-65F2-4903-9EDE-1150924F2902}" presName="circ3" presStyleLbl="vennNode1" presStyleIdx="2" presStyleCnt="3" custLinFactNeighborX="-6732"/>
      <dgm:spPr/>
      <dgm:t>
        <a:bodyPr/>
        <a:lstStyle/>
        <a:p>
          <a:endParaRPr lang="el-GR"/>
        </a:p>
      </dgm:t>
    </dgm:pt>
    <dgm:pt modelId="{BDC24924-4136-4AFE-89BF-6188A1462F6F}" type="pres">
      <dgm:prSet presAssocID="{7AA33815-65F2-4903-9EDE-1150924F290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36681E7-DD84-4899-A45C-4334CF9784F1}" type="presOf" srcId="{7AA33815-65F2-4903-9EDE-1150924F2902}" destId="{BDC24924-4136-4AFE-89BF-6188A1462F6F}" srcOrd="1" destOrd="0" presId="urn:microsoft.com/office/officeart/2005/8/layout/venn1"/>
    <dgm:cxn modelId="{C4B7AFD6-C2F1-4E80-8D51-2C404D8ABA36}" type="presOf" srcId="{79878C4D-06BF-4A34-9F37-2EDD2A8AC279}" destId="{3FED84A5-FB90-4C8C-A73E-715CAE5D4A36}" srcOrd="0" destOrd="0" presId="urn:microsoft.com/office/officeart/2005/8/layout/venn1"/>
    <dgm:cxn modelId="{3AFBAAEF-AF7F-45FC-8C97-818E3C157615}" type="presOf" srcId="{627CABB6-34EA-4F4E-85E7-F26C84396A51}" destId="{2907E19E-2612-430C-BB5B-47BA5BAC303F}" srcOrd="0" destOrd="0" presId="urn:microsoft.com/office/officeart/2005/8/layout/venn1"/>
    <dgm:cxn modelId="{21747B1B-9375-4E77-9B29-41DBE66C1DF0}" srcId="{FED47B70-B41E-40C6-A0FC-849045FA2262}" destId="{627CABB6-34EA-4F4E-85E7-F26C84396A51}" srcOrd="1" destOrd="0" parTransId="{5ABD8CFE-161B-462B-9350-0F5292BC2318}" sibTransId="{EB378D82-91E7-405B-8528-47B2A6D6A501}"/>
    <dgm:cxn modelId="{7EAB1518-0745-4740-BA40-B5562AB96F53}" type="presOf" srcId="{627CABB6-34EA-4F4E-85E7-F26C84396A51}" destId="{15930042-4E7B-44C1-AA45-9ACB98801590}" srcOrd="1" destOrd="0" presId="urn:microsoft.com/office/officeart/2005/8/layout/venn1"/>
    <dgm:cxn modelId="{4B16F439-F2F5-411D-B2CF-99DDF5EFE810}" type="presOf" srcId="{7AA33815-65F2-4903-9EDE-1150924F2902}" destId="{20F0D33C-BF9B-4CE2-8A4F-73809352E38B}" srcOrd="0" destOrd="0" presId="urn:microsoft.com/office/officeart/2005/8/layout/venn1"/>
    <dgm:cxn modelId="{E656D569-EFF1-4F70-A213-6CCC5F13CB0D}" type="presOf" srcId="{79878C4D-06BF-4A34-9F37-2EDD2A8AC279}" destId="{6A635CD4-D67A-4142-B581-A6873CB14E95}" srcOrd="1" destOrd="0" presId="urn:microsoft.com/office/officeart/2005/8/layout/venn1"/>
    <dgm:cxn modelId="{DB6E2712-0881-47A5-88FD-3A607488F9B0}" srcId="{FED47B70-B41E-40C6-A0FC-849045FA2262}" destId="{7AA33815-65F2-4903-9EDE-1150924F2902}" srcOrd="2" destOrd="0" parTransId="{7DF45695-0B0B-49AC-9730-778B3B2E53A3}" sibTransId="{A923F3BB-FDEF-4738-AD56-87B70A9CA369}"/>
    <dgm:cxn modelId="{754E1940-BB4E-41BB-98E1-87E933E2C2C9}" srcId="{FED47B70-B41E-40C6-A0FC-849045FA2262}" destId="{79878C4D-06BF-4A34-9F37-2EDD2A8AC279}" srcOrd="0" destOrd="0" parTransId="{92B0C20D-2DBD-40B6-B8EF-CFC6796CEA2D}" sibTransId="{D92EA47C-6CED-431C-937C-E4E8F516C89E}"/>
    <dgm:cxn modelId="{57D57789-1CE5-45BA-84A2-5A71768DDF76}" type="presOf" srcId="{FED47B70-B41E-40C6-A0FC-849045FA2262}" destId="{C9EB123A-9D03-4186-80FC-02C5563F9D6F}" srcOrd="0" destOrd="0" presId="urn:microsoft.com/office/officeart/2005/8/layout/venn1"/>
    <dgm:cxn modelId="{5EA1326E-FDA3-4E4E-84BF-15ADAAD43BBE}" type="presParOf" srcId="{C9EB123A-9D03-4186-80FC-02C5563F9D6F}" destId="{3FED84A5-FB90-4C8C-A73E-715CAE5D4A36}" srcOrd="0" destOrd="0" presId="urn:microsoft.com/office/officeart/2005/8/layout/venn1"/>
    <dgm:cxn modelId="{95756224-A102-414C-8055-D37E3ED18C9C}" type="presParOf" srcId="{C9EB123A-9D03-4186-80FC-02C5563F9D6F}" destId="{6A635CD4-D67A-4142-B581-A6873CB14E95}" srcOrd="1" destOrd="0" presId="urn:microsoft.com/office/officeart/2005/8/layout/venn1"/>
    <dgm:cxn modelId="{2A5098E7-B8E1-47E1-AB8C-A1F1025703AF}" type="presParOf" srcId="{C9EB123A-9D03-4186-80FC-02C5563F9D6F}" destId="{2907E19E-2612-430C-BB5B-47BA5BAC303F}" srcOrd="2" destOrd="0" presId="urn:microsoft.com/office/officeart/2005/8/layout/venn1"/>
    <dgm:cxn modelId="{BC54656F-7F78-4963-8478-8238B277A371}" type="presParOf" srcId="{C9EB123A-9D03-4186-80FC-02C5563F9D6F}" destId="{15930042-4E7B-44C1-AA45-9ACB98801590}" srcOrd="3" destOrd="0" presId="urn:microsoft.com/office/officeart/2005/8/layout/venn1"/>
    <dgm:cxn modelId="{473D4D0D-711E-4D00-ADB6-5D6701B8D7F0}" type="presParOf" srcId="{C9EB123A-9D03-4186-80FC-02C5563F9D6F}" destId="{20F0D33C-BF9B-4CE2-8A4F-73809352E38B}" srcOrd="4" destOrd="0" presId="urn:microsoft.com/office/officeart/2005/8/layout/venn1"/>
    <dgm:cxn modelId="{D3B0A281-8B01-4BE9-B031-E9DA54648E78}" type="presParOf" srcId="{C9EB123A-9D03-4186-80FC-02C5563F9D6F}" destId="{BDC24924-4136-4AFE-89BF-6188A1462F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8BF8F-AD74-4B9E-91C2-F73D4318FA23}">
      <dsp:nvSpPr>
        <dsp:cNvPr id="0" name=""/>
        <dsp:cNvSpPr/>
      </dsp:nvSpPr>
      <dsp:spPr>
        <a:xfrm>
          <a:off x="-5289815" y="-810139"/>
          <a:ext cx="6298995" cy="6298995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285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19905-8599-4FAE-BFCC-68B69B077417}">
      <dsp:nvSpPr>
        <dsp:cNvPr id="0" name=""/>
        <dsp:cNvSpPr/>
      </dsp:nvSpPr>
      <dsp:spPr>
        <a:xfrm>
          <a:off x="528365" y="359699"/>
          <a:ext cx="6730455" cy="7197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320" tIns="55880" rIns="55880" bIns="5588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 smtClean="0"/>
            <a:t> </a:t>
          </a:r>
          <a:r>
            <a:rPr lang="el-GR" sz="2000" b="1" kern="1200" dirty="0" smtClean="0">
              <a:latin typeface="Georgia" pitchFamily="18" charset="0"/>
            </a:rPr>
            <a:t>Υπάρχει Επιστημονική συνοχή και Τεκμηρίωση του Ε.Υ; </a:t>
          </a:r>
          <a:endParaRPr lang="el-GR" sz="2000" b="1" kern="1200" dirty="0">
            <a:latin typeface="Georgia" pitchFamily="18" charset="0"/>
          </a:endParaRPr>
        </a:p>
      </dsp:txBody>
      <dsp:txXfrm>
        <a:off x="528365" y="359699"/>
        <a:ext cx="6730455" cy="719773"/>
      </dsp:txXfrm>
    </dsp:sp>
    <dsp:sp modelId="{93F085F3-0F1C-4B68-A2FB-7A160A65D60F}">
      <dsp:nvSpPr>
        <dsp:cNvPr id="0" name=""/>
        <dsp:cNvSpPr/>
      </dsp:nvSpPr>
      <dsp:spPr>
        <a:xfrm>
          <a:off x="78507" y="269728"/>
          <a:ext cx="899717" cy="8997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268A46-42A5-4470-94B7-B51A03F3C0E0}">
      <dsp:nvSpPr>
        <dsp:cNvPr id="0" name=""/>
        <dsp:cNvSpPr/>
      </dsp:nvSpPr>
      <dsp:spPr>
        <a:xfrm>
          <a:off x="941028" y="1439547"/>
          <a:ext cx="6317792" cy="719773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hade val="51000"/>
                <a:satMod val="130000"/>
              </a:schemeClr>
            </a:gs>
            <a:gs pos="80000">
              <a:schemeClr val="accent2">
                <a:hueOff val="-485121"/>
                <a:satOff val="-27976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320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Georgia" pitchFamily="18" charset="0"/>
            </a:rPr>
            <a:t>Το Ε.Υ. συμβάλει στην απλή και κατανοητή</a:t>
          </a:r>
          <a:r>
            <a:rPr lang="en-US" sz="2000" b="1" kern="1200" dirty="0" smtClean="0">
              <a:latin typeface="Georgia" pitchFamily="18" charset="0"/>
            </a:rPr>
            <a:t> </a:t>
          </a:r>
          <a:r>
            <a:rPr lang="el-GR" sz="2000" b="1" kern="1200" dirty="0" smtClean="0">
              <a:latin typeface="Georgia" pitchFamily="18" charset="0"/>
            </a:rPr>
            <a:t>παρουσίαση του Γνωστικού </a:t>
          </a:r>
          <a:r>
            <a:rPr lang="en-US" sz="2000" b="1" kern="1200" dirty="0" smtClean="0">
              <a:latin typeface="Georgia" pitchFamily="18" charset="0"/>
            </a:rPr>
            <a:t> </a:t>
          </a:r>
          <a:r>
            <a:rPr lang="el-GR" sz="2000" b="1" kern="1200" dirty="0" smtClean="0">
              <a:latin typeface="Georgia" pitchFamily="18" charset="0"/>
            </a:rPr>
            <a:t>Αντικειμένου; </a:t>
          </a:r>
          <a:endParaRPr lang="el-GR" sz="2000" b="1" kern="1200" dirty="0">
            <a:latin typeface="Georgia" pitchFamily="18" charset="0"/>
          </a:endParaRPr>
        </a:p>
      </dsp:txBody>
      <dsp:txXfrm>
        <a:off x="941028" y="1439547"/>
        <a:ext cx="6317792" cy="719773"/>
      </dsp:txXfrm>
    </dsp:sp>
    <dsp:sp modelId="{E48159D1-4BCE-4D54-AD03-2F50A7DEF94B}">
      <dsp:nvSpPr>
        <dsp:cNvPr id="0" name=""/>
        <dsp:cNvSpPr/>
      </dsp:nvSpPr>
      <dsp:spPr>
        <a:xfrm>
          <a:off x="468398" y="1341820"/>
          <a:ext cx="899717" cy="8997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0DBAD6-30C7-42CA-81E6-8AB750E7F116}">
      <dsp:nvSpPr>
        <dsp:cNvPr id="0" name=""/>
        <dsp:cNvSpPr/>
      </dsp:nvSpPr>
      <dsp:spPr>
        <a:xfrm>
          <a:off x="941028" y="2519395"/>
          <a:ext cx="6317792" cy="719773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hade val="51000"/>
                <a:satMod val="130000"/>
              </a:schemeClr>
            </a:gs>
            <a:gs pos="80000">
              <a:schemeClr val="accent2">
                <a:hueOff val="-970242"/>
                <a:satOff val="-55952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320" tIns="93980" rIns="93980" bIns="9398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</a:t>
          </a:r>
          <a:r>
            <a:rPr lang="el-GR" sz="2000" b="1" kern="1200" dirty="0" smtClean="0">
              <a:latin typeface="Georgia" pitchFamily="18" charset="0"/>
            </a:rPr>
            <a:t>Είναι το Ε.Υ. εύχρηστο; </a:t>
          </a:r>
          <a:endParaRPr lang="el-GR" sz="2000" b="1" kern="1200" dirty="0">
            <a:latin typeface="Georgia" pitchFamily="18" charset="0"/>
          </a:endParaRPr>
        </a:p>
      </dsp:txBody>
      <dsp:txXfrm>
        <a:off x="941028" y="2519395"/>
        <a:ext cx="6317792" cy="719773"/>
      </dsp:txXfrm>
    </dsp:sp>
    <dsp:sp modelId="{66A43392-7871-4802-8C7E-135E4532EA11}">
      <dsp:nvSpPr>
        <dsp:cNvPr id="0" name=""/>
        <dsp:cNvSpPr/>
      </dsp:nvSpPr>
      <dsp:spPr>
        <a:xfrm>
          <a:off x="493716" y="2376259"/>
          <a:ext cx="899717" cy="8997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BA8C5E-8B92-4020-96B0-9618926B72FA}">
      <dsp:nvSpPr>
        <dsp:cNvPr id="0" name=""/>
        <dsp:cNvSpPr/>
      </dsp:nvSpPr>
      <dsp:spPr>
        <a:xfrm>
          <a:off x="528365" y="3599243"/>
          <a:ext cx="6730455" cy="719773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hade val="51000"/>
                <a:satMod val="130000"/>
              </a:schemeClr>
            </a:gs>
            <a:gs pos="80000">
              <a:schemeClr val="accent2">
                <a:hueOff val="-1455363"/>
                <a:satOff val="-83928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320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Georgia" pitchFamily="18" charset="0"/>
            </a:rPr>
            <a:t>Το Ε.Υ. υποστηρίζει - καθοδηγεί τον</a:t>
          </a:r>
          <a:r>
            <a:rPr lang="en-US" sz="2000" b="1" kern="1200" dirty="0" smtClean="0">
              <a:latin typeface="Georgia" pitchFamily="18" charset="0"/>
            </a:rPr>
            <a:t> </a:t>
          </a:r>
          <a:r>
            <a:rPr lang="el-GR" sz="2000" b="1" kern="1200" dirty="0" smtClean="0">
              <a:latin typeface="Georgia" pitchFamily="18" charset="0"/>
            </a:rPr>
            <a:t>εκπαιδευόμενο στη μελέτη του; </a:t>
          </a:r>
          <a:endParaRPr lang="el-GR" sz="2000" b="1" kern="1200" dirty="0">
            <a:latin typeface="Georgia" pitchFamily="18" charset="0"/>
          </a:endParaRPr>
        </a:p>
      </dsp:txBody>
      <dsp:txXfrm>
        <a:off x="528365" y="3599243"/>
        <a:ext cx="6730455" cy="719773"/>
      </dsp:txXfrm>
    </dsp:sp>
    <dsp:sp modelId="{5FBBE188-6C09-44BA-BA54-68105A899167}">
      <dsp:nvSpPr>
        <dsp:cNvPr id="0" name=""/>
        <dsp:cNvSpPr/>
      </dsp:nvSpPr>
      <dsp:spPr>
        <a:xfrm>
          <a:off x="78507" y="3509271"/>
          <a:ext cx="899717" cy="8997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8BF8F-AD74-4B9E-91C2-F73D4318FA23}">
      <dsp:nvSpPr>
        <dsp:cNvPr id="0" name=""/>
        <dsp:cNvSpPr/>
      </dsp:nvSpPr>
      <dsp:spPr>
        <a:xfrm>
          <a:off x="-569919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85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19905-8599-4FAE-BFCC-68B69B077417}">
      <dsp:nvSpPr>
        <dsp:cNvPr id="0" name=""/>
        <dsp:cNvSpPr/>
      </dsp:nvSpPr>
      <dsp:spPr>
        <a:xfrm>
          <a:off x="568532" y="387518"/>
          <a:ext cx="6684573" cy="7754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55880" rIns="55880" bIns="5588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 smtClean="0"/>
            <a:t> </a:t>
          </a:r>
          <a:r>
            <a:rPr lang="el-GR" sz="2000" b="1" kern="1200" dirty="0" smtClean="0">
              <a:latin typeface="Georgia" pitchFamily="18" charset="0"/>
            </a:rPr>
            <a:t> </a:t>
          </a:r>
          <a:r>
            <a:rPr lang="el-GR" sz="1800" b="1" kern="1200" dirty="0" smtClean="0">
              <a:latin typeface="Georgia" pitchFamily="18" charset="0"/>
            </a:rPr>
            <a:t>Ο εκπαιδευόμενος υποστηρίζεται στην αλληλεπίδραση με το Ε.Υ. στη μελέτη του;</a:t>
          </a:r>
          <a:endParaRPr lang="el-GR" sz="1800" b="1" kern="1200" dirty="0">
            <a:latin typeface="Georgia" pitchFamily="18" charset="0"/>
          </a:endParaRPr>
        </a:p>
      </dsp:txBody>
      <dsp:txXfrm>
        <a:off x="568532" y="387518"/>
        <a:ext cx="6684573" cy="775439"/>
      </dsp:txXfrm>
    </dsp:sp>
    <dsp:sp modelId="{93F085F3-0F1C-4B68-A2FB-7A160A65D60F}">
      <dsp:nvSpPr>
        <dsp:cNvPr id="0" name=""/>
        <dsp:cNvSpPr/>
      </dsp:nvSpPr>
      <dsp:spPr>
        <a:xfrm>
          <a:off x="83882" y="290588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68A46-42A5-4470-94B7-B51A03F3C0E0}">
      <dsp:nvSpPr>
        <dsp:cNvPr id="0" name=""/>
        <dsp:cNvSpPr/>
      </dsp:nvSpPr>
      <dsp:spPr>
        <a:xfrm>
          <a:off x="1013110" y="1550879"/>
          <a:ext cx="6239996" cy="775439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Georgia" pitchFamily="18" charset="0"/>
            </a:rPr>
            <a:t> </a:t>
          </a:r>
          <a:r>
            <a:rPr lang="el-GR" sz="1800" b="1" kern="1200" dirty="0" smtClean="0">
              <a:latin typeface="Georgia" pitchFamily="18" charset="0"/>
            </a:rPr>
            <a:t>Το Ε.Υ. παρέχει δυνατότητα Αναστοχασμού - Αυτοαξιολόγησης στον εκπαιδευόμενο; </a:t>
          </a:r>
          <a:endParaRPr lang="el-GR" sz="1800" b="1" kern="1200" dirty="0">
            <a:latin typeface="Georgia" pitchFamily="18" charset="0"/>
          </a:endParaRPr>
        </a:p>
      </dsp:txBody>
      <dsp:txXfrm>
        <a:off x="1013110" y="1550879"/>
        <a:ext cx="6239996" cy="775439"/>
      </dsp:txXfrm>
    </dsp:sp>
    <dsp:sp modelId="{E48159D1-4BCE-4D54-AD03-2F50A7DEF94B}">
      <dsp:nvSpPr>
        <dsp:cNvPr id="0" name=""/>
        <dsp:cNvSpPr/>
      </dsp:nvSpPr>
      <dsp:spPr>
        <a:xfrm>
          <a:off x="503927" y="1440156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DBAD6-30C7-42CA-81E6-8AB750E7F116}">
      <dsp:nvSpPr>
        <dsp:cNvPr id="0" name=""/>
        <dsp:cNvSpPr/>
      </dsp:nvSpPr>
      <dsp:spPr>
        <a:xfrm>
          <a:off x="1013110" y="2714240"/>
          <a:ext cx="6239996" cy="775439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93980" rIns="93980" bIns="9398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700" kern="1200" dirty="0" smtClean="0"/>
            <a:t> </a:t>
          </a:r>
          <a:r>
            <a:rPr lang="el-GR" sz="2000" b="1" kern="1200" dirty="0" smtClean="0">
              <a:latin typeface="Georgia" pitchFamily="18" charset="0"/>
            </a:rPr>
            <a:t> </a:t>
          </a:r>
          <a:r>
            <a:rPr lang="el-GR" sz="1800" b="1" kern="1200" dirty="0" smtClean="0">
              <a:latin typeface="Georgia" pitchFamily="18" charset="0"/>
            </a:rPr>
            <a:t>Στο Ε.Υ. προσδιορίζονται με σαφήνεια ο Σκοπός και τα Προσδοκώμενα  Αποτελέσματα; </a:t>
          </a:r>
          <a:endParaRPr lang="el-GR" sz="1800" b="1" kern="1200" dirty="0">
            <a:latin typeface="Georgia" pitchFamily="18" charset="0"/>
          </a:endParaRPr>
        </a:p>
      </dsp:txBody>
      <dsp:txXfrm>
        <a:off x="1013110" y="2714240"/>
        <a:ext cx="6239996" cy="775439"/>
      </dsp:txXfrm>
    </dsp:sp>
    <dsp:sp modelId="{66A43392-7871-4802-8C7E-135E4532EA11}">
      <dsp:nvSpPr>
        <dsp:cNvPr id="0" name=""/>
        <dsp:cNvSpPr/>
      </dsp:nvSpPr>
      <dsp:spPr>
        <a:xfrm>
          <a:off x="558818" y="2560034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A8C5E-8B92-4020-96B0-9618926B72FA}">
      <dsp:nvSpPr>
        <dsp:cNvPr id="0" name=""/>
        <dsp:cNvSpPr/>
      </dsp:nvSpPr>
      <dsp:spPr>
        <a:xfrm>
          <a:off x="568532" y="3877601"/>
          <a:ext cx="6684573" cy="775439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latin typeface="Georgia" pitchFamily="18" charset="0"/>
            </a:rPr>
            <a:t> Το Ε.Υ. έχει δημιουργηθεί σύμφωνα με τις αρχές της Πολυμεσικής Μάθησης; </a:t>
          </a:r>
          <a:endParaRPr lang="el-GR" sz="1800" b="1" kern="1200" dirty="0">
            <a:latin typeface="Georgia" pitchFamily="18" charset="0"/>
          </a:endParaRPr>
        </a:p>
      </dsp:txBody>
      <dsp:txXfrm>
        <a:off x="568532" y="3877601"/>
        <a:ext cx="6684573" cy="775439"/>
      </dsp:txXfrm>
    </dsp:sp>
    <dsp:sp modelId="{5FBBE188-6C09-44BA-BA54-68105A899167}">
      <dsp:nvSpPr>
        <dsp:cNvPr id="0" name=""/>
        <dsp:cNvSpPr/>
      </dsp:nvSpPr>
      <dsp:spPr>
        <a:xfrm>
          <a:off x="83882" y="3780672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D84A5-FB90-4C8C-A73E-715CAE5D4A36}">
      <dsp:nvSpPr>
        <dsp:cNvPr id="0" name=""/>
        <dsp:cNvSpPr/>
      </dsp:nvSpPr>
      <dsp:spPr>
        <a:xfrm>
          <a:off x="2080474" y="8"/>
          <a:ext cx="2549083" cy="254908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Εξ Αποστάσεως Εκπαίδευση</a:t>
          </a:r>
          <a:endParaRPr lang="el-GR" sz="2000" b="1" kern="1200" dirty="0"/>
        </a:p>
      </dsp:txBody>
      <dsp:txXfrm>
        <a:off x="2420352" y="446098"/>
        <a:ext cx="1869327" cy="1147087"/>
      </dsp:txXfrm>
    </dsp:sp>
    <dsp:sp modelId="{2907E19E-2612-430C-BB5B-47BA5BAC303F}">
      <dsp:nvSpPr>
        <dsp:cNvPr id="0" name=""/>
        <dsp:cNvSpPr/>
      </dsp:nvSpPr>
      <dsp:spPr>
        <a:xfrm>
          <a:off x="3259790" y="1646282"/>
          <a:ext cx="2549083" cy="2549083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b="1" kern="1200" dirty="0" smtClean="0"/>
            <a:t>Εκπαίδευση Ενηλίκων</a:t>
          </a:r>
          <a:endParaRPr lang="el-GR" sz="2100" b="1" kern="1200" dirty="0"/>
        </a:p>
      </dsp:txBody>
      <dsp:txXfrm>
        <a:off x="4039385" y="2304796"/>
        <a:ext cx="1529449" cy="1401995"/>
      </dsp:txXfrm>
    </dsp:sp>
    <dsp:sp modelId="{20F0D33C-BF9B-4CE2-8A4F-73809352E38B}">
      <dsp:nvSpPr>
        <dsp:cNvPr id="0" name=""/>
        <dsp:cNvSpPr/>
      </dsp:nvSpPr>
      <dsp:spPr>
        <a:xfrm>
          <a:off x="989075" y="1646282"/>
          <a:ext cx="2549083" cy="2549083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b="1" kern="1200" dirty="0" smtClean="0"/>
            <a:t>Εκπαίδευση Ελεγκτών Εναέριας Κυκλοφορίας</a:t>
          </a:r>
          <a:endParaRPr lang="el-GR" sz="2100" b="1" kern="1200" dirty="0"/>
        </a:p>
      </dsp:txBody>
      <dsp:txXfrm>
        <a:off x="1229114" y="2304796"/>
        <a:ext cx="1529449" cy="1401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8371B-6774-42BF-BC79-317873075A82}" type="datetimeFigureOut">
              <a:rPr lang="el-GR" smtClean="0"/>
              <a:t>15/1/2021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4560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4560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8BC13-3420-484D-B795-8B39B4C7B0C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0807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30250"/>
            <a:ext cx="4867275" cy="3649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24388"/>
            <a:ext cx="5486400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278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4560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8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4560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568C96-3D9B-4CEA-82D6-5318AA7F4D6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01702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 smtClean="0"/>
              <a:t>Με την ολοκλήρωση της διπλωματικής μου εργασίας θα ήθελα να ευχαριστήσω ιδιαιτέρως την επιβλέπουσα καθηγήτριά μου, </a:t>
            </a:r>
            <a:r>
              <a:rPr lang="el-GR" sz="1200" b="1" dirty="0" smtClean="0"/>
              <a:t>κα Μαρία</a:t>
            </a:r>
            <a:r>
              <a:rPr lang="el-GR" sz="1200" b="1" baseline="0" dirty="0" smtClean="0"/>
              <a:t> Ιβρίντελη</a:t>
            </a:r>
            <a:r>
              <a:rPr lang="el-GR" sz="1200" dirty="0" smtClean="0"/>
              <a:t>, για την πολύτιμη βοήθεια και την καθοδήγησή της καθόλη την περίοδο της συγγραφής, αλλά και τους συνεπόπτες καθηγητές μου, τον κο </a:t>
            </a:r>
            <a:r>
              <a:rPr lang="el-GR" sz="1200" b="1" dirty="0" smtClean="0"/>
              <a:t>Λάμπρο Καρβούνη </a:t>
            </a:r>
            <a:r>
              <a:rPr lang="el-GR" sz="1200" dirty="0" smtClean="0"/>
              <a:t>και τον κο </a:t>
            </a:r>
            <a:r>
              <a:rPr lang="el-GR" sz="1200" b="1" dirty="0" smtClean="0"/>
              <a:t>Γιώργο Φιλιππούση.</a:t>
            </a:r>
            <a:endParaRPr lang="el-GR" sz="1200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3924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3429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5910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9369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797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dirty="0" smtClean="0">
                <a:cs typeface="Times New Roman" pitchFamily="18" charset="0"/>
              </a:rPr>
              <a:t> </a:t>
            </a:r>
            <a:endParaRPr lang="el-GR" sz="1200" dirty="0" smtClean="0"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sz="1200" dirty="0" smtClean="0">
              <a:ea typeface="Times New Roman" pitchFamily="18" charset="0"/>
              <a:cs typeface="Arial" pitchFamily="34" charset="0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8314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4346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2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434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434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smtClean="0">
                <a:latin typeface="Georgia"/>
                <a:cs typeface="Calibri" panose="020F0502020204030204" pitchFamily="34" charset="0"/>
                <a:sym typeface="Georgia"/>
              </a:rPr>
              <a:t> </a:t>
            </a:r>
            <a:endParaRPr lang="el-GR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3588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3588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 smtClean="0">
                <a:latin typeface="Giorgia"/>
              </a:rPr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68C96-3D9B-4CEA-82D6-5318AA7F4D69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607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784188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 b="1"/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2484D-3F63-488A-990A-36E3F22D10C7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Rectangle 61"/>
          <p:cNvSpPr/>
          <p:nvPr userDrawn="1"/>
        </p:nvSpPr>
        <p:spPr>
          <a:xfrm>
            <a:off x="0" y="0"/>
            <a:ext cx="467544" cy="6858000"/>
          </a:xfrm>
          <a:prstGeom prst="rect">
            <a:avLst/>
          </a:prstGeom>
          <a:solidFill>
            <a:srgbClr val="9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Ορθογώνιο 8"/>
          <p:cNvSpPr/>
          <p:nvPr userDrawn="1"/>
        </p:nvSpPr>
        <p:spPr>
          <a:xfrm>
            <a:off x="467544" y="764704"/>
            <a:ext cx="57606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Πεντάγωνο 9"/>
          <p:cNvSpPr/>
          <p:nvPr userDrawn="1"/>
        </p:nvSpPr>
        <p:spPr>
          <a:xfrm>
            <a:off x="467544" y="2316163"/>
            <a:ext cx="675456" cy="79208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124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6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3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4400"/>
            </a:lvl1pPr>
            <a:lvl2pPr>
              <a:lnSpc>
                <a:spcPct val="150000"/>
              </a:lnSpc>
              <a:defRPr sz="4000"/>
            </a:lvl2pPr>
            <a:lvl3pPr>
              <a:lnSpc>
                <a:spcPct val="150000"/>
              </a:lnSpc>
              <a:defRPr sz="3200"/>
            </a:lvl3pPr>
            <a:lvl4pPr>
              <a:lnSpc>
                <a:spcPct val="150000"/>
              </a:lnSpc>
              <a:defRPr sz="2800"/>
            </a:lvl4pPr>
            <a:lvl5pPr>
              <a:lnSpc>
                <a:spcPct val="150000"/>
              </a:lnSpc>
              <a:defRPr sz="2800"/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2016</a:t>
            </a:r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Δρ Χαράλαμπος Μουζάκης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1"/>
          <p:cNvSpPr/>
          <p:nvPr userDrawn="1"/>
        </p:nvSpPr>
        <p:spPr>
          <a:xfrm>
            <a:off x="0" y="0"/>
            <a:ext cx="467544" cy="6858000"/>
          </a:xfrm>
          <a:prstGeom prst="rect">
            <a:avLst/>
          </a:prstGeom>
          <a:solidFill>
            <a:srgbClr val="9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8" name="15 - Ευθεία γραμμή σύνδεσης"/>
          <p:cNvCxnSpPr/>
          <p:nvPr userDrawn="1"/>
        </p:nvCxnSpPr>
        <p:spPr bwMode="auto">
          <a:xfrm>
            <a:off x="1522059" y="1194395"/>
            <a:ext cx="7034182" cy="7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15 - Ευθεία γραμμή σύνδεσης"/>
          <p:cNvCxnSpPr/>
          <p:nvPr userDrawn="1"/>
        </p:nvCxnSpPr>
        <p:spPr bwMode="auto">
          <a:xfrm>
            <a:off x="467545" y="6453338"/>
            <a:ext cx="8476309" cy="195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Ορθογώνιο 10"/>
          <p:cNvSpPr/>
          <p:nvPr userDrawn="1"/>
        </p:nvSpPr>
        <p:spPr>
          <a:xfrm>
            <a:off x="467544" y="628501"/>
            <a:ext cx="57606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Πεντάγωνο 11"/>
          <p:cNvSpPr/>
          <p:nvPr userDrawn="1"/>
        </p:nvSpPr>
        <p:spPr>
          <a:xfrm>
            <a:off x="467544" y="603852"/>
            <a:ext cx="675456" cy="79208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Τίτλος 1"/>
          <p:cNvSpPr>
            <a:spLocks noGrp="1"/>
          </p:cNvSpPr>
          <p:nvPr>
            <p:ph type="title"/>
          </p:nvPr>
        </p:nvSpPr>
        <p:spPr>
          <a:xfrm>
            <a:off x="1143000" y="365127"/>
            <a:ext cx="7372350" cy="1075390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98985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8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6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3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2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4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pPr/>
              <a:t>1/15/2021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8"/>
          <p:cNvSpPr/>
          <p:nvPr/>
        </p:nvSpPr>
        <p:spPr bwMode="auto">
          <a:xfrm>
            <a:off x="163906" y="796628"/>
            <a:ext cx="86598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271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11" Type="http://schemas.openxmlformats.org/officeDocument/2006/relationships/hyperlink" Target="http://chamilo.datacenter.uoc.gr/metchamilo/courses/HUMANFACTOR/index.php?id_session=0" TargetMode="External"/><Relationship Id="rId5" Type="http://schemas.openxmlformats.org/officeDocument/2006/relationships/image" Target="../media/image25.jpeg"/><Relationship Id="rId10" Type="http://schemas.openxmlformats.org/officeDocument/2006/relationships/hyperlink" Target="http://chamilo.datacenter.uoc.gr/metchamilo/index.php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48" y="1539700"/>
            <a:ext cx="7454563" cy="1673276"/>
          </a:xfrm>
        </p:spPr>
        <p:txBody>
          <a:bodyPr>
            <a:noAutofit/>
          </a:bodyPr>
          <a:lstStyle/>
          <a:p>
            <a:pPr algn="just"/>
            <a:r>
              <a:rPr lang="el-GR" sz="2000" b="0" dirty="0" smtClean="0">
                <a:latin typeface="Georgia" pitchFamily="18" charset="0"/>
              </a:rPr>
              <a:t>Σχεδιασμός, Υλοποίηση και Αποτίμηση Εκπαιδευτικού προγράμματος με την μέθοδο της Εξ Αποστάσεως Εκπαίδευσης με την χρήση Τ.Π.Ε. Ελεγκτών Εναέριας Κυκλοφορίας: </a:t>
            </a:r>
            <a:r>
              <a:rPr lang="en-US" sz="2000" b="0" dirty="0" smtClean="0">
                <a:latin typeface="Georgia" pitchFamily="18" charset="0"/>
              </a:rPr>
              <a:t/>
            </a:r>
            <a:br>
              <a:rPr lang="en-US" sz="2000" b="0" dirty="0" smtClean="0">
                <a:latin typeface="Georgia" pitchFamily="18" charset="0"/>
              </a:rPr>
            </a:br>
            <a:r>
              <a:rPr lang="el-GR" sz="2000" b="0" dirty="0" smtClean="0">
                <a:latin typeface="Georgia" pitchFamily="18" charset="0"/>
              </a:rPr>
              <a:t>Η περίπτωση της Ανανεωτικής Εκπαίδευσης, Εκπαιδευτών Ελεγκτών Εναέριας Κυκλοφορίας στην πράξη (</a:t>
            </a:r>
            <a:r>
              <a:rPr lang="en-US" sz="2000" b="0" dirty="0" smtClean="0">
                <a:latin typeface="Georgia" pitchFamily="18" charset="0"/>
              </a:rPr>
              <a:t>OJTI).</a:t>
            </a:r>
            <a:endParaRPr lang="el-GR" sz="2000" b="0" dirty="0">
              <a:solidFill>
                <a:srgbClr val="C00000"/>
              </a:solidFill>
              <a:latin typeface="Georgia" pitchFamily="18" charset="0"/>
            </a:endParaRPr>
          </a:p>
        </p:txBody>
      </p:sp>
      <p:cxnSp>
        <p:nvCxnSpPr>
          <p:cNvPr id="16" name="15 - Ευθεία γραμμή σύνδεσης"/>
          <p:cNvCxnSpPr/>
          <p:nvPr/>
        </p:nvCxnSpPr>
        <p:spPr bwMode="auto">
          <a:xfrm>
            <a:off x="1789761" y="1045385"/>
            <a:ext cx="7034182" cy="7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81" name="11 - Ορθογώνιο"/>
          <p:cNvSpPr>
            <a:spLocks noChangeArrowheads="1"/>
          </p:cNvSpPr>
          <p:nvPr/>
        </p:nvSpPr>
        <p:spPr bwMode="auto">
          <a:xfrm>
            <a:off x="1604897" y="251187"/>
            <a:ext cx="74039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latin typeface="Book Antiqua" panose="02040602050305030304" pitchFamily="18" charset="0"/>
              </a:rPr>
              <a:t>Πρόγραμμα Μεταπτυχιακών Σπουδών: </a:t>
            </a:r>
            <a:endParaRPr lang="en-US" sz="1400" dirty="0">
              <a:latin typeface="Book Antiqua" panose="02040602050305030304" pitchFamily="18" charset="0"/>
            </a:endParaRPr>
          </a:p>
          <a:p>
            <a:pPr algn="ctr"/>
            <a:r>
              <a:rPr lang="el-GR" sz="1400" dirty="0">
                <a:latin typeface="Book Antiqua" panose="02040602050305030304" pitchFamily="18" charset="0"/>
              </a:rPr>
              <a:t>«Επιστήμες της Αγωγής - Εξ Αποστάσεως Εκπαίδευση  με την χρήση των ΤΠΕ (e-</a:t>
            </a:r>
            <a:r>
              <a:rPr lang="el-GR" sz="1400" dirty="0" err="1">
                <a:latin typeface="Book Antiqua" panose="02040602050305030304" pitchFamily="18" charset="0"/>
              </a:rPr>
              <a:t>Learning</a:t>
            </a:r>
            <a:r>
              <a:rPr lang="el-GR" sz="1400" dirty="0">
                <a:latin typeface="Book Antiqua" panose="02040602050305030304" pitchFamily="18" charset="0"/>
              </a:rPr>
              <a:t>)»</a:t>
            </a:r>
            <a:endParaRPr lang="el-GR" sz="1200" dirty="0">
              <a:latin typeface="Book Antiqua" panose="02040602050305030304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187625" y="5933891"/>
            <a:ext cx="7204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Ρέθυμνο</a:t>
            </a:r>
            <a:r>
              <a:rPr kumimoji="0" lang="el-GR" sz="2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el-GR" sz="2000" b="0" i="1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sz="2000" b="0" i="1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2020</a:t>
            </a:r>
            <a:endParaRPr kumimoji="0" lang="el-GR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15 - Ευθεία γραμμή σύνδεσης"/>
          <p:cNvCxnSpPr/>
          <p:nvPr/>
        </p:nvCxnSpPr>
        <p:spPr bwMode="auto">
          <a:xfrm flipV="1">
            <a:off x="1789761" y="1101542"/>
            <a:ext cx="703418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15 - Ευθεία γραμμή σύνδεσης"/>
          <p:cNvCxnSpPr/>
          <p:nvPr/>
        </p:nvCxnSpPr>
        <p:spPr bwMode="auto">
          <a:xfrm>
            <a:off x="1638680" y="5589242"/>
            <a:ext cx="6991725" cy="129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9 - Ορθογώνιο"/>
          <p:cNvSpPr/>
          <p:nvPr/>
        </p:nvSpPr>
        <p:spPr>
          <a:xfrm>
            <a:off x="1369380" y="3483918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dirty="0" smtClean="0">
                <a:latin typeface="Georgia" pitchFamily="18" charset="0"/>
                <a:ea typeface="Verdana" pitchFamily="34" charset="0"/>
              </a:rPr>
              <a:t>Μαρία Τσαραμύρση</a:t>
            </a:r>
            <a:endParaRPr lang="el-GR" sz="3200" dirty="0">
              <a:latin typeface="Georgia" pitchFamily="18" charset="0"/>
              <a:ea typeface="Verdana" pitchFamily="34" charset="0"/>
            </a:endParaRPr>
          </a:p>
        </p:txBody>
      </p:sp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138433"/>
              </p:ext>
            </p:extLst>
          </p:nvPr>
        </p:nvGraphicFramePr>
        <p:xfrm>
          <a:off x="1908189" y="5015409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ΜΙΩΡΙΙΒΡΙ</a:t>
                      </a:r>
                      <a:endParaRPr lang="el-GR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</a:t>
                      </a:r>
                      <a:endParaRPr lang="el-GR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9 - Ορθογώνιο"/>
          <p:cNvSpPr/>
          <p:nvPr/>
        </p:nvSpPr>
        <p:spPr>
          <a:xfrm>
            <a:off x="1535810" y="4544582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800" dirty="0"/>
              <a:t>Επιτροπή Κρίσης ΔΕ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498356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Μ.Ιβρίντελη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3995937" y="4983561"/>
            <a:ext cx="189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Λ.Καρβούνης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5940152" y="4983561"/>
            <a:ext cx="200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Γ.Φιλιππούσης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05209" y="548680"/>
            <a:ext cx="7199240" cy="765652"/>
          </a:xfrm>
        </p:spPr>
        <p:txBody>
          <a:bodyPr>
            <a:noAutofit/>
          </a:bodyPr>
          <a:lstStyle/>
          <a:p>
            <a:r>
              <a:rPr lang="el-GR" sz="3600" dirty="0">
                <a:latin typeface="Georgia" pitchFamily="18" charset="0"/>
              </a:rPr>
              <a:t> </a:t>
            </a:r>
            <a:r>
              <a:rPr lang="el-GR" sz="3200" b="0" dirty="0" smtClean="0">
                <a:solidFill>
                  <a:schemeClr val="accent1"/>
                </a:solidFill>
                <a:latin typeface="Arial Black" pitchFamily="34" charset="0"/>
              </a:rPr>
              <a:t>Εκπαίδευση ΕΕΚ (1/2) </a:t>
            </a:r>
            <a:endParaRPr lang="el-GR" sz="3200" b="0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0046" y="1484784"/>
            <a:ext cx="491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Ευρωπαϊκός κανονισμός ΕΕ 2015/340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2636912"/>
            <a:ext cx="5616624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Κανονισμός </a:t>
            </a:r>
            <a:r>
              <a:rPr lang="en-US" sz="1800" dirty="0" smtClean="0">
                <a:latin typeface="Georgia" pitchFamily="18" charset="0"/>
              </a:rPr>
              <a:t>E</a:t>
            </a:r>
            <a:r>
              <a:rPr lang="el-GR" sz="1800" dirty="0" smtClean="0">
                <a:latin typeface="Georgia" pitchFamily="18" charset="0"/>
              </a:rPr>
              <a:t>κπαιδευτικού Πλαισίου ΥΠΑ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Κανονισμός </a:t>
            </a:r>
            <a:r>
              <a:rPr lang="el-GR" sz="1800" dirty="0">
                <a:latin typeface="Georgia" pitchFamily="18" charset="0"/>
              </a:rPr>
              <a:t>Ε</a:t>
            </a:r>
            <a:r>
              <a:rPr lang="el-GR" sz="1800" dirty="0" smtClean="0">
                <a:latin typeface="Georgia" pitchFamily="18" charset="0"/>
              </a:rPr>
              <a:t>πιχειρησιακής Επάρκειας  ΥΠΑ </a:t>
            </a:r>
            <a:endParaRPr lang="el-GR" sz="1800" dirty="0"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592" y="4437112"/>
            <a:ext cx="78221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800" dirty="0">
                <a:latin typeface="Georgia" pitchFamily="18" charset="0"/>
              </a:rPr>
              <a:t>Η εκπαίδευση των </a:t>
            </a:r>
            <a:r>
              <a:rPr lang="el-GR" sz="1800" dirty="0" smtClean="0">
                <a:latin typeface="Georgia" pitchFamily="18" charset="0"/>
              </a:rPr>
              <a:t>ΕΕΚ είναι συνεχής και </a:t>
            </a:r>
            <a:r>
              <a:rPr lang="el-GR" sz="1800" dirty="0">
                <a:latin typeface="Georgia" pitchFamily="18" charset="0"/>
              </a:rPr>
              <a:t>καλύπτει όλο το εύρος των </a:t>
            </a:r>
            <a:r>
              <a:rPr lang="el-GR" sz="1800" b="1" dirty="0">
                <a:latin typeface="Georgia" pitchFamily="18" charset="0"/>
              </a:rPr>
              <a:t>θεωρητικών</a:t>
            </a:r>
            <a:r>
              <a:rPr lang="el-GR" sz="1800" dirty="0">
                <a:latin typeface="Georgia" pitchFamily="18" charset="0"/>
              </a:rPr>
              <a:t> μαθημάτων, </a:t>
            </a:r>
            <a:r>
              <a:rPr lang="el-GR" sz="1800" dirty="0" smtClean="0">
                <a:latin typeface="Georgia" pitchFamily="18" charset="0"/>
              </a:rPr>
              <a:t>την</a:t>
            </a:r>
            <a:r>
              <a:rPr lang="en-US" sz="1800" dirty="0" smtClean="0">
                <a:latin typeface="Georgia" pitchFamily="18" charset="0"/>
              </a:rPr>
              <a:t> </a:t>
            </a:r>
            <a:r>
              <a:rPr lang="el-GR" sz="1800" b="1" dirty="0" smtClean="0">
                <a:latin typeface="Georgia" pitchFamily="18" charset="0"/>
              </a:rPr>
              <a:t>πρακτική </a:t>
            </a:r>
            <a:r>
              <a:rPr lang="el-GR" sz="1800" b="1" dirty="0">
                <a:latin typeface="Georgia" pitchFamily="18" charset="0"/>
              </a:rPr>
              <a:t>εξάσκηση </a:t>
            </a:r>
            <a:r>
              <a:rPr lang="el-GR" sz="1800" dirty="0">
                <a:latin typeface="Georgia" pitchFamily="18" charset="0"/>
              </a:rPr>
              <a:t>περιλαμβανομένης της προσομοίωσης, και της </a:t>
            </a:r>
            <a:r>
              <a:rPr lang="el-GR" sz="1800" b="1" dirty="0">
                <a:latin typeface="Georgia" pitchFamily="18" charset="0"/>
              </a:rPr>
              <a:t>εκπαίδευσης </a:t>
            </a:r>
            <a:r>
              <a:rPr lang="el-GR" sz="1800" b="1" dirty="0" smtClean="0">
                <a:latin typeface="Georgia" pitchFamily="18" charset="0"/>
              </a:rPr>
              <a:t>στην</a:t>
            </a:r>
            <a:r>
              <a:rPr lang="en-US" sz="1800" b="1" dirty="0" smtClean="0">
                <a:latin typeface="Georgia" pitchFamily="18" charset="0"/>
              </a:rPr>
              <a:t> </a:t>
            </a:r>
            <a:r>
              <a:rPr lang="el-GR" sz="1800" b="1" dirty="0" smtClean="0">
                <a:latin typeface="Georgia" pitchFamily="18" charset="0"/>
              </a:rPr>
              <a:t>πράξη </a:t>
            </a:r>
            <a:r>
              <a:rPr lang="el-GR" sz="1800" dirty="0">
                <a:latin typeface="Georgia" pitchFamily="18" charset="0"/>
              </a:rPr>
              <a:t>που απαιτούνται ώστε οι ΕΕΚ να </a:t>
            </a:r>
            <a:r>
              <a:rPr lang="el-GR" sz="2000" b="1" dirty="0">
                <a:solidFill>
                  <a:schemeClr val="accent5"/>
                </a:solidFill>
                <a:latin typeface="Georgia" pitchFamily="18" charset="0"/>
              </a:rPr>
              <a:t>αποκτήσουν</a:t>
            </a:r>
            <a:r>
              <a:rPr lang="el-GR" sz="1800" b="1" dirty="0">
                <a:latin typeface="Georgia" pitchFamily="18" charset="0"/>
              </a:rPr>
              <a:t> </a:t>
            </a:r>
            <a:r>
              <a:rPr lang="el-GR" sz="1800" dirty="0">
                <a:latin typeface="Georgia" pitchFamily="18" charset="0"/>
              </a:rPr>
              <a:t>και να </a:t>
            </a:r>
            <a:r>
              <a:rPr lang="el-GR" sz="2000" b="1" dirty="0">
                <a:solidFill>
                  <a:schemeClr val="accent5"/>
                </a:solidFill>
                <a:latin typeface="Georgia" pitchFamily="18" charset="0"/>
              </a:rPr>
              <a:t>διατηρήσουν</a:t>
            </a:r>
            <a:r>
              <a:rPr lang="el-GR" sz="1800" dirty="0">
                <a:latin typeface="Georgia" pitchFamily="18" charset="0"/>
              </a:rPr>
              <a:t> την </a:t>
            </a:r>
            <a:r>
              <a:rPr lang="el-GR" sz="1800" dirty="0" smtClean="0">
                <a:latin typeface="Georgia" pitchFamily="18" charset="0"/>
              </a:rPr>
              <a:t>απαραίτητη</a:t>
            </a:r>
            <a:r>
              <a:rPr lang="en-US" sz="1800" dirty="0" smtClean="0">
                <a:latin typeface="Georgia" pitchFamily="18" charset="0"/>
              </a:rPr>
              <a:t> </a:t>
            </a:r>
            <a:r>
              <a:rPr lang="el-GR" sz="2000" b="1" dirty="0" smtClean="0">
                <a:solidFill>
                  <a:schemeClr val="accent5"/>
                </a:solidFill>
                <a:latin typeface="Georgia" pitchFamily="18" charset="0"/>
              </a:rPr>
              <a:t>ικανότητα</a:t>
            </a:r>
            <a:r>
              <a:rPr lang="el-GR" sz="1800" b="1" dirty="0" smtClean="0">
                <a:solidFill>
                  <a:schemeClr val="accent5"/>
                </a:solidFill>
                <a:latin typeface="Georgia" pitchFamily="18" charset="0"/>
              </a:rPr>
              <a:t> </a:t>
            </a:r>
            <a:r>
              <a:rPr lang="el-GR" sz="1800" dirty="0">
                <a:latin typeface="Georgia" pitchFamily="18" charset="0"/>
              </a:rPr>
              <a:t>για την παροχή ασφαλούς, κανονικής και ταχείας εξυπηρέτησης </a:t>
            </a:r>
            <a:r>
              <a:rPr lang="el-GR" sz="1800" b="1" dirty="0" smtClean="0">
                <a:latin typeface="Georgia" pitchFamily="18" charset="0"/>
              </a:rPr>
              <a:t>Ελέγχου Εναέριας </a:t>
            </a:r>
            <a:r>
              <a:rPr lang="el-GR" sz="1800" b="1" dirty="0">
                <a:latin typeface="Georgia" pitchFamily="18" charset="0"/>
              </a:rPr>
              <a:t>Κυκλοφορίας</a:t>
            </a:r>
            <a:r>
              <a:rPr lang="el-GR" sz="1800" dirty="0">
                <a:latin typeface="Georgia" pitchFamily="18" charset="0"/>
              </a:rPr>
              <a:t>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419872" y="1988841"/>
            <a:ext cx="576064" cy="64807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ight Arrow 6"/>
          <p:cNvSpPr/>
          <p:nvPr/>
        </p:nvSpPr>
        <p:spPr>
          <a:xfrm>
            <a:off x="4788024" y="1988840"/>
            <a:ext cx="648072" cy="4320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5652120" y="2031231"/>
            <a:ext cx="315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Ευρωπαϊκή </a:t>
            </a:r>
            <a:r>
              <a:rPr lang="el-GR" dirty="0"/>
              <a:t>Ά</a:t>
            </a:r>
            <a:r>
              <a:rPr lang="el-GR" dirty="0" smtClean="0"/>
              <a:t>δεια ΕΕΚ </a:t>
            </a:r>
            <a:endParaRPr lang="el-GR" dirty="0"/>
          </a:p>
        </p:txBody>
      </p:sp>
      <p:sp>
        <p:nvSpPr>
          <p:cNvPr id="9" name="Down Arrow 8"/>
          <p:cNvSpPr/>
          <p:nvPr/>
        </p:nvSpPr>
        <p:spPr>
          <a:xfrm>
            <a:off x="3419872" y="3573016"/>
            <a:ext cx="576064" cy="86409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Curved Right Arrow 9"/>
          <p:cNvSpPr/>
          <p:nvPr/>
        </p:nvSpPr>
        <p:spPr>
          <a:xfrm>
            <a:off x="6444208" y="2492896"/>
            <a:ext cx="423303" cy="4320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2636912"/>
            <a:ext cx="19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Ειδικότητες</a:t>
            </a:r>
          </a:p>
          <a:p>
            <a:r>
              <a:rPr lang="el-GR" dirty="0" smtClean="0"/>
              <a:t>Καταχωρίσεις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2267744" y="357301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UTP</a:t>
            </a:r>
            <a:endParaRPr lang="el-GR" b="1" dirty="0"/>
          </a:p>
        </p:txBody>
      </p:sp>
      <p:sp>
        <p:nvSpPr>
          <p:cNvPr id="15" name="Up Arrow 14"/>
          <p:cNvSpPr/>
          <p:nvPr/>
        </p:nvSpPr>
        <p:spPr>
          <a:xfrm>
            <a:off x="7380311" y="3429000"/>
            <a:ext cx="563321" cy="864096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648" y="3573016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UCS</a:t>
            </a:r>
            <a:r>
              <a:rPr lang="el-GR" b="1" dirty="0" smtClean="0"/>
              <a:t> -</a:t>
            </a:r>
            <a:endParaRPr lang="el-GR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34" y="1344530"/>
            <a:ext cx="1108710" cy="659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80" y="1359349"/>
            <a:ext cx="1010032" cy="629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0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2" grpId="0"/>
      <p:bldP spid="15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4624"/>
            <a:ext cx="7056784" cy="669988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572000" y="3717488"/>
            <a:ext cx="194421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Right Arrow 3"/>
          <p:cNvSpPr/>
          <p:nvPr/>
        </p:nvSpPr>
        <p:spPr>
          <a:xfrm>
            <a:off x="395536" y="2204864"/>
            <a:ext cx="115212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Left Arrow 5"/>
          <p:cNvSpPr/>
          <p:nvPr/>
        </p:nvSpPr>
        <p:spPr>
          <a:xfrm>
            <a:off x="8028384" y="2204864"/>
            <a:ext cx="936104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86976"/>
            <a:ext cx="1985554" cy="1324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48" y="5085184"/>
            <a:ext cx="2301240" cy="1272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3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71600" y="4073376"/>
            <a:ext cx="7776864" cy="19479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ounded Rectangle 2"/>
          <p:cNvSpPr/>
          <p:nvPr/>
        </p:nvSpPr>
        <p:spPr>
          <a:xfrm>
            <a:off x="971600" y="1484784"/>
            <a:ext cx="7776864" cy="21808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87625" y="332656"/>
            <a:ext cx="7848872" cy="765652"/>
          </a:xfrm>
        </p:spPr>
        <p:txBody>
          <a:bodyPr>
            <a:noAutofit/>
          </a:bodyPr>
          <a:lstStyle/>
          <a:p>
            <a:r>
              <a:rPr lang="el-GR" sz="3600" dirty="0"/>
              <a:t/>
            </a:r>
            <a:br>
              <a:rPr lang="el-GR" sz="3600" dirty="0"/>
            </a:br>
            <a:r>
              <a:rPr lang="el-GR" sz="3600" dirty="0" smtClean="0"/>
              <a:t>   </a:t>
            </a:r>
            <a:r>
              <a:rPr lang="en-US" sz="3200" dirty="0" smtClean="0">
                <a:solidFill>
                  <a:schemeClr val="accent1"/>
                </a:solidFill>
                <a:latin typeface="Arial Black" pitchFamily="34" charset="0"/>
              </a:rPr>
              <a:t>E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κπαιδευτικό Υλικό</a:t>
            </a:r>
            <a:r>
              <a:rPr lang="en-US" sz="3200" dirty="0" smtClean="0">
                <a:solidFill>
                  <a:schemeClr val="accent1"/>
                </a:solidFill>
                <a:latin typeface="Arial Black" pitchFamily="34" charset="0"/>
              </a:rPr>
              <a:t> (1/4)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4" name="9 - Ορθογώνιο"/>
          <p:cNvSpPr/>
          <p:nvPr/>
        </p:nvSpPr>
        <p:spPr>
          <a:xfrm>
            <a:off x="971600" y="1731580"/>
            <a:ext cx="77768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/>
              <a:t>Σκοπός</a:t>
            </a:r>
            <a:r>
              <a:rPr lang="el-GR" sz="2000" dirty="0" smtClean="0"/>
              <a:t> </a:t>
            </a:r>
            <a:endParaRPr lang="en-US" sz="2000" dirty="0" smtClean="0"/>
          </a:p>
          <a:p>
            <a:r>
              <a:rPr lang="el-GR" sz="2000" dirty="0" smtClean="0"/>
              <a:t> </a:t>
            </a:r>
            <a:r>
              <a:rPr lang="en-US" sz="2000" dirty="0" smtClean="0"/>
              <a:t>H</a:t>
            </a:r>
            <a:r>
              <a:rPr lang="el-GR" sz="2000" dirty="0" smtClean="0"/>
              <a:t> </a:t>
            </a:r>
            <a:r>
              <a:rPr lang="el-GR" sz="2000" b="1" dirty="0"/>
              <a:t>δημιουργία</a:t>
            </a:r>
            <a:r>
              <a:rPr lang="el-GR" sz="2000" dirty="0"/>
              <a:t> και η </a:t>
            </a:r>
            <a:r>
              <a:rPr lang="el-GR" sz="2000" b="1" dirty="0"/>
              <a:t>αποτίμηση</a:t>
            </a:r>
            <a:r>
              <a:rPr lang="el-GR" sz="2000" dirty="0"/>
              <a:t> </a:t>
            </a:r>
            <a:r>
              <a:rPr lang="el-GR" sz="2000" b="1" dirty="0"/>
              <a:t>εκπαιδευτικού υλικού </a:t>
            </a:r>
            <a:r>
              <a:rPr lang="el-GR" sz="2000" dirty="0" smtClean="0"/>
              <a:t>με </a:t>
            </a:r>
            <a:r>
              <a:rPr lang="el-GR" sz="2000" dirty="0"/>
              <a:t>την </a:t>
            </a:r>
            <a:r>
              <a:rPr lang="el-GR" sz="2000" dirty="0" smtClean="0"/>
              <a:t>μέθοδο</a:t>
            </a:r>
            <a:r>
              <a:rPr lang="en-US" sz="2000" dirty="0" smtClean="0"/>
              <a:t> </a:t>
            </a:r>
            <a:r>
              <a:rPr lang="el-GR" sz="2000" dirty="0" smtClean="0"/>
              <a:t>της </a:t>
            </a:r>
            <a:r>
              <a:rPr lang="el-GR" sz="2000" dirty="0"/>
              <a:t>Εξ Αποστάσεως εκπαίδευσης, ενός τμήματος της ανανεωτικής </a:t>
            </a:r>
            <a:r>
              <a:rPr lang="el-GR" sz="2000" dirty="0" smtClean="0"/>
              <a:t>εκπαίδευσης </a:t>
            </a:r>
            <a:r>
              <a:rPr lang="el-GR" sz="2000" dirty="0"/>
              <a:t>εκπαιδευτών-στην-πράξη Ελεγκτών Εναέριας Κυκλοφορίας σε θεματικές </a:t>
            </a:r>
            <a:r>
              <a:rPr lang="en-US" sz="2000" dirty="0" smtClean="0"/>
              <a:t> </a:t>
            </a:r>
            <a:r>
              <a:rPr lang="el-GR" sz="2000" dirty="0" smtClean="0"/>
              <a:t>ενότητες </a:t>
            </a:r>
            <a:r>
              <a:rPr lang="el-GR" sz="2000" dirty="0"/>
              <a:t>σχετικές με τον ανθρώπινο παράγοντα. </a:t>
            </a:r>
            <a:endParaRPr lang="el-GR" sz="2000" dirty="0" smtClean="0"/>
          </a:p>
          <a:p>
            <a:endParaRPr lang="el-GR" sz="2000" dirty="0" smtClean="0"/>
          </a:p>
          <a:p>
            <a:r>
              <a:rPr lang="el-GR" sz="2000" dirty="0" smtClean="0"/>
              <a:t> </a:t>
            </a:r>
          </a:p>
          <a:p>
            <a:endParaRPr lang="el-GR" sz="2000" dirty="0" smtClean="0"/>
          </a:p>
          <a:p>
            <a:pPr algn="ctr"/>
            <a:r>
              <a:rPr lang="el-GR" sz="2000" b="1" dirty="0" smtClean="0"/>
              <a:t>Περιεχόμενο</a:t>
            </a:r>
            <a:r>
              <a:rPr lang="en-US" sz="2000" b="1" dirty="0" smtClean="0"/>
              <a:t> </a:t>
            </a:r>
            <a:r>
              <a:rPr lang="el-GR" sz="2000" b="1" dirty="0" smtClean="0"/>
              <a:t>εκπαιδευτικού υλικού</a:t>
            </a:r>
            <a:endParaRPr lang="en-US" sz="2000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l-GR" sz="2000" dirty="0" smtClean="0"/>
              <a:t>Εξι </a:t>
            </a:r>
            <a:r>
              <a:rPr lang="el-GR" sz="2000" dirty="0"/>
              <a:t>θ</a:t>
            </a:r>
            <a:r>
              <a:rPr lang="el-GR" sz="2000" dirty="0" smtClean="0"/>
              <a:t>εματικές ενότητες στην κατηγορία  </a:t>
            </a:r>
            <a:r>
              <a:rPr lang="el-GR" sz="2000" b="1" dirty="0" smtClean="0"/>
              <a:t>Ανθρώπινος παράγοντας </a:t>
            </a:r>
            <a:r>
              <a:rPr lang="el-GR" sz="2000" dirty="0" smtClean="0"/>
              <a:t>(</a:t>
            </a:r>
            <a:r>
              <a:rPr lang="en-US" sz="2000" dirty="0"/>
              <a:t>H</a:t>
            </a:r>
            <a:r>
              <a:rPr lang="en-US" sz="2000" dirty="0" smtClean="0"/>
              <a:t>uman Factor)</a:t>
            </a:r>
            <a:r>
              <a:rPr lang="el-GR" sz="2000" dirty="0" smtClean="0"/>
              <a:t>.</a:t>
            </a:r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l-GR" sz="2000" dirty="0" smtClean="0"/>
              <a:t>Εισαγωγή-Κανονισμοί, Νοητικά Μοντέλα</a:t>
            </a:r>
            <a:r>
              <a:rPr lang="el-GR" sz="2000" dirty="0"/>
              <a:t>, </a:t>
            </a:r>
            <a:r>
              <a:rPr lang="el-GR" sz="2000" dirty="0" smtClean="0"/>
              <a:t>Επίγνωση Κατάστασης</a:t>
            </a:r>
            <a:r>
              <a:rPr lang="el-GR" sz="2000" dirty="0"/>
              <a:t>, Ε</a:t>
            </a:r>
            <a:r>
              <a:rPr lang="el-GR" sz="2000" dirty="0" smtClean="0"/>
              <a:t>πικοινωνία</a:t>
            </a:r>
            <a:r>
              <a:rPr lang="el-GR" sz="2000" dirty="0"/>
              <a:t>, </a:t>
            </a:r>
            <a:r>
              <a:rPr lang="el-GR" sz="2000" dirty="0" smtClean="0"/>
              <a:t>Στρες, Διαχείριση Ασφάλειας</a:t>
            </a:r>
            <a:endParaRPr lang="el-GR" sz="2000" dirty="0"/>
          </a:p>
          <a:p>
            <a:r>
              <a:rPr lang="el-GR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452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87625" y="332656"/>
            <a:ext cx="7848872" cy="765652"/>
          </a:xfrm>
        </p:spPr>
        <p:txBody>
          <a:bodyPr>
            <a:noAutofit/>
          </a:bodyPr>
          <a:lstStyle/>
          <a:p>
            <a:r>
              <a:rPr lang="el-GR" sz="3600" dirty="0"/>
              <a:t/>
            </a:r>
            <a:br>
              <a:rPr lang="el-GR" sz="3600" dirty="0"/>
            </a:br>
            <a:r>
              <a:rPr lang="en-US" sz="3600" dirty="0" smtClean="0"/>
              <a:t>  </a:t>
            </a:r>
            <a:r>
              <a:rPr lang="en-US" sz="3200" dirty="0" smtClean="0">
                <a:solidFill>
                  <a:schemeClr val="accent1"/>
                </a:solidFill>
                <a:latin typeface="Arial Black" pitchFamily="34" charset="0"/>
              </a:rPr>
              <a:t>E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κπαιδευτικό </a:t>
            </a:r>
            <a:r>
              <a:rPr lang="en-US" sz="3200" dirty="0">
                <a:solidFill>
                  <a:schemeClr val="accent1"/>
                </a:solidFill>
                <a:latin typeface="Arial Black" pitchFamily="34" charset="0"/>
              </a:rPr>
              <a:t>Y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λικό</a:t>
            </a:r>
            <a:r>
              <a:rPr lang="en-US" sz="3200" dirty="0" smtClean="0">
                <a:solidFill>
                  <a:schemeClr val="accent1"/>
                </a:solidFill>
                <a:latin typeface="Arial Black" pitchFamily="34" charset="0"/>
              </a:rPr>
              <a:t> (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2</a:t>
            </a:r>
            <a:r>
              <a:rPr lang="en-US" sz="3200" dirty="0" smtClean="0">
                <a:solidFill>
                  <a:schemeClr val="accent1"/>
                </a:solidFill>
                <a:latin typeface="Arial Black" pitchFamily="34" charset="0"/>
              </a:rPr>
              <a:t>/4)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1119" y="1599183"/>
            <a:ext cx="620176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Βασικές αρχές ανάπτυξης εκπαιδευτικού υλικού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2290227"/>
            <a:ext cx="83688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Μεθοδολογία </a:t>
            </a:r>
            <a:r>
              <a:rPr lang="el-GR" sz="1800" dirty="0">
                <a:latin typeface="Georgia" pitchFamily="18" charset="0"/>
              </a:rPr>
              <a:t>West &amp; </a:t>
            </a:r>
            <a:r>
              <a:rPr lang="el-GR" sz="1800" dirty="0" smtClean="0">
                <a:latin typeface="Georgia" pitchFamily="18" charset="0"/>
              </a:rPr>
              <a:t>Λιοναράκη- Τρεις δέσμες </a:t>
            </a:r>
            <a:r>
              <a:rPr lang="el-GR" sz="1800" dirty="0">
                <a:latin typeface="Georgia" pitchFamily="18" charset="0"/>
              </a:rPr>
              <a:t>(2001</a:t>
            </a:r>
            <a:r>
              <a:rPr lang="el-GR" sz="1800" dirty="0" smtClean="0">
                <a:latin typeface="Georgia" pitchFamily="18" charset="0"/>
              </a:rPr>
              <a:t>).</a:t>
            </a:r>
          </a:p>
          <a:p>
            <a:pPr marL="285750" lvl="0" indent="-285750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dirty="0">
                <a:latin typeface="Georgia" pitchFamily="18" charset="0"/>
                <a:ea typeface="Georgia"/>
                <a:cs typeface="Georgia"/>
                <a:sym typeface="Georgia"/>
              </a:rPr>
              <a:t>Επτά βασικές αρχές (Λιοναράκη &amp; Σπανακά ,2017</a:t>
            </a:r>
            <a:r>
              <a:rPr lang="el-GR" sz="1800" dirty="0" smtClean="0">
                <a:latin typeface="Georgia" pitchFamily="18" charset="0"/>
                <a:ea typeface="Georgia"/>
                <a:cs typeface="Georgia"/>
                <a:sym typeface="Georgia"/>
              </a:rPr>
              <a:t>).  </a:t>
            </a:r>
            <a:endParaRPr lang="el-GR" sz="1800" dirty="0">
              <a:latin typeface="Georgia" pitchFamily="18" charset="0"/>
            </a:endParaRPr>
          </a:p>
          <a:p>
            <a:pPr marL="285750" lvl="0" indent="-285750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dirty="0">
                <a:latin typeface="Georgia" pitchFamily="18" charset="0"/>
              </a:rPr>
              <a:t>Βασικές αρχές σχεδιασμού περιβαλλόντων </a:t>
            </a:r>
            <a:r>
              <a:rPr lang="el-GR" sz="1800" dirty="0" smtClean="0">
                <a:latin typeface="Georgia" pitchFamily="18" charset="0"/>
              </a:rPr>
              <a:t>ΕξΑΕ </a:t>
            </a:r>
            <a:r>
              <a:rPr lang="el-GR" sz="1800" dirty="0">
                <a:latin typeface="Georgia" pitchFamily="18" charset="0"/>
              </a:rPr>
              <a:t>της American Distance Education Consortium (A</a:t>
            </a:r>
            <a:r>
              <a:rPr lang="en-US" sz="1800" dirty="0">
                <a:latin typeface="Georgia" pitchFamily="18" charset="0"/>
              </a:rPr>
              <a:t>DEC</a:t>
            </a:r>
            <a:r>
              <a:rPr lang="el-GR" sz="1800" dirty="0" smtClean="0">
                <a:latin typeface="Georgia" pitchFamily="18" charset="0"/>
              </a:rPr>
              <a:t>,</a:t>
            </a:r>
            <a:r>
              <a:rPr lang="el-GR" sz="1800" dirty="0" smtClean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l-GR" sz="1800" dirty="0">
                <a:latin typeface="Georgia"/>
                <a:ea typeface="Georgia"/>
                <a:cs typeface="Georgia"/>
                <a:sym typeface="Georgia"/>
              </a:rPr>
              <a:t>1999,οπ.αναφ. στο Αναστασιάδης, 2006</a:t>
            </a:r>
            <a:r>
              <a:rPr lang="el-GR" sz="1800" dirty="0" smtClean="0">
                <a:latin typeface="Georgia"/>
                <a:ea typeface="Georgia"/>
                <a:cs typeface="Georgia"/>
                <a:sym typeface="Georgia"/>
              </a:rPr>
              <a:t>)</a:t>
            </a:r>
            <a:endParaRPr lang="el-GR" sz="1800" dirty="0">
              <a:latin typeface="Georgia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dirty="0">
                <a:latin typeface="Georgia" pitchFamily="18" charset="0"/>
              </a:rPr>
              <a:t>Β</a:t>
            </a:r>
            <a:r>
              <a:rPr lang="el-GR" sz="1800" dirty="0" smtClean="0">
                <a:latin typeface="Georgia" pitchFamily="18" charset="0"/>
              </a:rPr>
              <a:t>ασικές </a:t>
            </a:r>
            <a:r>
              <a:rPr lang="el-GR" sz="1800" dirty="0">
                <a:latin typeface="Georgia" pitchFamily="18" charset="0"/>
              </a:rPr>
              <a:t>αρχές </a:t>
            </a:r>
            <a:r>
              <a:rPr lang="el-GR" sz="1800" dirty="0" smtClean="0">
                <a:latin typeface="Georgia" pitchFamily="18" charset="0"/>
              </a:rPr>
              <a:t>αναπτυξης Εκπαιδευτικού Υλικού (Αναστασιάδης</a:t>
            </a:r>
            <a:r>
              <a:rPr lang="el-GR" sz="1800" dirty="0">
                <a:latin typeface="Georgia" pitchFamily="18" charset="0"/>
              </a:rPr>
              <a:t>, Σπαντιδάκης &amp; Χατζηδάκη ,2014) </a:t>
            </a:r>
            <a:endParaRPr lang="en-US" sz="1800" dirty="0" smtClean="0">
              <a:latin typeface="Georgia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dirty="0">
                <a:latin typeface="Georgia" pitchFamily="18" charset="0"/>
                <a:cs typeface="Calibri" panose="020F0502020204030204" pitchFamily="34" charset="0"/>
              </a:rPr>
              <a:t>Αρχή της κατευθυνόμενης διδακτικής συζήτησης (</a:t>
            </a:r>
            <a:r>
              <a:rPr lang="en-US" sz="1800" dirty="0">
                <a:latin typeface="Georgia" pitchFamily="18" charset="0"/>
                <a:cs typeface="Calibri" panose="020F0502020204030204" pitchFamily="34" charset="0"/>
              </a:rPr>
              <a:t>Holmberg, 2002</a:t>
            </a:r>
            <a:r>
              <a:rPr lang="en-US" sz="1800" dirty="0" smtClean="0">
                <a:latin typeface="Georgia" pitchFamily="18" charset="0"/>
                <a:cs typeface="Calibri" panose="020F0502020204030204" pitchFamily="34" charset="0"/>
              </a:rPr>
              <a:t>)</a:t>
            </a:r>
            <a:endParaRPr lang="el-GR" sz="1800" dirty="0">
              <a:latin typeface="Georgia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dirty="0">
                <a:latin typeface="Georgia" pitchFamily="18" charset="0"/>
              </a:rPr>
              <a:t>Βασικές αρχές εκπαίδευσης ενηλίκων </a:t>
            </a:r>
            <a:r>
              <a:rPr lang="el-GR" sz="1800" dirty="0" smtClean="0">
                <a:latin typeface="Georgia" pitchFamily="18" charset="0"/>
              </a:rPr>
              <a:t>( Κόκκος</a:t>
            </a:r>
            <a:r>
              <a:rPr lang="el-GR" sz="1800" dirty="0">
                <a:latin typeface="Georgia" pitchFamily="18" charset="0"/>
              </a:rPr>
              <a:t>, </a:t>
            </a:r>
            <a:r>
              <a:rPr lang="el-GR" sz="1800" dirty="0" smtClean="0">
                <a:latin typeface="Georgia" pitchFamily="18" charset="0"/>
              </a:rPr>
              <a:t>Λιοναράκης 1998)</a:t>
            </a:r>
            <a:endParaRPr lang="el-GR" sz="1800" dirty="0"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90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87625" y="332656"/>
            <a:ext cx="7848872" cy="765652"/>
          </a:xfrm>
        </p:spPr>
        <p:txBody>
          <a:bodyPr>
            <a:noAutofit/>
          </a:bodyPr>
          <a:lstStyle/>
          <a:p>
            <a:r>
              <a:rPr lang="el-GR" sz="3600" dirty="0"/>
              <a:t/>
            </a:r>
            <a:br>
              <a:rPr lang="el-GR" sz="3600" dirty="0"/>
            </a:br>
            <a:r>
              <a:rPr lang="el-GR" sz="3600" dirty="0" smtClean="0"/>
              <a:t> 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n-US" sz="3200" dirty="0">
                <a:solidFill>
                  <a:schemeClr val="accent1"/>
                </a:solidFill>
                <a:latin typeface="Arial Black" pitchFamily="34" charset="0"/>
              </a:rPr>
              <a:t>E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κπαιδευτικό </a:t>
            </a:r>
            <a:r>
              <a:rPr lang="en-US" sz="3200" dirty="0">
                <a:solidFill>
                  <a:schemeClr val="accent1"/>
                </a:solidFill>
                <a:latin typeface="Arial Black" pitchFamily="34" charset="0"/>
              </a:rPr>
              <a:t>Y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λικό</a:t>
            </a:r>
            <a:r>
              <a:rPr lang="en-US" sz="3200" dirty="0" smtClean="0">
                <a:solidFill>
                  <a:schemeClr val="accent1"/>
                </a:solidFill>
                <a:latin typeface="Arial Black" pitchFamily="34" charset="0"/>
              </a:rPr>
              <a:t> (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3</a:t>
            </a:r>
            <a:r>
              <a:rPr lang="en-US" sz="3200" dirty="0" smtClean="0">
                <a:solidFill>
                  <a:schemeClr val="accent1"/>
                </a:solidFill>
                <a:latin typeface="Arial Black" pitchFamily="34" charset="0"/>
              </a:rPr>
              <a:t>/4)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620" y="1743199"/>
            <a:ext cx="749282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Τεχνολογικά εργαλεία δημιουργίας εκπαιδευτικού υλικού</a:t>
            </a:r>
            <a:r>
              <a:rPr lang="en-US" dirty="0" smtClean="0"/>
              <a:t> </a:t>
            </a:r>
            <a:endParaRPr lang="el-GR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7" b="23868"/>
          <a:stretch/>
        </p:blipFill>
        <p:spPr>
          <a:xfrm>
            <a:off x="1488028" y="4390739"/>
            <a:ext cx="1606638" cy="478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3" b="23948"/>
          <a:stretch/>
        </p:blipFill>
        <p:spPr>
          <a:xfrm>
            <a:off x="2397612" y="5939209"/>
            <a:ext cx="1056985" cy="412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18451" r="5451" b="26232"/>
          <a:stretch/>
        </p:blipFill>
        <p:spPr>
          <a:xfrm>
            <a:off x="4046353" y="5891647"/>
            <a:ext cx="1426517" cy="460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r="7210"/>
          <a:stretch/>
        </p:blipFill>
        <p:spPr>
          <a:xfrm>
            <a:off x="1195258" y="2564904"/>
            <a:ext cx="2008590" cy="648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25474" r="17446" b="27565"/>
          <a:stretch/>
        </p:blipFill>
        <p:spPr>
          <a:xfrm>
            <a:off x="1944078" y="3419368"/>
            <a:ext cx="1167746" cy="513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85" y="5805037"/>
            <a:ext cx="945871" cy="546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5" b="30798"/>
          <a:stretch/>
        </p:blipFill>
        <p:spPr>
          <a:xfrm>
            <a:off x="6064626" y="5904207"/>
            <a:ext cx="1094203" cy="44781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7984" y="2658107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Georgia" pitchFamily="18" charset="0"/>
              </a:rPr>
              <a:t>Πλατφόρμα </a:t>
            </a:r>
            <a:r>
              <a:rPr lang="en-US" sz="2000" b="1" dirty="0" err="1" smtClean="0">
                <a:latin typeface="Georgia" pitchFamily="18" charset="0"/>
              </a:rPr>
              <a:t>Chamilo</a:t>
            </a:r>
            <a:endParaRPr lang="en-US" sz="2000" b="1" dirty="0" smtClean="0">
              <a:latin typeface="Georg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7984" y="4469050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Georgia" pitchFamily="18" charset="0"/>
              </a:rPr>
              <a:t>Λογισμικό </a:t>
            </a:r>
            <a:r>
              <a:rPr lang="en-US" sz="2000" b="1" dirty="0" err="1" smtClean="0">
                <a:latin typeface="Georgia" pitchFamily="18" charset="0"/>
              </a:rPr>
              <a:t>WordPress</a:t>
            </a:r>
            <a:endParaRPr lang="el-GR" sz="2000" b="1" dirty="0">
              <a:latin typeface="Georg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27984" y="3501008"/>
            <a:ext cx="213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Georgia" pitchFamily="18" charset="0"/>
              </a:rPr>
              <a:t>Εργαλείο </a:t>
            </a:r>
            <a:r>
              <a:rPr lang="en-US" sz="2000" b="1" dirty="0" smtClean="0">
                <a:latin typeface="Georgia" pitchFamily="18" charset="0"/>
              </a:rPr>
              <a:t>H5P</a:t>
            </a:r>
            <a:endParaRPr lang="el-GR" sz="2000" b="1" dirty="0">
              <a:latin typeface="Georgia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21307" r="9301" b="22290"/>
          <a:stretch/>
        </p:blipFill>
        <p:spPr>
          <a:xfrm>
            <a:off x="7750585" y="5850068"/>
            <a:ext cx="1069887" cy="501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87625" y="332656"/>
            <a:ext cx="7848872" cy="765652"/>
          </a:xfrm>
        </p:spPr>
        <p:txBody>
          <a:bodyPr>
            <a:noAutofit/>
          </a:bodyPr>
          <a:lstStyle/>
          <a:p>
            <a:r>
              <a:rPr lang="el-GR" sz="3600" dirty="0"/>
              <a:t/>
            </a:r>
            <a:br>
              <a:rPr lang="el-GR" sz="3600" dirty="0"/>
            </a:br>
            <a:r>
              <a:rPr lang="el-GR" sz="3600" dirty="0" smtClean="0"/>
              <a:t> </a:t>
            </a:r>
            <a:r>
              <a:rPr lang="en-US" sz="3600" dirty="0" smtClean="0"/>
              <a:t>  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Εκπαιδευτικό Υλικό</a:t>
            </a:r>
            <a:r>
              <a:rPr lang="en-US" sz="3200" dirty="0" smtClean="0">
                <a:solidFill>
                  <a:schemeClr val="accent1"/>
                </a:solidFill>
                <a:latin typeface="Arial Black" pitchFamily="34" charset="0"/>
              </a:rPr>
              <a:t> (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4</a:t>
            </a:r>
            <a:r>
              <a:rPr lang="en-US" sz="3200" dirty="0" smtClean="0">
                <a:solidFill>
                  <a:schemeClr val="accent1"/>
                </a:solidFill>
                <a:latin typeface="Arial Black" pitchFamily="34" charset="0"/>
              </a:rPr>
              <a:t>/4)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24" y="2681805"/>
            <a:ext cx="2193732" cy="929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52" y="1340768"/>
            <a:ext cx="2192400" cy="8974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2" y="2660028"/>
            <a:ext cx="2192400" cy="951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52" y="4041436"/>
            <a:ext cx="2192400" cy="96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25" y="3933056"/>
            <a:ext cx="2193732" cy="929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23" y="1340768"/>
            <a:ext cx="2192400" cy="1019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16" y="1340768"/>
            <a:ext cx="3096344" cy="3664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7028" y="5199583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Georgia" pitchFamily="18" charset="0"/>
              </a:rPr>
              <a:t>Πλοήγηση</a:t>
            </a:r>
            <a:endParaRPr lang="el-GR" b="1" dirty="0">
              <a:latin typeface="Georgia" pitchFamily="18" charset="0"/>
            </a:endParaRPr>
          </a:p>
        </p:txBody>
      </p:sp>
      <p:sp>
        <p:nvSpPr>
          <p:cNvPr id="8" name="Rectangle 7">
            <a:hlinkClick r:id="rId10"/>
          </p:cNvPr>
          <p:cNvSpPr/>
          <p:nvPr/>
        </p:nvSpPr>
        <p:spPr>
          <a:xfrm>
            <a:off x="611560" y="56612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1"/>
              </a:rPr>
              <a:t>http://chamilo.datacenter.uoc.gr/metchamilo/courses/HUMANFACTOR/index.php?id_session=0</a:t>
            </a:r>
            <a:endParaRPr lang="el-G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3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b="81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b="7111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r="1333" b="8296"/>
          <a:stretch/>
        </p:blipFill>
        <p:spPr>
          <a:xfrm>
            <a:off x="0" y="0"/>
            <a:ext cx="902208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696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7259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7407"/>
          <a:stretch/>
        </p:blipFill>
        <p:spPr>
          <a:xfrm>
            <a:off x="0" y="2"/>
            <a:ext cx="9144000" cy="6857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75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r="778" b="7407"/>
          <a:stretch/>
        </p:blipFill>
        <p:spPr>
          <a:xfrm>
            <a:off x="0" y="0"/>
            <a:ext cx="907288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0638"/>
            <a:ext cx="9070975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20638"/>
            <a:ext cx="9334500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3345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-27384"/>
            <a:ext cx="939323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-12700"/>
            <a:ext cx="93345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933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700"/>
            <a:ext cx="929798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20638"/>
            <a:ext cx="9375776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3477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0"/>
            <a:ext cx="93799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3477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0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776864" cy="57606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 pitchFamily="34" charset="0"/>
              </a:rPr>
              <a:t> </a:t>
            </a:r>
            <a:r>
              <a:rPr lang="en-US" sz="3200" dirty="0" smtClean="0">
                <a:latin typeface="Arial Black" pitchFamily="34" charset="0"/>
              </a:rPr>
              <a:t>  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Μεθοδολογία Έρευνας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907" y="394976"/>
            <a:ext cx="1695525" cy="801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1560" y="1414517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800" b="1" dirty="0">
                <a:latin typeface="Georgia" pitchFamily="18" charset="0"/>
              </a:rPr>
              <a:t>Είδος </a:t>
            </a:r>
            <a:r>
              <a:rPr lang="el-GR" sz="1800" b="1" dirty="0" smtClean="0">
                <a:latin typeface="Georgia" pitchFamily="18" charset="0"/>
              </a:rPr>
              <a:t>έρευνας: </a:t>
            </a:r>
            <a:r>
              <a:rPr lang="el-GR" sz="1800" dirty="0" smtClean="0">
                <a:latin typeface="Georgia" pitchFamily="18" charset="0"/>
              </a:rPr>
              <a:t>Μεικτή</a:t>
            </a:r>
            <a:r>
              <a:rPr lang="el-GR" sz="1800" dirty="0">
                <a:latin typeface="Georgia" pitchFamily="18" charset="0"/>
              </a:rPr>
              <a:t> </a:t>
            </a:r>
            <a:r>
              <a:rPr lang="el-GR" sz="1800" dirty="0" smtClean="0">
                <a:latin typeface="Georgia" pitchFamily="18" charset="0"/>
              </a:rPr>
              <a:t>(κυρίως ποσοτική και δυο ερωτήσεις ανοικτου τύπου).     </a:t>
            </a:r>
            <a:endParaRPr lang="en-US" sz="1800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b="1" dirty="0">
                <a:latin typeface="Georgia" pitchFamily="18" charset="0"/>
              </a:rPr>
              <a:t>Επιλογή  </a:t>
            </a:r>
            <a:r>
              <a:rPr lang="el-GR" sz="1800" b="1" dirty="0" smtClean="0">
                <a:latin typeface="Georgia" pitchFamily="18" charset="0"/>
              </a:rPr>
              <a:t>συμμετεχόντων </a:t>
            </a:r>
            <a:r>
              <a:rPr lang="el-GR" sz="1800" b="1" dirty="0">
                <a:latin typeface="Georgia" pitchFamily="18" charset="0"/>
              </a:rPr>
              <a:t>:</a:t>
            </a:r>
            <a:r>
              <a:rPr lang="el-GR" sz="1800" dirty="0" smtClean="0">
                <a:latin typeface="Georgia" pitchFamily="18" charset="0"/>
              </a:rPr>
              <a:t> </a:t>
            </a:r>
            <a:r>
              <a:rPr lang="el-GR" sz="1800" dirty="0">
                <a:latin typeface="Georgia" pitchFamily="18" charset="0"/>
              </a:rPr>
              <a:t>Δειγματοληψία </a:t>
            </a:r>
            <a:r>
              <a:rPr lang="el-GR" sz="1800" dirty="0" smtClean="0">
                <a:latin typeface="Georgia" pitchFamily="18" charset="0"/>
              </a:rPr>
              <a:t>σκοπιμότητας</a:t>
            </a:r>
            <a:r>
              <a:rPr lang="en-US" sz="1800" dirty="0" smtClean="0">
                <a:latin typeface="Georgia" pitchFamily="18" charset="0"/>
              </a:rPr>
              <a:t>.</a:t>
            </a:r>
            <a:endParaRPr lang="el-GR" sz="1800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b="1" dirty="0" smtClean="0">
                <a:latin typeface="Georgia" pitchFamily="18" charset="0"/>
              </a:rPr>
              <a:t>Πληθυσμός : </a:t>
            </a:r>
            <a:r>
              <a:rPr lang="el-GR" sz="1800" dirty="0" smtClean="0">
                <a:latin typeface="Georgia" pitchFamily="18" charset="0"/>
              </a:rPr>
              <a:t>Ελεγκτές </a:t>
            </a:r>
            <a:r>
              <a:rPr lang="el-GR" sz="1800" dirty="0">
                <a:latin typeface="Georgia" pitchFamily="18" charset="0"/>
              </a:rPr>
              <a:t>Εναέριας </a:t>
            </a:r>
            <a:r>
              <a:rPr lang="el-GR" sz="1800" dirty="0" smtClean="0">
                <a:latin typeface="Georgia" pitchFamily="18" charset="0"/>
              </a:rPr>
              <a:t>Κυκλοφορίας</a:t>
            </a:r>
            <a:r>
              <a:rPr lang="en-US" sz="1800" dirty="0" smtClean="0">
                <a:latin typeface="Georgia" pitchFamily="18" charset="0"/>
              </a:rPr>
              <a:t> </a:t>
            </a:r>
            <a:r>
              <a:rPr lang="el-GR" sz="1800" dirty="0" smtClean="0">
                <a:latin typeface="Georgia" pitchFamily="18" charset="0"/>
              </a:rPr>
              <a:t>Ελλάδας</a:t>
            </a:r>
            <a:r>
              <a:rPr lang="en-US" sz="1800" dirty="0" smtClean="0">
                <a:latin typeface="Georgia" pitchFamily="18" charset="0"/>
              </a:rPr>
              <a:t> (EEK)</a:t>
            </a:r>
            <a:r>
              <a:rPr lang="el-GR" sz="1800" dirty="0" smtClean="0">
                <a:latin typeface="Georgia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l-GR" sz="1800" b="1" dirty="0" smtClean="0">
                <a:latin typeface="Georgia" pitchFamily="18" charset="0"/>
              </a:rPr>
              <a:t>Δείγμα</a:t>
            </a:r>
            <a:r>
              <a:rPr lang="el-GR" sz="1800" dirty="0" smtClean="0">
                <a:latin typeface="Georgia" pitchFamily="18" charset="0"/>
              </a:rPr>
              <a:t> </a:t>
            </a:r>
            <a:r>
              <a:rPr lang="el-GR" sz="1800" b="1" dirty="0" smtClean="0">
                <a:latin typeface="Georgia" pitchFamily="18" charset="0"/>
              </a:rPr>
              <a:t>:</a:t>
            </a:r>
            <a:r>
              <a:rPr lang="el-GR" sz="1800" dirty="0" smtClean="0">
                <a:latin typeface="Georgia" pitchFamily="18" charset="0"/>
              </a:rPr>
              <a:t>22 ΕΕΚ από το Τμήμα Εναέριας Κυκλοφορίας Ηρακλείου (Ν=22)</a:t>
            </a:r>
            <a:r>
              <a:rPr lang="en-US" sz="1800" dirty="0" smtClean="0">
                <a:latin typeface="Georgia" pitchFamily="18" charset="0"/>
              </a:rPr>
              <a:t>.</a:t>
            </a:r>
            <a:endParaRPr lang="el-GR" sz="1800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b="1" dirty="0">
                <a:latin typeface="Georgia" pitchFamily="18" charset="0"/>
              </a:rPr>
              <a:t>Μέσο συλλογής </a:t>
            </a:r>
            <a:r>
              <a:rPr lang="el-GR" sz="1800" b="1" dirty="0" smtClean="0">
                <a:latin typeface="Georgia" pitchFamily="18" charset="0"/>
              </a:rPr>
              <a:t>δεδομένων: </a:t>
            </a:r>
            <a:r>
              <a:rPr lang="el-GR" sz="1800" dirty="0" smtClean="0">
                <a:latin typeface="Georgia" pitchFamily="18" charset="0"/>
              </a:rPr>
              <a:t>Δομημένο ηλεκτρονικό ερωτηματολόγιο</a:t>
            </a:r>
            <a:r>
              <a:rPr lang="el-GR" sz="1800" dirty="0">
                <a:latin typeface="Georgia" pitchFamily="18" charset="0"/>
              </a:rPr>
              <a:t> </a:t>
            </a:r>
            <a:r>
              <a:rPr lang="en-US" sz="1800" dirty="0" smtClean="0">
                <a:latin typeface="Georgia" pitchFamily="18" charset="0"/>
              </a:rPr>
              <a:t>.</a:t>
            </a:r>
            <a:endParaRPr lang="el-GR" sz="1800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b="1" dirty="0" smtClean="0">
                <a:latin typeface="Georgia" pitchFamily="18" charset="0"/>
              </a:rPr>
              <a:t>Δημιουργία -Διακίνηση μέσω </a:t>
            </a:r>
            <a:r>
              <a:rPr lang="en-US" sz="1800" b="1" dirty="0" smtClean="0">
                <a:latin typeface="Georgia" pitchFamily="18" charset="0"/>
              </a:rPr>
              <a:t>Google forms.</a:t>
            </a:r>
            <a:endParaRPr lang="el-GR" sz="1800" b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b="1" dirty="0" smtClean="0">
                <a:latin typeface="Georgia" pitchFamily="18" charset="0"/>
              </a:rPr>
              <a:t>Ανάλυση δεδομένων </a:t>
            </a:r>
            <a:r>
              <a:rPr lang="el-GR" sz="1800" dirty="0" smtClean="0">
                <a:latin typeface="Georgia" pitchFamily="18" charset="0"/>
              </a:rPr>
              <a:t>: </a:t>
            </a:r>
            <a:r>
              <a:rPr lang="en-US" sz="1800" dirty="0" smtClean="0">
                <a:latin typeface="Georgia" pitchFamily="18" charset="0"/>
              </a:rPr>
              <a:t>PASW</a:t>
            </a:r>
            <a:r>
              <a:rPr lang="el-GR" sz="1800" dirty="0" smtClean="0">
                <a:latin typeface="Georgia" pitchFamily="18" charset="0"/>
              </a:rPr>
              <a:t> 20</a:t>
            </a:r>
            <a:r>
              <a:rPr lang="en-US" sz="1800" dirty="0" smtClean="0">
                <a:latin typeface="Georgia" pitchFamily="18" charset="0"/>
              </a:rPr>
              <a:t> (SPSS)</a:t>
            </a:r>
            <a:r>
              <a:rPr lang="el-GR" sz="1800" dirty="0" smtClean="0">
                <a:latin typeface="Georgia" pitchFamily="18" charset="0"/>
              </a:rPr>
              <a:t> για </a:t>
            </a:r>
            <a:r>
              <a:rPr lang="en-US" sz="1800" dirty="0" smtClean="0">
                <a:latin typeface="Georgia" pitchFamily="18" charset="0"/>
              </a:rPr>
              <a:t>windows.  </a:t>
            </a:r>
            <a:endParaRPr lang="el-GR" sz="1800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b="1" dirty="0" smtClean="0">
                <a:latin typeface="Georgia" pitchFamily="18" charset="0"/>
              </a:rPr>
              <a:t>Τόπος διεξαγωγής :</a:t>
            </a:r>
            <a:r>
              <a:rPr lang="en-US" sz="1800" b="1" dirty="0" smtClean="0">
                <a:latin typeface="Georgia" pitchFamily="18" charset="0"/>
              </a:rPr>
              <a:t> </a:t>
            </a:r>
            <a:r>
              <a:rPr lang="el-GR" sz="1800" dirty="0" smtClean="0">
                <a:latin typeface="Georgia" pitchFamily="18" charset="0"/>
              </a:rPr>
              <a:t>Ηράκλειο</a:t>
            </a:r>
            <a:r>
              <a:rPr lang="en-US" sz="1800" dirty="0" smtClean="0">
                <a:latin typeface="Georgia" pitchFamily="18" charset="0"/>
              </a:rPr>
              <a:t> </a:t>
            </a:r>
            <a:r>
              <a:rPr lang="el-GR" sz="1800" dirty="0" smtClean="0">
                <a:latin typeface="Georgia" pitchFamily="18" charset="0"/>
              </a:rPr>
              <a:t>Κρήτης</a:t>
            </a:r>
            <a:r>
              <a:rPr lang="en-US" sz="1800" dirty="0" smtClean="0">
                <a:latin typeface="Georgia" pitchFamily="18" charset="0"/>
              </a:rPr>
              <a:t>.</a:t>
            </a:r>
            <a:endParaRPr lang="el-GR" sz="1800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b="1" dirty="0" smtClean="0">
                <a:latin typeface="Georgia" pitchFamily="18" charset="0"/>
              </a:rPr>
              <a:t>Χρόνος διεξαγωγής</a:t>
            </a:r>
            <a:r>
              <a:rPr lang="el-GR" sz="1800" dirty="0" smtClean="0">
                <a:latin typeface="Georgia" pitchFamily="18" charset="0"/>
              </a:rPr>
              <a:t>: Ιούνιος - Ιούλιος 2020</a:t>
            </a:r>
            <a:r>
              <a:rPr lang="en-US" sz="1800" dirty="0" smtClean="0">
                <a:latin typeface="Georgia" pitchFamily="18" charset="0"/>
              </a:rPr>
              <a:t>.</a:t>
            </a:r>
            <a:endParaRPr lang="el-GR" sz="1800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b="1" dirty="0" smtClean="0">
                <a:latin typeface="Georgia" pitchFamily="18" charset="0"/>
              </a:rPr>
              <a:t>Εγκυρότητα</a:t>
            </a:r>
            <a:r>
              <a:rPr lang="en-US" sz="1800" dirty="0" smtClean="0">
                <a:latin typeface="Georgia" pitchFamily="18" charset="0"/>
              </a:rPr>
              <a:t> </a:t>
            </a:r>
            <a:r>
              <a:rPr lang="el-GR" sz="1800" dirty="0" smtClean="0">
                <a:latin typeface="Georgia" pitchFamily="18" charset="0"/>
              </a:rPr>
              <a:t>/</a:t>
            </a:r>
            <a:r>
              <a:rPr lang="el-GR" sz="1800" b="1" dirty="0" smtClean="0">
                <a:latin typeface="Georgia" pitchFamily="18" charset="0"/>
              </a:rPr>
              <a:t>Αξιοπιστία</a:t>
            </a:r>
            <a:r>
              <a:rPr lang="el-GR" sz="1800" dirty="0" smtClean="0">
                <a:latin typeface="Georgia" pitchFamily="18" charset="0"/>
              </a:rPr>
              <a:t>:  </a:t>
            </a:r>
            <a:r>
              <a:rPr lang="el-GR" sz="1800" dirty="0">
                <a:latin typeface="Georgia" pitchFamily="18" charset="0"/>
              </a:rPr>
              <a:t>Δομημένο ανώνυμο ηλεκτρονικό ερωτηματολόγιο, με ερωτήσεις κλειστού τύπου </a:t>
            </a:r>
            <a:r>
              <a:rPr lang="el-GR" sz="1800" dirty="0" smtClean="0">
                <a:latin typeface="Georgia" pitchFamily="18" charset="0"/>
              </a:rPr>
              <a:t>διαβαθμισμένες </a:t>
            </a:r>
            <a:r>
              <a:rPr lang="el-GR" sz="1800" dirty="0">
                <a:latin typeface="Georgia" pitchFamily="18" charset="0"/>
              </a:rPr>
              <a:t>με πενταβάθμια κλίμακα </a:t>
            </a:r>
            <a:r>
              <a:rPr lang="en-US" sz="1800" dirty="0" err="1">
                <a:latin typeface="Georgia" pitchFamily="18" charset="0"/>
              </a:rPr>
              <a:t>Likert</a:t>
            </a:r>
            <a:r>
              <a:rPr lang="el-GR" sz="1800" dirty="0">
                <a:latin typeface="Georgia" pitchFamily="18" charset="0"/>
              </a:rPr>
              <a:t>, και δύο ερωτήσεις ανοικτού τυπου</a:t>
            </a:r>
            <a:r>
              <a:rPr lang="el-GR" sz="1800" dirty="0" smtClean="0">
                <a:latin typeface="Georgia" pitchFamily="18" charset="0"/>
              </a:rPr>
              <a:t>.</a:t>
            </a:r>
            <a:endParaRPr lang="el-GR" sz="1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408712" cy="576064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1"/>
                </a:solidFill>
                <a:latin typeface="Arial Black" pitchFamily="34" charset="0"/>
              </a:rPr>
              <a:t>Αποτελέσματα - Κύρια ευρήματα  </a:t>
            </a:r>
            <a:endParaRPr lang="el-GR" sz="28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4" name="9 - Ορθογώνιο"/>
          <p:cNvSpPr/>
          <p:nvPr/>
        </p:nvSpPr>
        <p:spPr>
          <a:xfrm>
            <a:off x="3707904" y="2132856"/>
            <a:ext cx="50405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l-GR" sz="1800" dirty="0">
                <a:latin typeface="Georgia" pitchFamily="18" charset="0"/>
              </a:rPr>
              <a:t>Έ</a:t>
            </a:r>
            <a:r>
              <a:rPr lang="el-GR" sz="1800" dirty="0" smtClean="0">
                <a:latin typeface="Georgia" pitchFamily="18" charset="0"/>
              </a:rPr>
              <a:t>χει </a:t>
            </a:r>
            <a:r>
              <a:rPr lang="el-GR" sz="1800" b="1" dirty="0" smtClean="0">
                <a:latin typeface="Georgia" pitchFamily="18" charset="0"/>
              </a:rPr>
              <a:t>επιστημονική</a:t>
            </a:r>
            <a:r>
              <a:rPr lang="el-GR" sz="1800" dirty="0" smtClean="0">
                <a:latin typeface="Georgia" pitchFamily="18" charset="0"/>
              </a:rPr>
              <a:t> συνοχή –τεκμηρίωση.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l-GR" sz="1800" dirty="0" smtClean="0">
                <a:latin typeface="Georgia" pitchFamily="18" charset="0"/>
              </a:rPr>
              <a:t>Είναι </a:t>
            </a:r>
            <a:r>
              <a:rPr lang="el-GR" sz="1800" b="1" dirty="0" smtClean="0">
                <a:latin typeface="Georgia" pitchFamily="18" charset="0"/>
              </a:rPr>
              <a:t>σαφές</a:t>
            </a:r>
            <a:r>
              <a:rPr lang="el-GR" sz="1800" dirty="0" smtClean="0">
                <a:latin typeface="Georgia" pitchFamily="18" charset="0"/>
              </a:rPr>
              <a:t> και </a:t>
            </a:r>
            <a:r>
              <a:rPr lang="el-GR" sz="1800" b="1" dirty="0" smtClean="0">
                <a:latin typeface="Georgia" pitchFamily="18" charset="0"/>
              </a:rPr>
              <a:t>κατανοητό.</a:t>
            </a:r>
            <a:endParaRPr lang="en-US" sz="1800" b="1" dirty="0" smtClean="0">
              <a:latin typeface="Georgia" pitchFamily="18" charset="0"/>
            </a:endParaRP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l-GR" sz="1800" b="1" dirty="0" smtClean="0">
                <a:latin typeface="Georgia" pitchFamily="18" charset="0"/>
              </a:rPr>
              <a:t>Εύκολο στην χρήση.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l-GR" sz="1800" dirty="0" smtClean="0">
                <a:latin typeface="Georgia" pitchFamily="18" charset="0"/>
              </a:rPr>
              <a:t>Παρέχει </a:t>
            </a:r>
            <a:r>
              <a:rPr lang="el-GR" sz="1800" b="1" dirty="0" smtClean="0">
                <a:latin typeface="Georgia" pitchFamily="18" charset="0"/>
              </a:rPr>
              <a:t>αλληλεπίδραση</a:t>
            </a:r>
            <a:r>
              <a:rPr lang="en-US" sz="1800" b="1" dirty="0" smtClean="0">
                <a:latin typeface="Georgia" pitchFamily="18" charset="0"/>
              </a:rPr>
              <a:t>,</a:t>
            </a:r>
            <a:r>
              <a:rPr lang="el-GR" sz="1800" dirty="0" smtClean="0">
                <a:latin typeface="Georgia" pitchFamily="18" charset="0"/>
              </a:rPr>
              <a:t> </a:t>
            </a:r>
            <a:r>
              <a:rPr lang="el-GR" sz="1800" b="1" dirty="0" smtClean="0">
                <a:latin typeface="Georgia" pitchFamily="18" charset="0"/>
              </a:rPr>
              <a:t>υποστήριξη </a:t>
            </a:r>
            <a:r>
              <a:rPr lang="en-US" sz="1800" dirty="0" smtClean="0">
                <a:latin typeface="Georgia" pitchFamily="18" charset="0"/>
              </a:rPr>
              <a:t> </a:t>
            </a:r>
            <a:r>
              <a:rPr lang="el-GR" sz="1800" b="1" dirty="0" smtClean="0">
                <a:latin typeface="Georgia" pitchFamily="18" charset="0"/>
              </a:rPr>
              <a:t>καθοδήγηση</a:t>
            </a:r>
            <a:r>
              <a:rPr lang="el-GR" sz="1800" dirty="0" smtClean="0">
                <a:latin typeface="Georgia" pitchFamily="18" charset="0"/>
              </a:rPr>
              <a:t>, </a:t>
            </a:r>
            <a:r>
              <a:rPr lang="el-GR" sz="1800" b="1" dirty="0" smtClean="0">
                <a:latin typeface="Georgia" pitchFamily="18" charset="0"/>
              </a:rPr>
              <a:t>αυτοαξιολόγηση</a:t>
            </a:r>
            <a:r>
              <a:rPr lang="el-GR" sz="1800" dirty="0" smtClean="0">
                <a:latin typeface="Georgia" pitchFamily="18" charset="0"/>
              </a:rPr>
              <a:t> στον εκπαιδευόμενο  στην μελέτη του.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l-GR" sz="1800" dirty="0" smtClean="0">
                <a:latin typeface="Georgia" pitchFamily="18" charset="0"/>
              </a:rPr>
              <a:t>Προσδιορίζεται με σαφήνεια ο </a:t>
            </a:r>
            <a:r>
              <a:rPr lang="el-GR" sz="1800" b="1" dirty="0" smtClean="0">
                <a:latin typeface="Georgia" pitchFamily="18" charset="0"/>
              </a:rPr>
              <a:t>σκοπός </a:t>
            </a:r>
            <a:r>
              <a:rPr lang="el-GR" sz="1800" dirty="0" smtClean="0">
                <a:latin typeface="Georgia" pitchFamily="18" charset="0"/>
              </a:rPr>
              <a:t>και τα </a:t>
            </a:r>
            <a:r>
              <a:rPr lang="el-GR" sz="1800" b="1" dirty="0" smtClean="0">
                <a:latin typeface="Georgia" pitchFamily="18" charset="0"/>
              </a:rPr>
              <a:t>προσδοκώμενα αποτελέσματα.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l-GR" sz="1800" dirty="0" smtClean="0">
                <a:latin typeface="Georgia" pitchFamily="18" charset="0"/>
              </a:rPr>
              <a:t>Συμφωνεί με τις αρχές της </a:t>
            </a:r>
            <a:r>
              <a:rPr lang="el-GR" sz="1800" b="1" dirty="0" smtClean="0">
                <a:latin typeface="Georgia" pitchFamily="18" charset="0"/>
              </a:rPr>
              <a:t>πολυμεσικής μάθησης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404664"/>
            <a:ext cx="792088" cy="792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1983" y="1411779"/>
            <a:ext cx="43400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Αποτίμηση εκπαιδευτικού υλικού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9" y="2936062"/>
            <a:ext cx="2841233" cy="2221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90626" y="26221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968572" y="2404338"/>
            <a:ext cx="1030683" cy="633263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1400" dirty="0" smtClean="0"/>
              <a:t>Συμφωνώ</a:t>
            </a:r>
            <a:r>
              <a:rPr lang="el-GR" dirty="0" smtClean="0"/>
              <a:t> </a:t>
            </a:r>
            <a:r>
              <a:rPr lang="el-GR" sz="1400" dirty="0" smtClean="0"/>
              <a:t>απόλυτα</a:t>
            </a:r>
            <a:endParaRPr lang="el-GR" dirty="0"/>
          </a:p>
        </p:txBody>
      </p:sp>
      <p:sp>
        <p:nvSpPr>
          <p:cNvPr id="9" name="Rectangular Callout 8"/>
          <p:cNvSpPr/>
          <p:nvPr/>
        </p:nvSpPr>
        <p:spPr>
          <a:xfrm>
            <a:off x="2267744" y="2735839"/>
            <a:ext cx="936104" cy="443166"/>
          </a:xfrm>
          <a:prstGeom prst="wedge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dirty="0"/>
              <a:t>Σ</a:t>
            </a:r>
            <a:r>
              <a:rPr lang="el-GR" sz="1400" dirty="0" smtClean="0"/>
              <a:t>υμφωνώ</a:t>
            </a:r>
            <a:endParaRPr lang="el-GR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541666" y="49411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dirty="0" smtClean="0"/>
              <a:t>85%-95%</a:t>
            </a:r>
            <a:endParaRPr lang="el-GR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6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59633" y="548680"/>
            <a:ext cx="7271248" cy="765652"/>
          </a:xfrm>
        </p:spPr>
        <p:txBody>
          <a:bodyPr>
            <a:noAutofit/>
          </a:bodyPr>
          <a:lstStyle/>
          <a:p>
            <a:r>
              <a:rPr lang="en-US" sz="3600" dirty="0" smtClean="0"/>
              <a:t>               </a:t>
            </a:r>
            <a:r>
              <a:rPr lang="el-GR" sz="3100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r>
              <a:rPr lang="el-GR" sz="3100" dirty="0">
                <a:solidFill>
                  <a:schemeClr val="accent1"/>
                </a:solidFill>
                <a:latin typeface="Arial Black" pitchFamily="34" charset="0"/>
              </a:rPr>
              <a:t>Σκοπός </a:t>
            </a:r>
            <a:endParaRPr lang="el-GR" sz="31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4" name="9 - Ορθογώνιο"/>
          <p:cNvSpPr/>
          <p:nvPr/>
        </p:nvSpPr>
        <p:spPr>
          <a:xfrm>
            <a:off x="539552" y="1447611"/>
            <a:ext cx="8424937" cy="48320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200000"/>
            </a:pPr>
            <a:endParaRPr lang="el-GR" sz="1800" dirty="0" smtClean="0">
              <a:latin typeface="Georgia" pitchFamily="18" charset="0"/>
            </a:endParaRPr>
          </a:p>
          <a:p>
            <a:pPr marL="457200" indent="-457200" algn="just">
              <a:lnSpc>
                <a:spcPct val="150000"/>
              </a:lnSpc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r>
              <a:rPr lang="el-GR" sz="2000" b="1" dirty="0" smtClean="0">
                <a:latin typeface="Georgia" pitchFamily="18" charset="0"/>
              </a:rPr>
              <a:t>Σχεδιασμός </a:t>
            </a:r>
            <a:r>
              <a:rPr lang="el-GR" sz="2000" dirty="0" smtClean="0">
                <a:latin typeface="Georgia" pitchFamily="18" charset="0"/>
              </a:rPr>
              <a:t>διαδικτυακού Εκπαιδευτικού προγράμματος </a:t>
            </a:r>
            <a:r>
              <a:rPr lang="en-US" sz="2000" dirty="0" smtClean="0">
                <a:latin typeface="Georgia" pitchFamily="18" charset="0"/>
              </a:rPr>
              <a:t>EEK,</a:t>
            </a:r>
            <a:r>
              <a:rPr lang="el-GR" sz="2000" dirty="0" smtClean="0">
                <a:latin typeface="Georgia" pitchFamily="18" charset="0"/>
              </a:rPr>
              <a:t> ενός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l-GR" sz="2000" dirty="0" smtClean="0">
                <a:latin typeface="Georgia" pitchFamily="18" charset="0"/>
              </a:rPr>
              <a:t>τμήματος της </a:t>
            </a:r>
            <a:r>
              <a:rPr lang="en-US" sz="2000" dirty="0" smtClean="0">
                <a:latin typeface="Georgia" pitchFamily="18" charset="0"/>
              </a:rPr>
              <a:t>“A</a:t>
            </a:r>
            <a:r>
              <a:rPr lang="el-GR" sz="2000" dirty="0" smtClean="0">
                <a:latin typeface="Georgia" pitchFamily="18" charset="0"/>
              </a:rPr>
              <a:t>νανεωτικής εκπαίδευσης εκπαιδευτών-στην–πράξη</a:t>
            </a:r>
            <a:r>
              <a:rPr lang="en-US" sz="2000" dirty="0" smtClean="0">
                <a:latin typeface="Georgia" pitchFamily="18" charset="0"/>
              </a:rPr>
              <a:t>”</a:t>
            </a:r>
            <a:r>
              <a:rPr lang="el-GR" sz="2000" dirty="0" smtClean="0">
                <a:latin typeface="Georgia" pitchFamily="18" charset="0"/>
              </a:rPr>
              <a:t> </a:t>
            </a:r>
            <a:endParaRPr lang="en-US" sz="2000" dirty="0" smtClean="0">
              <a:latin typeface="Georgia" pitchFamily="18" charset="0"/>
            </a:endParaRPr>
          </a:p>
          <a:p>
            <a:pPr marL="342900" indent="-342900" algn="just"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endParaRPr lang="el-GR" sz="2000" dirty="0" smtClean="0">
              <a:latin typeface="Georgia" pitchFamily="18" charset="0"/>
            </a:endParaRPr>
          </a:p>
          <a:p>
            <a:pPr marL="457200" indent="-457200" algn="just">
              <a:lnSpc>
                <a:spcPct val="150000"/>
              </a:lnSpc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r>
              <a:rPr lang="el-GR" sz="2000" b="1" dirty="0">
                <a:latin typeface="Georgia" pitchFamily="18" charset="0"/>
              </a:rPr>
              <a:t>Σ</a:t>
            </a:r>
            <a:r>
              <a:rPr lang="el-GR" sz="2000" b="1" dirty="0" smtClean="0">
                <a:latin typeface="Georgia" pitchFamily="18" charset="0"/>
              </a:rPr>
              <a:t>χεδιασμός και  δημιουργία εξ αποστάσεως εκπαιδευτικού υλικού, </a:t>
            </a:r>
            <a:r>
              <a:rPr lang="el-GR" sz="2000" dirty="0" smtClean="0">
                <a:latin typeface="Georgia" pitchFamily="18" charset="0"/>
              </a:rPr>
              <a:t>σε</a:t>
            </a:r>
            <a:r>
              <a:rPr lang="el-GR" sz="2000" dirty="0" smtClean="0"/>
              <a:t> </a:t>
            </a:r>
            <a:r>
              <a:rPr lang="el-GR" sz="2000" dirty="0">
                <a:latin typeface="Georgia" pitchFamily="18" charset="0"/>
              </a:rPr>
              <a:t>θεματικές ενότητες σχετικές με </a:t>
            </a:r>
            <a:r>
              <a:rPr lang="el-GR" sz="2000" dirty="0" smtClean="0">
                <a:latin typeface="Georgia" pitchFamily="18" charset="0"/>
              </a:rPr>
              <a:t>τον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l-GR" sz="2000" dirty="0" smtClean="0">
                <a:latin typeface="Georgia" pitchFamily="18" charset="0"/>
              </a:rPr>
              <a:t>ανθρώπινο </a:t>
            </a:r>
            <a:r>
              <a:rPr lang="el-GR" sz="2000" dirty="0">
                <a:latin typeface="Georgia" pitchFamily="18" charset="0"/>
              </a:rPr>
              <a:t>παράγοντα.</a:t>
            </a:r>
            <a:r>
              <a:rPr lang="el-GR" sz="2000" dirty="0" smtClean="0">
                <a:latin typeface="Georgia" pitchFamily="18" charset="0"/>
              </a:rPr>
              <a:t> </a:t>
            </a:r>
            <a:endParaRPr lang="en-US" sz="2000" dirty="0" smtClean="0">
              <a:latin typeface="Georgia" pitchFamily="18" charset="0"/>
            </a:endParaRPr>
          </a:p>
          <a:p>
            <a:pPr marL="342900" indent="-342900" algn="just"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endParaRPr lang="el-GR" sz="2000" dirty="0" smtClean="0">
              <a:latin typeface="Georgia" pitchFamily="18" charset="0"/>
            </a:endParaRPr>
          </a:p>
          <a:p>
            <a:pPr marL="457200" indent="-457200" algn="just"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r>
              <a:rPr lang="el-GR" sz="2000" b="1" dirty="0" smtClean="0">
                <a:latin typeface="Georgia" pitchFamily="18" charset="0"/>
              </a:rPr>
              <a:t>Υλοποίηση</a:t>
            </a:r>
            <a:r>
              <a:rPr lang="el-GR" sz="2000" dirty="0" smtClean="0">
                <a:latin typeface="Georgia" pitchFamily="18" charset="0"/>
              </a:rPr>
              <a:t> εκπαιδευτικού προγράμματος</a:t>
            </a:r>
            <a:r>
              <a:rPr lang="en-US" sz="2000" dirty="0" smtClean="0">
                <a:latin typeface="Georgia" pitchFamily="18" charset="0"/>
              </a:rPr>
              <a:t>.</a:t>
            </a:r>
          </a:p>
          <a:p>
            <a:pPr algn="just">
              <a:buClr>
                <a:schemeClr val="accent2"/>
              </a:buClr>
              <a:buSzPct val="200000"/>
            </a:pPr>
            <a:endParaRPr lang="el-GR" sz="2000" dirty="0" smtClean="0">
              <a:latin typeface="Georgia" pitchFamily="18" charset="0"/>
            </a:endParaRPr>
          </a:p>
          <a:p>
            <a:pPr marL="457200" indent="-457200" algn="just"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r>
              <a:rPr lang="el-GR" sz="2000" b="1" dirty="0" smtClean="0">
                <a:latin typeface="Georgia" pitchFamily="18" charset="0"/>
              </a:rPr>
              <a:t>Διερεύνηση</a:t>
            </a:r>
            <a:r>
              <a:rPr lang="el-GR" sz="2000" dirty="0" smtClean="0">
                <a:latin typeface="Georgia" pitchFamily="18" charset="0"/>
              </a:rPr>
              <a:t> απόψεων εκπαιδευομένων </a:t>
            </a:r>
          </a:p>
          <a:p>
            <a:pPr marL="457200" indent="-457200" algn="just"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endParaRPr lang="en-US" sz="2000" dirty="0" smtClean="0">
              <a:latin typeface="Georgia" pitchFamily="18" charset="0"/>
            </a:endParaRPr>
          </a:p>
          <a:p>
            <a:pPr marL="457200" indent="-457200" algn="just"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r>
              <a:rPr lang="el-GR" sz="2000" b="1" dirty="0" smtClean="0">
                <a:latin typeface="Georgia" pitchFamily="18" charset="0"/>
              </a:rPr>
              <a:t>Αποτίμηση </a:t>
            </a:r>
            <a:r>
              <a:rPr lang="el-GR" sz="2000" dirty="0" smtClean="0">
                <a:latin typeface="Georgia" pitchFamily="18" charset="0"/>
              </a:rPr>
              <a:t>εκπ</a:t>
            </a:r>
            <a:r>
              <a:rPr lang="el-GR" sz="2000" dirty="0">
                <a:latin typeface="Georgia" pitchFamily="18" charset="0"/>
              </a:rPr>
              <a:t>α</a:t>
            </a:r>
            <a:r>
              <a:rPr lang="el-GR" sz="2000" dirty="0" smtClean="0">
                <a:latin typeface="Georgia" pitchFamily="18" charset="0"/>
              </a:rPr>
              <a:t>ιδευτικού υλικού</a:t>
            </a:r>
            <a:r>
              <a:rPr lang="en-US" sz="2000" dirty="0" smtClean="0">
                <a:latin typeface="Georgia" pitchFamily="18" charset="0"/>
              </a:rPr>
              <a:t> </a:t>
            </a:r>
            <a:endParaRPr lang="el-GR" sz="2000" dirty="0" smtClean="0">
              <a:latin typeface="Georgi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6349"/>
            <a:ext cx="1197537" cy="817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04" y="4437112"/>
            <a:ext cx="1889760" cy="1554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6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5003"/>
            <a:ext cx="3826201" cy="230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408712" cy="576064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1"/>
                </a:solidFill>
                <a:latin typeface="Arial Black" pitchFamily="34" charset="0"/>
              </a:rPr>
              <a:t>Αποτελέσματα - Κύρια ευρήματα  </a:t>
            </a:r>
            <a:endParaRPr lang="el-GR" sz="28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4" name="9 - Ορθογώνιο"/>
          <p:cNvSpPr/>
          <p:nvPr/>
        </p:nvSpPr>
        <p:spPr>
          <a:xfrm>
            <a:off x="490626" y="1988840"/>
            <a:ext cx="5665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el-GR" sz="1800" i="1" dirty="0" smtClean="0">
                <a:latin typeface="Georgia" pitchFamily="18" charset="0"/>
              </a:rPr>
              <a:t>Ποια πιστεύετε ότι είναι τα τρία πιο δυνατά στοιχεία του εκπαιδευτικού υλικού: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404664"/>
            <a:ext cx="792088" cy="792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1983" y="1411779"/>
            <a:ext cx="43400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Αποτίμηση εκπαιδευτικού υλικού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490626" y="2622103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4716016" y="2394173"/>
            <a:ext cx="4427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5B9BD5"/>
              </a:buClr>
              <a:buSzPct val="150000"/>
              <a:buFont typeface="Wingdings" pitchFamily="2" charset="2"/>
              <a:buChar char="Ø"/>
            </a:pPr>
            <a:r>
              <a:rPr lang="el-GR" sz="1800" i="1" dirty="0">
                <a:solidFill>
                  <a:prstClr val="black"/>
                </a:solidFill>
                <a:latin typeface="Georgia" pitchFamily="18" charset="0"/>
              </a:rPr>
              <a:t>Γράψτε έως τρεις αλλαγές που προτείνετε προκειμένου να βελτιωθεί το εκπαιδευτικό υλικό   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71600" y="2708920"/>
            <a:ext cx="1430383" cy="1425644"/>
          </a:xfrm>
          <a:prstGeom prst="wedgeRectCallout">
            <a:avLst>
              <a:gd name="adj1" fmla="val -234"/>
              <a:gd name="adj2" fmla="val 6820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1019416" y="2740020"/>
            <a:ext cx="1320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 smtClean="0">
                <a:latin typeface="Georgia" pitchFamily="18" charset="0"/>
              </a:rPr>
              <a:t>Σαφήνεια,</a:t>
            </a:r>
          </a:p>
          <a:p>
            <a:r>
              <a:rPr lang="el-GR" sz="1600" i="1" dirty="0" smtClean="0">
                <a:latin typeface="Georgia" pitchFamily="18" charset="0"/>
              </a:rPr>
              <a:t>ευστοχία,</a:t>
            </a:r>
          </a:p>
          <a:p>
            <a:r>
              <a:rPr lang="el-GR" sz="1600" i="1" dirty="0" smtClean="0">
                <a:latin typeface="Georgia" pitchFamily="18" charset="0"/>
              </a:rPr>
              <a:t>πληρότητα,</a:t>
            </a:r>
          </a:p>
          <a:p>
            <a:r>
              <a:rPr lang="el-GR" sz="1600" i="1" dirty="0" smtClean="0">
                <a:latin typeface="Georgia" pitchFamily="18" charset="0"/>
              </a:rPr>
              <a:t>Συνοχή,</a:t>
            </a:r>
          </a:p>
          <a:p>
            <a:r>
              <a:rPr lang="el-GR" sz="1600" i="1" dirty="0" smtClean="0">
                <a:latin typeface="Georgia" pitchFamily="18" charset="0"/>
              </a:rPr>
              <a:t>πλοήγηση</a:t>
            </a:r>
            <a:endParaRPr lang="el-GR" sz="1600" i="1" dirty="0">
              <a:latin typeface="Georgia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680248" y="2855838"/>
            <a:ext cx="1675728" cy="1149226"/>
          </a:xfrm>
          <a:prstGeom prst="wedgeRoundRectCallout">
            <a:avLst>
              <a:gd name="adj1" fmla="val -12951"/>
              <a:gd name="adj2" fmla="val 7123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2680248" y="2855838"/>
            <a:ext cx="1819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 smtClean="0">
                <a:latin typeface="Georgia" pitchFamily="18" charset="0"/>
              </a:rPr>
              <a:t>Φιλικό ύφος,</a:t>
            </a:r>
            <a:endParaRPr lang="en-US" sz="1600" i="1" dirty="0" smtClean="0">
              <a:latin typeface="Georgia" pitchFamily="18" charset="0"/>
            </a:endParaRPr>
          </a:p>
          <a:p>
            <a:r>
              <a:rPr lang="el-GR" sz="1600" i="1" dirty="0" smtClean="0">
                <a:latin typeface="Georgia" pitchFamily="18" charset="0"/>
              </a:rPr>
              <a:t>αλληλεπίδραση,</a:t>
            </a:r>
          </a:p>
          <a:p>
            <a:r>
              <a:rPr lang="el-GR" sz="1600" i="1" dirty="0" smtClean="0">
                <a:latin typeface="Georgia" pitchFamily="18" charset="0"/>
              </a:rPr>
              <a:t>διαδραστικότητα,</a:t>
            </a:r>
          </a:p>
          <a:p>
            <a:r>
              <a:rPr lang="el-GR" sz="1600" i="1" dirty="0" smtClean="0">
                <a:latin typeface="Georgia" pitchFamily="18" charset="0"/>
              </a:rPr>
              <a:t>δραστηριότητες</a:t>
            </a:r>
            <a:endParaRPr lang="el-GR" sz="1600" i="1" dirty="0">
              <a:latin typeface="Georgia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436096" y="3394447"/>
            <a:ext cx="1596712" cy="837474"/>
          </a:xfrm>
          <a:prstGeom prst="wedgeRoundRectCallout">
            <a:avLst>
              <a:gd name="adj1" fmla="val -25923"/>
              <a:gd name="adj2" fmla="val 7220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459160" y="3421742"/>
            <a:ext cx="168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 smtClean="0">
                <a:latin typeface="Georgia" pitchFamily="18" charset="0"/>
              </a:rPr>
              <a:t>Δεν έχω σχόλια</a:t>
            </a:r>
          </a:p>
          <a:p>
            <a:r>
              <a:rPr lang="el-GR" sz="1600" i="1" dirty="0" smtClean="0">
                <a:latin typeface="Georgia" pitchFamily="18" charset="0"/>
              </a:rPr>
              <a:t>Είναι πλήρες-άρτιο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172880" y="3455620"/>
            <a:ext cx="1791608" cy="935236"/>
          </a:xfrm>
          <a:prstGeom prst="wedgeRoundRectCallout">
            <a:avLst>
              <a:gd name="adj1" fmla="val -52130"/>
              <a:gd name="adj2" fmla="val 8531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/>
          <p:cNvSpPr txBox="1"/>
          <p:nvPr/>
        </p:nvSpPr>
        <p:spPr>
          <a:xfrm>
            <a:off x="7172880" y="3501008"/>
            <a:ext cx="1791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 smtClean="0">
                <a:latin typeface="Georgia" pitchFamily="18" charset="0"/>
                <a:ea typeface="Segoe UI Historic" pitchFamily="34" charset="0"/>
                <a:cs typeface="Segoe UI Historic" pitchFamily="34" charset="0"/>
              </a:rPr>
              <a:t>Τεχνικά θέματα</a:t>
            </a:r>
          </a:p>
          <a:p>
            <a:r>
              <a:rPr lang="el-GR" sz="1600" i="1" dirty="0">
                <a:latin typeface="Georgia" pitchFamily="18" charset="0"/>
                <a:ea typeface="Segoe UI Historic" pitchFamily="34" charset="0"/>
                <a:cs typeface="Segoe UI Historic" pitchFamily="34" charset="0"/>
              </a:rPr>
              <a:t>-</a:t>
            </a:r>
            <a:r>
              <a:rPr lang="el-GR" sz="1600" i="1" dirty="0" smtClean="0">
                <a:latin typeface="Georgia" pitchFamily="18" charset="0"/>
                <a:ea typeface="Segoe UI Historic" pitchFamily="34" charset="0"/>
                <a:cs typeface="Segoe UI Historic" pitchFamily="34" charset="0"/>
              </a:rPr>
              <a:t> πλοήγησης</a:t>
            </a:r>
          </a:p>
          <a:p>
            <a:r>
              <a:rPr lang="el-GR" sz="1600" i="1" dirty="0" smtClean="0">
                <a:latin typeface="Georgia" pitchFamily="18" charset="0"/>
                <a:ea typeface="Segoe UI Historic" pitchFamily="34" charset="0"/>
                <a:cs typeface="Segoe UI Historic" pitchFamily="34" charset="0"/>
              </a:rPr>
              <a:t>-δραστηριοτήτων</a:t>
            </a:r>
            <a:endParaRPr lang="el-GR" sz="1600" i="1" dirty="0">
              <a:latin typeface="Georgia" pitchFamily="18" charset="0"/>
              <a:ea typeface="Segoe UI Historic" pitchFamily="34" charset="0"/>
              <a:cs typeface="Segoe UI Histor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6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6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4392488" cy="576064"/>
          </a:xfrm>
        </p:spPr>
        <p:txBody>
          <a:bodyPr>
            <a:noAutofit/>
          </a:bodyPr>
          <a:lstStyle/>
          <a:p>
            <a:r>
              <a:rPr lang="el-GR" sz="3200" dirty="0">
                <a:solidFill>
                  <a:schemeClr val="accent1"/>
                </a:solidFill>
                <a:latin typeface="Arial Black" pitchFamily="34" charset="0"/>
              </a:rPr>
              <a:t>Συμπεράσματα 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 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452840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Η συλλογή και επεξεργασία των δεδομένων της έρευνας δίνει </a:t>
            </a:r>
            <a:r>
              <a:rPr lang="el-GR" sz="1800" b="1" dirty="0" smtClean="0">
                <a:latin typeface="Georgia" pitchFamily="18" charset="0"/>
              </a:rPr>
              <a:t>θετικά</a:t>
            </a:r>
            <a:r>
              <a:rPr lang="el-GR" sz="1800" dirty="0" smtClean="0">
                <a:latin typeface="Georgia" pitchFamily="18" charset="0"/>
              </a:rPr>
              <a:t> και </a:t>
            </a:r>
            <a:r>
              <a:rPr lang="el-GR" sz="1800" b="1" dirty="0" smtClean="0">
                <a:latin typeface="Georgia" pitchFamily="18" charset="0"/>
              </a:rPr>
              <a:t>ενθαρρυντικά</a:t>
            </a:r>
            <a:r>
              <a:rPr lang="el-GR" sz="1800" dirty="0" smtClean="0">
                <a:latin typeface="Georgia" pitchFamily="18" charset="0"/>
              </a:rPr>
              <a:t> </a:t>
            </a:r>
            <a:r>
              <a:rPr lang="en-US" sz="1800" dirty="0" smtClean="0">
                <a:latin typeface="Georgia" pitchFamily="18" charset="0"/>
              </a:rPr>
              <a:t> </a:t>
            </a:r>
            <a:r>
              <a:rPr lang="el-GR" sz="1800" dirty="0" smtClean="0">
                <a:latin typeface="Georgia" pitchFamily="18" charset="0"/>
              </a:rPr>
              <a:t>αποτελέσματα.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>
                <a:latin typeface="Georgia" pitchFamily="18" charset="0"/>
              </a:rPr>
              <a:t>T</a:t>
            </a:r>
            <a:r>
              <a:rPr lang="el-GR" sz="1800" dirty="0" smtClean="0">
                <a:latin typeface="Georgia" pitchFamily="18" charset="0"/>
              </a:rPr>
              <a:t>ο </a:t>
            </a:r>
            <a:r>
              <a:rPr lang="el-GR" sz="1800" b="1" dirty="0" smtClean="0">
                <a:latin typeface="Georgia" pitchFamily="18" charset="0"/>
              </a:rPr>
              <a:t>Εκπαιδευτικό Υλικό </a:t>
            </a:r>
            <a:r>
              <a:rPr lang="el-GR" sz="1800" dirty="0" smtClean="0">
                <a:latin typeface="Georgia" pitchFamily="18" charset="0"/>
              </a:rPr>
              <a:t>αξιολογήθηκε </a:t>
            </a:r>
            <a:r>
              <a:rPr lang="el-GR" sz="1800" b="1" dirty="0" smtClean="0">
                <a:latin typeface="Georgia" pitchFamily="18" charset="0"/>
              </a:rPr>
              <a:t>θετικά</a:t>
            </a:r>
            <a:r>
              <a:rPr lang="el-GR" sz="1800" dirty="0" smtClean="0">
                <a:latin typeface="Georgia" pitchFamily="18" charset="0"/>
              </a:rPr>
              <a:t> ως προς την </a:t>
            </a:r>
            <a:r>
              <a:rPr lang="el-GR" sz="1800" b="1" dirty="0" smtClean="0">
                <a:latin typeface="Georgia" pitchFamily="18" charset="0"/>
              </a:rPr>
              <a:t>επιστημονική</a:t>
            </a:r>
            <a:r>
              <a:rPr lang="el-GR" sz="1800" dirty="0" smtClean="0">
                <a:latin typeface="Georgia" pitchFamily="18" charset="0"/>
              </a:rPr>
              <a:t>  </a:t>
            </a:r>
            <a:r>
              <a:rPr lang="el-GR" sz="1800" b="1" dirty="0" smtClean="0">
                <a:latin typeface="Georgia" pitchFamily="18" charset="0"/>
              </a:rPr>
              <a:t>πληρότητα</a:t>
            </a:r>
            <a:r>
              <a:rPr lang="el-GR" sz="1800" dirty="0" smtClean="0">
                <a:latin typeface="Georgia" pitchFamily="18" charset="0"/>
              </a:rPr>
              <a:t>, </a:t>
            </a:r>
            <a:r>
              <a:rPr lang="el-GR" sz="1800" b="1" dirty="0" smtClean="0">
                <a:latin typeface="Georgia" pitchFamily="18" charset="0"/>
              </a:rPr>
              <a:t>την αποτελεσματικότητα </a:t>
            </a:r>
            <a:r>
              <a:rPr lang="el-GR" sz="1800" dirty="0" smtClean="0">
                <a:latin typeface="Georgia" pitchFamily="18" charset="0"/>
              </a:rPr>
              <a:t>και την εγγύτητα του με τις </a:t>
            </a:r>
            <a:r>
              <a:rPr lang="el-GR" sz="1800" b="1" dirty="0" smtClean="0">
                <a:latin typeface="Georgia" pitchFamily="18" charset="0"/>
              </a:rPr>
              <a:t>βασικές αρχές </a:t>
            </a:r>
            <a:r>
              <a:rPr lang="el-GR" sz="1800" dirty="0" smtClean="0">
                <a:latin typeface="Georgia" pitchFamily="18" charset="0"/>
              </a:rPr>
              <a:t>που διέπουν τα </a:t>
            </a:r>
            <a:r>
              <a:rPr lang="el-GR" sz="1800" b="1" dirty="0" smtClean="0">
                <a:latin typeface="Georgia" pitchFamily="18" charset="0"/>
              </a:rPr>
              <a:t>ψηφιακά εκπαιδευτικά υλικά σε εξ αποστάσεως προγράμματα εκπαίδευσης</a:t>
            </a:r>
            <a:r>
              <a:rPr lang="en-US" sz="1800" b="1" dirty="0" smtClean="0">
                <a:latin typeface="Georgia" pitchFamily="18" charset="0"/>
              </a:rPr>
              <a:t>  </a:t>
            </a:r>
            <a:r>
              <a:rPr lang="el-GR" sz="1800" dirty="0" smtClean="0">
                <a:latin typeface="Georgia" pitchFamily="18" charset="0"/>
              </a:rPr>
              <a:t>αλλά και με το </a:t>
            </a:r>
            <a:r>
              <a:rPr lang="el-GR" sz="1800" b="1" dirty="0" smtClean="0">
                <a:latin typeface="Georgia" pitchFamily="18" charset="0"/>
              </a:rPr>
              <a:t>κανονιστικό πλαίσιο </a:t>
            </a:r>
            <a:r>
              <a:rPr lang="el-GR" sz="1800" dirty="0" smtClean="0">
                <a:latin typeface="Georgia" pitchFamily="18" charset="0"/>
              </a:rPr>
              <a:t>των εκπαιδεύσεων των Ελεγκτών Εναέριας Κυκλοφορίας  Ελλάδας (ΕΕΚ).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486916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827584" y="5042500"/>
            <a:ext cx="7992888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chemeClr val="accent2"/>
              </a:buClr>
              <a:buSzPct val="200000"/>
            </a:pPr>
            <a:r>
              <a:rPr lang="el-GR" sz="1800" dirty="0" smtClean="0">
                <a:latin typeface="Georgia" pitchFamily="18" charset="0"/>
              </a:rPr>
              <a:t>Η</a:t>
            </a:r>
            <a:r>
              <a:rPr lang="en-US" sz="1800" dirty="0" smtClean="0">
                <a:latin typeface="Georgia" pitchFamily="18" charset="0"/>
              </a:rPr>
              <a:t> </a:t>
            </a:r>
            <a:r>
              <a:rPr lang="el-GR" sz="1800" dirty="0" smtClean="0">
                <a:latin typeface="Georgia" pitchFamily="18" charset="0"/>
              </a:rPr>
              <a:t>Ανανεωτική Εκπαίδευση </a:t>
            </a:r>
            <a:r>
              <a:rPr lang="el-GR" sz="1800" dirty="0">
                <a:latin typeface="Georgia" pitchFamily="18" charset="0"/>
              </a:rPr>
              <a:t>ΕΕΚ </a:t>
            </a:r>
            <a:r>
              <a:rPr lang="el-GR" sz="1800" dirty="0" smtClean="0">
                <a:latin typeface="Georgia" pitchFamily="18" charset="0"/>
              </a:rPr>
              <a:t>εκπαιδευτών-στην-πράξη </a:t>
            </a:r>
            <a:r>
              <a:rPr lang="el-GR" sz="1800" dirty="0">
                <a:latin typeface="Georgia" pitchFamily="18" charset="0"/>
              </a:rPr>
              <a:t>θα </a:t>
            </a:r>
            <a:r>
              <a:rPr lang="el-GR" sz="1800" dirty="0" smtClean="0">
                <a:latin typeface="Georgia" pitchFamily="18" charset="0"/>
              </a:rPr>
              <a:t>μπορούσε, υπό προϋποθέσεις, να </a:t>
            </a:r>
            <a:r>
              <a:rPr lang="el-GR" sz="1800" dirty="0">
                <a:latin typeface="Georgia" pitchFamily="18" charset="0"/>
              </a:rPr>
              <a:t>πραγματοποιηθεί</a:t>
            </a:r>
            <a:r>
              <a:rPr lang="en-US" sz="1800" dirty="0">
                <a:latin typeface="Georgia" pitchFamily="18" charset="0"/>
              </a:rPr>
              <a:t> </a:t>
            </a:r>
            <a:r>
              <a:rPr lang="el-GR" sz="1800" dirty="0">
                <a:latin typeface="Georgia" pitchFamily="18" charset="0"/>
              </a:rPr>
              <a:t>αποτελεσματικά σε διαδικτυακό περιβάλλον </a:t>
            </a:r>
            <a:r>
              <a:rPr lang="el-GR" sz="1800" b="1" dirty="0">
                <a:solidFill>
                  <a:srgbClr val="C00000"/>
                </a:solidFill>
                <a:latin typeface="Georgia" pitchFamily="18" charset="0"/>
              </a:rPr>
              <a:t>εξ </a:t>
            </a:r>
            <a:r>
              <a:rPr lang="el-GR" sz="1800" b="1" dirty="0" smtClean="0">
                <a:solidFill>
                  <a:srgbClr val="C00000"/>
                </a:solidFill>
                <a:latin typeface="Georgia" pitchFamily="18" charset="0"/>
              </a:rPr>
              <a:t>Αποστάσεως  </a:t>
            </a:r>
            <a:r>
              <a:rPr lang="el-GR" sz="1800" b="1" dirty="0" smtClean="0">
                <a:latin typeface="Georgia" pitchFamily="18" charset="0"/>
              </a:rPr>
              <a:t>εκπαίδευσης</a:t>
            </a:r>
            <a:r>
              <a:rPr lang="el-GR" sz="1800" b="1" dirty="0">
                <a:latin typeface="Georgia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1216"/>
            <a:ext cx="982262" cy="995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98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4320480" cy="576064"/>
          </a:xfrm>
        </p:spPr>
        <p:txBody>
          <a:bodyPr>
            <a:noAutofit/>
          </a:bodyPr>
          <a:lstStyle/>
          <a:p>
            <a:r>
              <a:rPr lang="el-GR" sz="3600" dirty="0" smtClean="0"/>
              <a:t> </a:t>
            </a:r>
            <a:r>
              <a:rPr lang="el-GR" sz="3200" dirty="0">
                <a:solidFill>
                  <a:schemeClr val="accent1"/>
                </a:solidFill>
                <a:latin typeface="Arial Black" pitchFamily="34" charset="0"/>
              </a:rPr>
              <a:t>Π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εριορισμοί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6632"/>
            <a:ext cx="1008112" cy="100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0696"/>
            <a:ext cx="1360180" cy="9217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1628800"/>
            <a:ext cx="842493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el-GR" sz="1800" dirty="0">
                <a:latin typeface="Georgia" pitchFamily="18" charset="0"/>
              </a:rPr>
              <a:t>Μικρό </a:t>
            </a:r>
            <a:r>
              <a:rPr lang="el-GR" sz="1800" dirty="0" smtClean="0">
                <a:latin typeface="Georgia" pitchFamily="18" charset="0"/>
              </a:rPr>
              <a:t>αν και αρκετά αντιπροσωπευτικό δείγμα. 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Δυσκολία γενίκευσης αποτελεσμάτων.</a:t>
            </a:r>
            <a:endParaRPr lang="el-GR" sz="1800" dirty="0">
              <a:latin typeface="Georgia" pitchFamily="18" charset="0"/>
            </a:endParaRP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el-GR" sz="1800" dirty="0">
                <a:latin typeface="Georgia" pitchFamily="18" charset="0"/>
              </a:rPr>
              <a:t>Απευθύνεται σε συγκεκριμένη επαγγελματική </a:t>
            </a:r>
            <a:r>
              <a:rPr lang="el-GR" sz="1800" dirty="0" smtClean="0">
                <a:latin typeface="Georgia" pitchFamily="18" charset="0"/>
              </a:rPr>
              <a:t>ομάδα</a:t>
            </a:r>
            <a:r>
              <a:rPr lang="en-US" sz="1800" dirty="0" smtClean="0">
                <a:latin typeface="Georgia" pitchFamily="18" charset="0"/>
              </a:rPr>
              <a:t>.</a:t>
            </a:r>
            <a:endParaRPr lang="el-GR" sz="1800" dirty="0">
              <a:latin typeface="Georgia" pitchFamily="18" charset="0"/>
            </a:endParaRP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Η </a:t>
            </a:r>
            <a:r>
              <a:rPr lang="en-US" sz="1800" dirty="0" smtClean="0">
                <a:latin typeface="Georgia" pitchFamily="18" charset="0"/>
              </a:rPr>
              <a:t>E</a:t>
            </a:r>
            <a:r>
              <a:rPr lang="el-GR" sz="1800" dirty="0" smtClean="0">
                <a:latin typeface="Georgia" pitchFamily="18" charset="0"/>
              </a:rPr>
              <a:t>ξ </a:t>
            </a:r>
            <a:r>
              <a:rPr lang="el-GR" sz="1800" dirty="0">
                <a:latin typeface="Georgia" pitchFamily="18" charset="0"/>
              </a:rPr>
              <a:t>Αε δεν αποτελεί συνήθη τρόπο υποχρεωτικής εκπαίδευσης για τους </a:t>
            </a:r>
            <a:r>
              <a:rPr lang="el-GR" sz="1800" dirty="0" smtClean="0">
                <a:latin typeface="Georgia" pitchFamily="18" charset="0"/>
              </a:rPr>
              <a:t>  ΕΕΚ και δεν υπήρχαν επαρκή </a:t>
            </a:r>
            <a:r>
              <a:rPr lang="el-GR" sz="1800" dirty="0">
                <a:latin typeface="Georgia" pitchFamily="18" charset="0"/>
              </a:rPr>
              <a:t>ερευνητικά </a:t>
            </a:r>
            <a:r>
              <a:rPr lang="el-GR" sz="1800" dirty="0" smtClean="0">
                <a:latin typeface="Georgia" pitchFamily="18" charset="0"/>
              </a:rPr>
              <a:t>δεδομενα.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Συγκεκριμένη θεματολογία ώστε να προσεγγίζονται και να πληρούνται οι προϋποθεσεις υπηρεσιακής επάρκειας.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Περιορισμένος χρόνος.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Δυσκολίες λόγω πανδημίας </a:t>
            </a:r>
            <a:r>
              <a:rPr lang="en-US" sz="1800" dirty="0" err="1">
                <a:latin typeface="Georgia" pitchFamily="18" charset="0"/>
              </a:rPr>
              <a:t>C</a:t>
            </a:r>
            <a:r>
              <a:rPr lang="en-US" sz="1800" dirty="0" err="1" smtClean="0">
                <a:latin typeface="Georgia" pitchFamily="18" charset="0"/>
              </a:rPr>
              <a:t>ovid</a:t>
            </a:r>
            <a:r>
              <a:rPr lang="en-US" sz="1800" dirty="0" smtClean="0">
                <a:latin typeface="Georgia" pitchFamily="18" charset="0"/>
              </a:rPr>
              <a:t> </a:t>
            </a:r>
            <a:r>
              <a:rPr lang="en-US" sz="1800" dirty="0">
                <a:latin typeface="Georgia" pitchFamily="18" charset="0"/>
              </a:rPr>
              <a:t>-19</a:t>
            </a:r>
            <a:r>
              <a:rPr lang="el-GR" sz="1800" dirty="0">
                <a:latin typeface="Georgia" pitchFamily="18" charset="0"/>
              </a:rPr>
              <a:t> </a:t>
            </a:r>
            <a:r>
              <a:rPr lang="el-GR" sz="1800" dirty="0" smtClean="0">
                <a:latin typeface="Georgia" pitchFamily="18" charset="0"/>
              </a:rPr>
              <a:t>.</a:t>
            </a:r>
            <a:endParaRPr lang="en-US" sz="1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2880320" cy="576064"/>
          </a:xfrm>
        </p:spPr>
        <p:txBody>
          <a:bodyPr>
            <a:noAutofit/>
          </a:bodyPr>
          <a:lstStyle/>
          <a:p>
            <a:r>
              <a:rPr lang="el-GR" sz="3600" dirty="0" smtClean="0"/>
              <a:t> 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Προτάσεις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84" y="5485055"/>
            <a:ext cx="1540960" cy="896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449724"/>
            <a:ext cx="1656184" cy="931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485056" cy="9275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6" y="1485939"/>
            <a:ext cx="8208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Δημιουργία και αποτίμηση εκπαιδευτικού υλικού για </a:t>
            </a:r>
            <a:r>
              <a:rPr lang="el-GR" sz="1800" b="1" dirty="0" smtClean="0">
                <a:latin typeface="Georgia" pitchFamily="18" charset="0"/>
              </a:rPr>
              <a:t>όλες</a:t>
            </a:r>
            <a:r>
              <a:rPr lang="el-GR" sz="1800" dirty="0" smtClean="0">
                <a:latin typeface="Georgia" pitchFamily="18" charset="0"/>
              </a:rPr>
              <a:t> τις </a:t>
            </a:r>
            <a:r>
              <a:rPr lang="el-GR" sz="1800" b="1" dirty="0" smtClean="0">
                <a:latin typeface="Georgia" pitchFamily="18" charset="0"/>
              </a:rPr>
              <a:t>θεματικές</a:t>
            </a:r>
            <a:r>
              <a:rPr lang="el-GR" sz="1800" dirty="0" smtClean="0">
                <a:latin typeface="Georgia" pitchFamily="18" charset="0"/>
              </a:rPr>
              <a:t> </a:t>
            </a:r>
            <a:r>
              <a:rPr lang="el-GR" sz="1800" b="1" dirty="0" smtClean="0">
                <a:latin typeface="Georgia" pitchFamily="18" charset="0"/>
              </a:rPr>
              <a:t>ενότητες</a:t>
            </a:r>
            <a:r>
              <a:rPr lang="el-GR" sz="1800" dirty="0" smtClean="0">
                <a:latin typeface="Georgia" pitchFamily="18" charset="0"/>
              </a:rPr>
              <a:t> της ανανεωτικής εκπαίδευσης  εκπαιδευτών-στην-πραξη ΕΕΚ.</a:t>
            </a:r>
            <a:endParaRPr lang="en-US" sz="1800" dirty="0" smtClean="0">
              <a:latin typeface="Georgia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b="1" dirty="0" smtClean="0">
                <a:latin typeface="Georgia" pitchFamily="18" charset="0"/>
              </a:rPr>
              <a:t>Αποτίμηση</a:t>
            </a:r>
            <a:r>
              <a:rPr lang="el-GR" sz="1800" dirty="0" smtClean="0">
                <a:latin typeface="Georgia" pitchFamily="18" charset="0"/>
              </a:rPr>
              <a:t> εκπαιδευτικού υλικού από </a:t>
            </a:r>
            <a:r>
              <a:rPr lang="el-GR" sz="1800" b="1" dirty="0" smtClean="0">
                <a:latin typeface="Georgia" pitchFamily="18" charset="0"/>
              </a:rPr>
              <a:t>μεγαλύτερο πλήθος </a:t>
            </a:r>
            <a:r>
              <a:rPr lang="el-GR" sz="1800" dirty="0" smtClean="0">
                <a:latin typeface="Georgia" pitchFamily="18" charset="0"/>
              </a:rPr>
              <a:t>εκπαιδευομένων και από </a:t>
            </a:r>
            <a:r>
              <a:rPr lang="el-GR" sz="1800" b="1" dirty="0" smtClean="0">
                <a:latin typeface="Georgia" pitchFamily="18" charset="0"/>
              </a:rPr>
              <a:t>διαφορετικές οργανικές μονάδες</a:t>
            </a:r>
            <a:r>
              <a:rPr lang="el-GR" sz="1800" dirty="0" smtClean="0">
                <a:latin typeface="Georgia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Σχεδίαση </a:t>
            </a:r>
            <a:r>
              <a:rPr lang="el-GR" sz="1800" dirty="0">
                <a:latin typeface="Georgia" pitchFamily="18" charset="0"/>
              </a:rPr>
              <a:t>δ</a:t>
            </a:r>
            <a:r>
              <a:rPr lang="el-GR" sz="1800" dirty="0" smtClean="0">
                <a:latin typeface="Georgia" pitchFamily="18" charset="0"/>
              </a:rPr>
              <a:t>ημιουργία και εκτέλεση εκπαιδευτικών προγραμματων εξ αποστάσεως εκπαίδευσης για τα </a:t>
            </a:r>
            <a:r>
              <a:rPr lang="el-GR" sz="1800" b="1" dirty="0" smtClean="0">
                <a:latin typeface="Georgia" pitchFamily="18" charset="0"/>
              </a:rPr>
              <a:t>διάφορα στάδια εκπαίδευσης ΕΕΚ </a:t>
            </a:r>
            <a:r>
              <a:rPr lang="el-GR" sz="1800" dirty="0" smtClean="0">
                <a:latin typeface="Georgia" pitchFamily="18" charset="0"/>
              </a:rPr>
              <a:t>και αποτίμηση αυτών. </a:t>
            </a:r>
          </a:p>
          <a:p>
            <a:pPr marL="342900" indent="-342900" algn="just">
              <a:lnSpc>
                <a:spcPct val="150000"/>
              </a:lnSpc>
              <a:buClr>
                <a:schemeClr val="accent5"/>
              </a:buClr>
              <a:buSzPct val="150000"/>
              <a:buFont typeface="Wingdings" pitchFamily="2" charset="2"/>
              <a:buChar char="Ø"/>
            </a:pPr>
            <a:r>
              <a:rPr lang="el-GR" sz="1800" dirty="0" smtClean="0">
                <a:latin typeface="Georgia" pitchFamily="18" charset="0"/>
              </a:rPr>
              <a:t>Δημιουργία και αποτίμηση </a:t>
            </a:r>
            <a:r>
              <a:rPr lang="el-GR" sz="1800" b="1" dirty="0" smtClean="0">
                <a:latin typeface="Georgia" pitchFamily="18" charset="0"/>
              </a:rPr>
              <a:t>μικτών μοντέλων (</a:t>
            </a:r>
            <a:r>
              <a:rPr lang="en-US" sz="1800" b="1" dirty="0" smtClean="0">
                <a:latin typeface="Georgia" pitchFamily="18" charset="0"/>
              </a:rPr>
              <a:t>blended) </a:t>
            </a:r>
            <a:r>
              <a:rPr lang="el-GR" sz="1800" dirty="0" smtClean="0">
                <a:latin typeface="Georgia" pitchFamily="18" charset="0"/>
              </a:rPr>
              <a:t>εκπαίδευσης ΕΕΚ και πρόταση εισαγωγής τους στην επίσημη εκπαιδευτική διαδικασία (συνεργασία με </a:t>
            </a:r>
            <a:r>
              <a:rPr lang="en-US" sz="1800" dirty="0" smtClean="0">
                <a:latin typeface="Georgia" pitchFamily="18" charset="0"/>
              </a:rPr>
              <a:t>IANS</a:t>
            </a:r>
            <a:r>
              <a:rPr lang="el-GR" sz="1800" dirty="0" smtClean="0">
                <a:latin typeface="Georgia" pitchFamily="18" charset="0"/>
              </a:rPr>
              <a:t>, ΕΕΑΑ).</a:t>
            </a:r>
            <a:endParaRPr lang="en-US" sz="1800" dirty="0" smtClean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"/>
          <p:cNvSpPr/>
          <p:nvPr/>
        </p:nvSpPr>
        <p:spPr>
          <a:xfrm>
            <a:off x="1187624" y="5220489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/>
              <a:t>Σας ευχαριστώ για την προσοχή σας</a:t>
            </a:r>
          </a:p>
        </p:txBody>
      </p:sp>
      <p:pic>
        <p:nvPicPr>
          <p:cNvPr id="2050" name="Picture 2" descr="C:\Users\mary\AppData\Local\Microsoft\Windows\INetCache\IE\I5Z3HNNH\thank-you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16832"/>
            <a:ext cx="4242048" cy="24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1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05209" y="548680"/>
            <a:ext cx="7199240" cy="576064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chemeClr val="accent1"/>
                </a:solidFill>
                <a:latin typeface="Arial Black" pitchFamily="34" charset="0"/>
              </a:rPr>
              <a:t>Συνεισφορά </a:t>
            </a:r>
            <a:r>
              <a:rPr lang="el-GR" sz="2800" dirty="0">
                <a:solidFill>
                  <a:schemeClr val="accent1"/>
                </a:solidFill>
                <a:latin typeface="Arial Black" pitchFamily="34" charset="0"/>
              </a:rPr>
              <a:t>της </a:t>
            </a:r>
            <a:r>
              <a:rPr lang="el-GR" sz="2800" dirty="0" smtClean="0">
                <a:solidFill>
                  <a:schemeClr val="accent1"/>
                </a:solidFill>
                <a:latin typeface="Arial Black" pitchFamily="34" charset="0"/>
              </a:rPr>
              <a:t>διπλωματικής</a:t>
            </a:r>
            <a:endParaRPr lang="el-GR" sz="28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2050" name="Picture 2" descr="FOSS Tools that Help to Create and Deliver E-learning Cont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680034" cy="13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9592" y="1336114"/>
            <a:ext cx="81607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r>
              <a:rPr lang="el-GR" sz="1800" dirty="0">
                <a:latin typeface="Georgia" pitchFamily="18" charset="0"/>
              </a:rPr>
              <a:t>Καλείται να </a:t>
            </a:r>
            <a:r>
              <a:rPr lang="el-GR" sz="1800" b="1" dirty="0">
                <a:solidFill>
                  <a:srgbClr val="C00000"/>
                </a:solidFill>
                <a:latin typeface="Georgia" pitchFamily="18" charset="0"/>
              </a:rPr>
              <a:t>διερευνήσει</a:t>
            </a:r>
            <a:r>
              <a:rPr lang="el-GR" sz="1800" dirty="0">
                <a:latin typeface="Georgia" pitchFamily="18" charset="0"/>
              </a:rPr>
              <a:t> α</a:t>
            </a:r>
            <a:r>
              <a:rPr lang="el-GR" sz="1800" dirty="0" smtClean="0">
                <a:latin typeface="Georgia" pitchFamily="18" charset="0"/>
              </a:rPr>
              <a:t>ν </a:t>
            </a:r>
            <a:r>
              <a:rPr lang="el-GR" sz="1800" dirty="0">
                <a:latin typeface="Georgia" pitchFamily="18" charset="0"/>
              </a:rPr>
              <a:t>η</a:t>
            </a:r>
            <a:r>
              <a:rPr lang="en-US" sz="1800" dirty="0">
                <a:latin typeface="Georgia" pitchFamily="18" charset="0"/>
              </a:rPr>
              <a:t> </a:t>
            </a:r>
            <a:r>
              <a:rPr lang="el-GR" sz="1800" dirty="0">
                <a:latin typeface="Georgia" pitchFamily="18" charset="0"/>
              </a:rPr>
              <a:t>ανανεωτική </a:t>
            </a:r>
            <a:r>
              <a:rPr lang="el-GR" sz="1800" dirty="0" smtClean="0">
                <a:latin typeface="Georgia" pitchFamily="18" charset="0"/>
              </a:rPr>
              <a:t>εκπαίδευση ΕΕΚ  </a:t>
            </a:r>
            <a:r>
              <a:rPr lang="el-GR" sz="1800" dirty="0">
                <a:latin typeface="Georgia" pitchFamily="18" charset="0"/>
              </a:rPr>
              <a:t>εκπαιδευτών-στην-πράξη, θα μπορούσε να πραγματοποιηθεί</a:t>
            </a:r>
            <a:r>
              <a:rPr lang="en-US" sz="1800" dirty="0">
                <a:latin typeface="Georgia" pitchFamily="18" charset="0"/>
              </a:rPr>
              <a:t> </a:t>
            </a:r>
            <a:r>
              <a:rPr lang="el-GR" sz="1800" dirty="0">
                <a:latin typeface="Georgia" pitchFamily="18" charset="0"/>
              </a:rPr>
              <a:t>αποτελεσματικά σε διαδικτυακό περιβάλλον </a:t>
            </a:r>
            <a:r>
              <a:rPr lang="el-GR" sz="1800" b="1" dirty="0">
                <a:solidFill>
                  <a:srgbClr val="C00000"/>
                </a:solidFill>
                <a:latin typeface="Georgia" pitchFamily="18" charset="0"/>
              </a:rPr>
              <a:t>Ε</a:t>
            </a:r>
            <a:r>
              <a:rPr lang="el-GR" sz="1800" b="1" dirty="0" smtClean="0">
                <a:solidFill>
                  <a:srgbClr val="C00000"/>
                </a:solidFill>
                <a:latin typeface="Georgia" pitchFamily="18" charset="0"/>
              </a:rPr>
              <a:t>ξ </a:t>
            </a:r>
            <a:r>
              <a:rPr lang="el-GR" sz="1800" b="1" dirty="0">
                <a:solidFill>
                  <a:srgbClr val="C00000"/>
                </a:solidFill>
                <a:latin typeface="Georgia" pitchFamily="18" charset="0"/>
              </a:rPr>
              <a:t>Α</a:t>
            </a:r>
            <a:r>
              <a:rPr lang="el-GR" sz="1800" b="1" dirty="0" smtClean="0">
                <a:solidFill>
                  <a:srgbClr val="C00000"/>
                </a:solidFill>
                <a:latin typeface="Georgia" pitchFamily="18" charset="0"/>
              </a:rPr>
              <a:t>ποστάσεως </a:t>
            </a:r>
            <a:r>
              <a:rPr lang="el-GR" sz="1800" b="1" dirty="0">
                <a:latin typeface="Georgia" pitchFamily="18" charset="0"/>
              </a:rPr>
              <a:t> </a:t>
            </a:r>
            <a:r>
              <a:rPr lang="el-GR" sz="1800" b="1" dirty="0" smtClean="0">
                <a:solidFill>
                  <a:srgbClr val="C00000"/>
                </a:solidFill>
                <a:latin typeface="Georgia" pitchFamily="18" charset="0"/>
              </a:rPr>
              <a:t>Εκπαίδευσης</a:t>
            </a:r>
            <a:r>
              <a:rPr lang="el-GR" sz="1800" dirty="0" smtClean="0">
                <a:solidFill>
                  <a:srgbClr val="C00000"/>
                </a:solidFill>
                <a:latin typeface="Georgia" pitchFamily="18" charset="0"/>
              </a:rPr>
              <a:t>.</a:t>
            </a:r>
          </a:p>
          <a:p>
            <a:pPr marL="342900" indent="-342900" algn="just"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endParaRPr lang="el-GR" sz="1800" dirty="0" smtClean="0">
              <a:latin typeface="Georgia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r>
              <a:rPr lang="el-GR" sz="1800" dirty="0" smtClean="0">
                <a:latin typeface="Georgia" pitchFamily="18" charset="0"/>
              </a:rPr>
              <a:t>Να </a:t>
            </a:r>
            <a:r>
              <a:rPr lang="el-GR" sz="1800" b="1" dirty="0">
                <a:latin typeface="Georgia" pitchFamily="18" charset="0"/>
              </a:rPr>
              <a:t>εισάγει</a:t>
            </a:r>
            <a:r>
              <a:rPr lang="el-GR" sz="1800" dirty="0">
                <a:latin typeface="Georgia" pitchFamily="18" charset="0"/>
              </a:rPr>
              <a:t> και να </a:t>
            </a:r>
            <a:r>
              <a:rPr lang="el-GR" sz="1800" b="1" dirty="0">
                <a:latin typeface="Georgia" pitchFamily="18" charset="0"/>
              </a:rPr>
              <a:t>ενισχύσει</a:t>
            </a:r>
            <a:r>
              <a:rPr lang="el-GR" sz="1800" dirty="0">
                <a:latin typeface="Georgia" pitchFamily="18" charset="0"/>
              </a:rPr>
              <a:t> την Εξ Αποστάσεως Εκπαίδευση στις εκπαιδεύσεις ΕΕΚ εμπλουτίζοντας την παραδοσιακή διδασκαλία με εναλλακτικές μεθόδους μάθησης</a:t>
            </a:r>
            <a:r>
              <a:rPr lang="el-GR" sz="1800" dirty="0" smtClean="0">
                <a:latin typeface="Georgia" pitchFamily="18" charset="0"/>
              </a:rPr>
              <a:t>.</a:t>
            </a:r>
          </a:p>
          <a:p>
            <a:pPr marL="342900" indent="-342900" algn="just"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endParaRPr lang="el-GR" sz="1800" dirty="0" smtClean="0">
              <a:latin typeface="Georgia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r>
              <a:rPr lang="el-GR" sz="1800" dirty="0" smtClean="0">
                <a:latin typeface="Georgia" pitchFamily="18" charset="0"/>
              </a:rPr>
              <a:t>Να </a:t>
            </a:r>
            <a:r>
              <a:rPr lang="el-GR" sz="1800" dirty="0">
                <a:latin typeface="Georgia" pitchFamily="18" charset="0"/>
              </a:rPr>
              <a:t>συνεισφέρει στην </a:t>
            </a:r>
            <a:r>
              <a:rPr lang="el-GR" sz="1800" b="1" dirty="0">
                <a:latin typeface="Georgia" pitchFamily="18" charset="0"/>
              </a:rPr>
              <a:t>εξοικείωση</a:t>
            </a:r>
            <a:r>
              <a:rPr lang="el-GR" sz="1800" dirty="0">
                <a:latin typeface="Georgia" pitchFamily="18" charset="0"/>
              </a:rPr>
              <a:t> και </a:t>
            </a:r>
            <a:r>
              <a:rPr lang="el-GR" sz="1800" dirty="0" smtClean="0">
                <a:latin typeface="Georgia" pitchFamily="18" charset="0"/>
              </a:rPr>
              <a:t>την </a:t>
            </a:r>
            <a:r>
              <a:rPr lang="el-GR" sz="1800" b="1" dirty="0">
                <a:latin typeface="Georgia" pitchFamily="18" charset="0"/>
              </a:rPr>
              <a:t>αλληλεπίδραση</a:t>
            </a:r>
            <a:r>
              <a:rPr lang="el-GR" sz="1800" dirty="0">
                <a:latin typeface="Georgia" pitchFamily="18" charset="0"/>
              </a:rPr>
              <a:t> των ΕΕΚ  με εκπαιδευτικό υλικό εξ αποστάσεως </a:t>
            </a:r>
            <a:r>
              <a:rPr lang="el-GR" sz="1800" dirty="0" smtClean="0">
                <a:latin typeface="Georgia" pitchFamily="18" charset="0"/>
              </a:rPr>
              <a:t>εκπαίδευσης.</a:t>
            </a:r>
          </a:p>
          <a:p>
            <a:pPr marL="342900" indent="-342900" algn="just"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endParaRPr lang="el-GR" sz="1800" dirty="0" smtClean="0">
              <a:latin typeface="Georgia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SzPct val="200000"/>
              <a:buFont typeface="Wingdings" pitchFamily="2" charset="2"/>
              <a:buChar char="ü"/>
            </a:pPr>
            <a:r>
              <a:rPr lang="el-GR" sz="1800" dirty="0" smtClean="0">
                <a:latin typeface="Georgia" pitchFamily="18" charset="0"/>
              </a:rPr>
              <a:t>Να ωθήσει και να εμπνεύσει την </a:t>
            </a:r>
            <a:r>
              <a:rPr lang="el-GR" sz="1800" dirty="0">
                <a:latin typeface="Georgia" pitchFamily="18" charset="0"/>
              </a:rPr>
              <a:t>δημιουργία </a:t>
            </a:r>
            <a:r>
              <a:rPr lang="el-GR" sz="1800" b="1" dirty="0">
                <a:latin typeface="Georgia" pitchFamily="18" charset="0"/>
              </a:rPr>
              <a:t>διαδικτυακών</a:t>
            </a:r>
            <a:r>
              <a:rPr lang="el-GR" sz="1800" dirty="0">
                <a:latin typeface="Georgia" pitchFamily="18" charset="0"/>
              </a:rPr>
              <a:t> εκπαιδευτικών προγραμμάτων </a:t>
            </a:r>
            <a:r>
              <a:rPr lang="el-GR" sz="1800" dirty="0" smtClean="0">
                <a:latin typeface="Georgia" pitchFamily="18" charset="0"/>
              </a:rPr>
              <a:t>ΕΕΚ  </a:t>
            </a:r>
            <a:r>
              <a:rPr lang="el-GR" sz="1800" dirty="0">
                <a:latin typeface="Georgia" pitchFamily="18" charset="0"/>
              </a:rPr>
              <a:t>και </a:t>
            </a:r>
            <a:r>
              <a:rPr lang="el-GR" sz="1800" b="1" dirty="0">
                <a:latin typeface="Georgia" pitchFamily="18" charset="0"/>
              </a:rPr>
              <a:t>εικονικών </a:t>
            </a:r>
            <a:r>
              <a:rPr lang="el-GR" sz="1800" b="1" dirty="0" smtClean="0">
                <a:latin typeface="Georgia" pitchFamily="18" charset="0"/>
              </a:rPr>
              <a:t>τάξεων.</a:t>
            </a:r>
            <a:endParaRPr lang="el-GR" sz="1800" dirty="0"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099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776864" cy="576064"/>
          </a:xfrm>
        </p:spPr>
        <p:txBody>
          <a:bodyPr>
            <a:noAutofit/>
          </a:bodyPr>
          <a:lstStyle/>
          <a:p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l-GR" sz="3100" dirty="0" smtClean="0">
                <a:solidFill>
                  <a:schemeClr val="accent1"/>
                </a:solidFill>
                <a:latin typeface="Arial Black" pitchFamily="34" charset="0"/>
              </a:rPr>
              <a:t>Ερευνητικά </a:t>
            </a:r>
            <a:r>
              <a:rPr lang="el-GR" sz="3100" dirty="0">
                <a:solidFill>
                  <a:schemeClr val="accent1"/>
                </a:solidFill>
                <a:latin typeface="Arial Black" pitchFamily="34" charset="0"/>
              </a:rPr>
              <a:t>Ερωτήματα </a:t>
            </a:r>
            <a:r>
              <a:rPr lang="en-US" sz="3100" dirty="0" smtClean="0">
                <a:solidFill>
                  <a:schemeClr val="accent1"/>
                </a:solidFill>
                <a:latin typeface="Arial Black" pitchFamily="34" charset="0"/>
              </a:rPr>
              <a:t>(1/2)</a:t>
            </a:r>
            <a:endParaRPr lang="el-GR" sz="31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04171342"/>
              </p:ext>
            </p:extLst>
          </p:nvPr>
        </p:nvGraphicFramePr>
        <p:xfrm>
          <a:off x="1784786" y="1412776"/>
          <a:ext cx="7323717" cy="4678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51720" y="184482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25966" y="292494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l-GR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7" y="151619"/>
            <a:ext cx="1296145" cy="973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3028" y="3975447"/>
            <a:ext cx="54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Γ</a:t>
            </a:r>
            <a:endParaRPr lang="el-G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73940" y="5085184"/>
            <a:ext cx="52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Δ</a:t>
            </a:r>
            <a:endParaRPr lang="el-GR" b="1" dirty="0"/>
          </a:p>
        </p:txBody>
      </p:sp>
      <p:pic>
        <p:nvPicPr>
          <p:cNvPr id="3074" name="Picture 2" descr="C:\Users\mary\AppData\Local\Microsoft\Windows\INetCache\IE\3IJ1F8B5\research-icon11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1650101" cy="12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89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776864" cy="576064"/>
          </a:xfrm>
        </p:spPr>
        <p:txBody>
          <a:bodyPr>
            <a:noAutofit/>
          </a:bodyPr>
          <a:lstStyle/>
          <a:p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l-GR" sz="3100" dirty="0" smtClean="0">
                <a:solidFill>
                  <a:schemeClr val="accent1"/>
                </a:solidFill>
                <a:latin typeface="Arial Black" pitchFamily="34" charset="0"/>
              </a:rPr>
              <a:t>Ερευνητικά </a:t>
            </a:r>
            <a:r>
              <a:rPr lang="el-GR" sz="3100" dirty="0">
                <a:solidFill>
                  <a:schemeClr val="accent1"/>
                </a:solidFill>
                <a:latin typeface="Arial Black" pitchFamily="34" charset="0"/>
              </a:rPr>
              <a:t>Ερωτήματα </a:t>
            </a:r>
            <a:r>
              <a:rPr lang="en-US" sz="3100" dirty="0" smtClean="0">
                <a:solidFill>
                  <a:schemeClr val="accent1"/>
                </a:solidFill>
                <a:latin typeface="Arial Black" pitchFamily="34" charset="0"/>
              </a:rPr>
              <a:t>(</a:t>
            </a:r>
            <a:r>
              <a:rPr lang="el-GR" sz="3100" dirty="0" smtClean="0">
                <a:solidFill>
                  <a:schemeClr val="accent1"/>
                </a:solidFill>
                <a:latin typeface="Arial Black" pitchFamily="34" charset="0"/>
              </a:rPr>
              <a:t>2</a:t>
            </a:r>
            <a:r>
              <a:rPr lang="en-US" sz="3100" dirty="0" smtClean="0">
                <a:solidFill>
                  <a:schemeClr val="accent1"/>
                </a:solidFill>
                <a:latin typeface="Arial Black" pitchFamily="34" charset="0"/>
              </a:rPr>
              <a:t>/2)</a:t>
            </a:r>
            <a:endParaRPr lang="el-GR" sz="31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65694221"/>
              </p:ext>
            </p:extLst>
          </p:nvPr>
        </p:nvGraphicFramePr>
        <p:xfrm>
          <a:off x="1784786" y="1268760"/>
          <a:ext cx="7323717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65926" y="177281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Ε</a:t>
            </a:r>
            <a:endParaRPr lang="el-G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97974" y="292494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Ζ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7" y="151619"/>
            <a:ext cx="1296145" cy="973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5036" y="4047455"/>
            <a:ext cx="54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527159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ΣΤ</a:t>
            </a:r>
            <a:endParaRPr lang="el-GR" b="1" dirty="0"/>
          </a:p>
        </p:txBody>
      </p:sp>
      <p:pic>
        <p:nvPicPr>
          <p:cNvPr id="3074" name="Picture 2" descr="C:\Users\mary\AppData\Local\Microsoft\Windows\INetCache\IE\3IJ1F8B5\research-icon11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1650101" cy="12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3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05209" y="548680"/>
            <a:ext cx="7199240" cy="765652"/>
          </a:xfrm>
        </p:spPr>
        <p:txBody>
          <a:bodyPr>
            <a:noAutofit/>
          </a:bodyPr>
          <a:lstStyle/>
          <a:p>
            <a:r>
              <a:rPr lang="el-GR" sz="3600" dirty="0"/>
              <a:t> </a:t>
            </a:r>
            <a:r>
              <a:rPr lang="el-GR" sz="3600" dirty="0" smtClean="0"/>
              <a:t>   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Δομή  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2708922"/>
            <a:ext cx="554461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Παραγόμενο εκπαιδευτικό υλικό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988842"/>
            <a:ext cx="5544616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/>
              <a:t>Θεωρητικό πλαίσιο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681" y="3429002"/>
            <a:ext cx="554461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/>
              <a:t>Μεθοδολογία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l-GR" b="1" dirty="0" smtClean="0"/>
              <a:t>έρευνας</a:t>
            </a:r>
            <a:endParaRPr lang="el-G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91681" y="4149082"/>
            <a:ext cx="554461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/>
              <a:t>Αποτελέσματα-Κύρια ευρύματα</a:t>
            </a:r>
            <a:endParaRPr lang="el-G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4869162"/>
            <a:ext cx="554461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/>
              <a:t>Σ</a:t>
            </a:r>
            <a:r>
              <a:rPr lang="el-GR" b="1" dirty="0" smtClean="0"/>
              <a:t>υμπεράσματα-προτάσεις</a:t>
            </a:r>
            <a:endParaRPr lang="el-G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0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05208" y="548680"/>
            <a:ext cx="7199240" cy="765652"/>
          </a:xfrm>
        </p:spPr>
        <p:txBody>
          <a:bodyPr>
            <a:noAutofit/>
          </a:bodyPr>
          <a:lstStyle/>
          <a:p>
            <a:r>
              <a:rPr lang="el-GR" sz="3600" dirty="0"/>
              <a:t> 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Θεωρητικό </a:t>
            </a:r>
            <a:r>
              <a:rPr lang="el-GR" sz="3200" dirty="0">
                <a:solidFill>
                  <a:schemeClr val="accent1"/>
                </a:solidFill>
                <a:latin typeface="Arial Black" pitchFamily="34" charset="0"/>
              </a:rPr>
              <a:t>Πλαίσιο 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4246456"/>
              </p:ext>
            </p:extLst>
          </p:nvPr>
        </p:nvGraphicFramePr>
        <p:xfrm>
          <a:off x="1043608" y="1792303"/>
          <a:ext cx="6710032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457998"/>
            <a:ext cx="180020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sz="1800" dirty="0">
                <a:solidFill>
                  <a:srgbClr val="0070C0"/>
                </a:solidFill>
                <a:latin typeface="Georgia" pitchFamily="18" charset="0"/>
              </a:rPr>
              <a:t>ΕΕ340/2015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1800" dirty="0" smtClean="0">
                <a:solidFill>
                  <a:srgbClr val="0070C0"/>
                </a:solidFill>
                <a:latin typeface="Georgia" pitchFamily="18" charset="0"/>
              </a:rPr>
              <a:t>Κανονιστικό πλαίσιο</a:t>
            </a:r>
            <a:endParaRPr lang="el-GR" sz="18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56" y="4509120"/>
            <a:ext cx="2232248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sz="1600" b="1" dirty="0" smtClean="0">
                <a:solidFill>
                  <a:srgbClr val="00B050"/>
                </a:solidFill>
                <a:latin typeface="Georgia" pitchFamily="18" charset="0"/>
                <a:cs typeface="Calibri" pitchFamily="34" charset="0"/>
              </a:rPr>
              <a:t>Θεωρίες </a:t>
            </a:r>
            <a:r>
              <a:rPr lang="el-GR" sz="1600" b="1" dirty="0">
                <a:solidFill>
                  <a:srgbClr val="00B050"/>
                </a:solidFill>
                <a:latin typeface="Georgia" pitchFamily="18" charset="0"/>
                <a:cs typeface="Calibri" pitchFamily="34" charset="0"/>
              </a:rPr>
              <a:t>εκπαίδευσης </a:t>
            </a:r>
            <a:r>
              <a:rPr lang="el-GR" sz="1600" b="1" dirty="0" smtClean="0">
                <a:solidFill>
                  <a:srgbClr val="00B050"/>
                </a:solidFill>
                <a:latin typeface="Georgia" pitchFamily="18" charset="0"/>
                <a:cs typeface="Calibri" pitchFamily="34" charset="0"/>
              </a:rPr>
              <a:t>ενηλίκων</a:t>
            </a:r>
            <a:endParaRPr lang="en-US" sz="1600" b="1" dirty="0" smtClean="0">
              <a:solidFill>
                <a:srgbClr val="00B050"/>
              </a:solidFill>
              <a:latin typeface="Georgia" pitchFamily="18" charset="0"/>
              <a:cs typeface="Calibri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l-GR" sz="1600" b="1" dirty="0">
                <a:solidFill>
                  <a:srgbClr val="00B050"/>
                </a:solidFill>
                <a:latin typeface="Georgia" pitchFamily="18" charset="0"/>
                <a:cs typeface="Calibri" pitchFamily="34" charset="0"/>
              </a:rPr>
              <a:t>Χαρακτηριστικά </a:t>
            </a:r>
            <a:endParaRPr lang="en-US" sz="1600" b="1" dirty="0">
              <a:solidFill>
                <a:srgbClr val="00B050"/>
              </a:solidFill>
              <a:latin typeface="Georgia" pitchFamily="18" charset="0"/>
              <a:cs typeface="Calibri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B050"/>
                </a:solidFill>
                <a:latin typeface="Georgia" pitchFamily="18" charset="0"/>
                <a:cs typeface="Calibri" pitchFamily="34" charset="0"/>
              </a:rPr>
              <a:t>B</a:t>
            </a:r>
            <a:r>
              <a:rPr lang="el-GR" sz="1600" b="1" dirty="0" smtClean="0">
                <a:solidFill>
                  <a:srgbClr val="00B050"/>
                </a:solidFill>
                <a:latin typeface="Georgia" pitchFamily="18" charset="0"/>
                <a:cs typeface="Calibri" pitchFamily="34" charset="0"/>
              </a:rPr>
              <a:t>ασικές </a:t>
            </a:r>
            <a:r>
              <a:rPr lang="el-GR" sz="1600" b="1" dirty="0">
                <a:solidFill>
                  <a:srgbClr val="00B050"/>
                </a:solidFill>
                <a:latin typeface="Georgia" pitchFamily="18" charset="0"/>
                <a:cs typeface="Calibri" pitchFamily="34" charset="0"/>
              </a:rPr>
              <a:t>αρχές </a:t>
            </a:r>
            <a:r>
              <a:rPr lang="el-GR" sz="1600" b="1" dirty="0" smtClean="0">
                <a:solidFill>
                  <a:srgbClr val="00B050"/>
                </a:solidFill>
                <a:latin typeface="Georgia" pitchFamily="18" charset="0"/>
                <a:cs typeface="Calibri" pitchFamily="34" charset="0"/>
              </a:rPr>
              <a:t>εκπαίδευσης ενηλίκων</a:t>
            </a:r>
            <a:endParaRPr lang="el-GR" sz="1600" dirty="0">
              <a:solidFill>
                <a:srgbClr val="00B050"/>
              </a:solidFill>
              <a:latin typeface="Georgia" pitchFamily="18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1484784"/>
            <a:ext cx="2736304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sz="1800" dirty="0" smtClean="0">
                <a:solidFill>
                  <a:schemeClr val="accent2"/>
                </a:solidFill>
                <a:latin typeface="Georgia" pitchFamily="18" charset="0"/>
              </a:rPr>
              <a:t>Ιστορική αναδρομή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1800" dirty="0" smtClean="0">
                <a:solidFill>
                  <a:schemeClr val="accent2"/>
                </a:solidFill>
                <a:latin typeface="Georgia" pitchFamily="18" charset="0"/>
              </a:rPr>
              <a:t>Εννοιολογική οριοθ</a:t>
            </a:r>
            <a:r>
              <a:rPr lang="el-GR" sz="1800" dirty="0">
                <a:solidFill>
                  <a:schemeClr val="accent2"/>
                </a:solidFill>
                <a:latin typeface="Georgia" pitchFamily="18" charset="0"/>
              </a:rPr>
              <a:t>έ</a:t>
            </a:r>
            <a:r>
              <a:rPr lang="el-GR" sz="1800" dirty="0" smtClean="0">
                <a:solidFill>
                  <a:schemeClr val="accent2"/>
                </a:solidFill>
                <a:latin typeface="Georgia" pitchFamily="18" charset="0"/>
              </a:rPr>
              <a:t>τιση</a:t>
            </a:r>
            <a:endParaRPr lang="en-US" sz="1800" dirty="0" smtClean="0">
              <a:solidFill>
                <a:schemeClr val="accent2"/>
              </a:solidFill>
              <a:latin typeface="Georgia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l-GR" sz="1800" dirty="0">
                <a:solidFill>
                  <a:schemeClr val="accent2"/>
                </a:solidFill>
                <a:latin typeface="Georgia" pitchFamily="18" charset="0"/>
              </a:rPr>
              <a:t>Βασικές θεωρητικές </a:t>
            </a:r>
            <a:r>
              <a:rPr lang="el-GR" sz="1800" dirty="0" smtClean="0">
                <a:solidFill>
                  <a:schemeClr val="accent2"/>
                </a:solidFill>
                <a:latin typeface="Georgia" pitchFamily="18" charset="0"/>
              </a:rPr>
              <a:t>προσεγγίσεις</a:t>
            </a:r>
            <a:endParaRPr lang="el-GR" sz="1800" dirty="0">
              <a:solidFill>
                <a:schemeClr val="accent2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484784"/>
            <a:ext cx="223224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sz="1800" dirty="0" smtClean="0">
                <a:solidFill>
                  <a:schemeClr val="accent2"/>
                </a:solidFill>
                <a:latin typeface="Georgia" pitchFamily="18" charset="0"/>
              </a:rPr>
              <a:t>Εξ Αποστάσεως </a:t>
            </a:r>
            <a:r>
              <a:rPr lang="el-GR" sz="1800" dirty="0">
                <a:solidFill>
                  <a:schemeClr val="accent2"/>
                </a:solidFill>
                <a:latin typeface="Georgia" pitchFamily="18" charset="0"/>
              </a:rPr>
              <a:t>Ε</a:t>
            </a:r>
            <a:r>
              <a:rPr lang="el-GR" sz="1800" dirty="0" smtClean="0">
                <a:solidFill>
                  <a:schemeClr val="accent2"/>
                </a:solidFill>
                <a:latin typeface="Georgia" pitchFamily="18" charset="0"/>
              </a:rPr>
              <a:t>κπαιδευτικό </a:t>
            </a:r>
            <a:r>
              <a:rPr lang="el-GR" sz="1800" dirty="0">
                <a:solidFill>
                  <a:schemeClr val="accent2"/>
                </a:solidFill>
                <a:latin typeface="Georgia" pitchFamily="18" charset="0"/>
              </a:rPr>
              <a:t>Υ</a:t>
            </a:r>
            <a:r>
              <a:rPr lang="el-GR" sz="1800" dirty="0" smtClean="0">
                <a:solidFill>
                  <a:schemeClr val="accent2"/>
                </a:solidFill>
                <a:latin typeface="Georgia" pitchFamily="18" charset="0"/>
              </a:rPr>
              <a:t>λικό</a:t>
            </a:r>
            <a:endParaRPr lang="el-GR" sz="1800" dirty="0">
              <a:solidFill>
                <a:schemeClr val="accent2"/>
              </a:solidFill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6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05209" y="548680"/>
            <a:ext cx="7199240" cy="765652"/>
          </a:xfrm>
        </p:spPr>
        <p:txBody>
          <a:bodyPr>
            <a:noAutofit/>
          </a:bodyPr>
          <a:lstStyle/>
          <a:p>
            <a:r>
              <a:rPr lang="el-GR" sz="3600" dirty="0">
                <a:latin typeface="Georgia" pitchFamily="18" charset="0"/>
              </a:rPr>
              <a:t> </a:t>
            </a:r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Εξ αποστάσεως εκπαίδευση 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5313982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l-GR" sz="18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en-US" sz="1800" i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el-GR" sz="1800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εκπαίδευση που διδάσκει και </a:t>
            </a:r>
            <a:r>
              <a:rPr lang="el-GR" sz="1800" b="1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ενεργοποιεί</a:t>
            </a:r>
            <a:r>
              <a:rPr lang="el-GR" sz="1800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το μαθητή πώς να μαθαίνει μόνος του και πώς να λειτουργεί </a:t>
            </a:r>
            <a:r>
              <a:rPr lang="el-GR" sz="1800" b="1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αυτόνομα</a:t>
            </a:r>
            <a:r>
              <a:rPr lang="el-GR" sz="1800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προς μία </a:t>
            </a:r>
            <a:r>
              <a:rPr lang="el-GR" sz="1800" b="1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ευρετική πορεία αυτομάθησης</a:t>
            </a:r>
            <a:r>
              <a:rPr lang="el-GR" sz="1800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και </a:t>
            </a:r>
            <a:r>
              <a:rPr lang="el-GR" sz="1800" b="1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γνώσης</a:t>
            </a:r>
            <a:r>
              <a:rPr lang="el-GR" sz="1800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». </a:t>
            </a:r>
            <a:r>
              <a:rPr lang="el-GR" sz="18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(Α. Λιοναράκης, 2001).</a:t>
            </a:r>
            <a:endParaRPr lang="el-GR" sz="1800" dirty="0">
              <a:latin typeface="Georg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7744" y="1556792"/>
            <a:ext cx="4608512" cy="369332"/>
          </a:xfrm>
          <a:prstGeom prst="rect">
            <a:avLst/>
          </a:prstGeom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sz="1800" dirty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Η ΕξΑΕ είναι μια </a:t>
            </a:r>
            <a:r>
              <a:rPr lang="el-GR" sz="1800" b="1" dirty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μέθοδος</a:t>
            </a:r>
            <a:r>
              <a:rPr lang="el-GR" sz="1800" dirty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εκπαίδευσης</a:t>
            </a:r>
            <a:r>
              <a:rPr lang="el-GR" sz="1800" dirty="0" smtClean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smtClean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mary\AppData\Local\Microsoft\Windows\INetCache\IE\I5Z3HNNH\Teaserbox_95415741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2996952"/>
            <a:ext cx="3384376" cy="2256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y\AppData\Local\Microsoft\Windows\INetCache\IE\EQC0I4DA\e-learning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8680"/>
            <a:ext cx="1276648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17888" y="2060848"/>
            <a:ext cx="8199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el-GR" sz="1800" i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Εκπαιδευτική διαδικασία, όπου ο διδασκόμενος βρίσκεται σε φυσική απόσταση από τον διδάσκοντα και τον εκπαιδευτικό φορέα</a:t>
            </a:r>
            <a:r>
              <a:rPr lang="el-GR" sz="1800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»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84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05209" y="548680"/>
            <a:ext cx="7199240" cy="765652"/>
          </a:xfrm>
        </p:spPr>
        <p:txBody>
          <a:bodyPr>
            <a:noAutofit/>
          </a:bodyPr>
          <a:lstStyle/>
          <a:p>
            <a:r>
              <a:rPr lang="el-GR" sz="3200" dirty="0" smtClean="0">
                <a:solidFill>
                  <a:schemeClr val="accent1"/>
                </a:solidFill>
                <a:latin typeface="Arial Black" pitchFamily="34" charset="0"/>
              </a:rPr>
              <a:t>Εκπαίδευση Ενηλίκων </a:t>
            </a:r>
            <a:endParaRPr lang="el-GR" sz="3200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3968" y="1455167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l-GR" b="1" i="1" dirty="0" smtClean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sz="1800" b="1" i="1" dirty="0" smtClean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Βασικές αρχές εκπαίδευσης ενηλίκων</a:t>
            </a:r>
            <a:endParaRPr lang="el-GR" sz="1800" b="1" i="1" dirty="0">
              <a:solidFill>
                <a:srgbClr val="FF0000"/>
              </a:solidFill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04253"/>
            <a:ext cx="3488157" cy="249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mary\AppData\Local\Microsoft\Windows\INetCache\IE\3IJ1F8B5\adult-education-415359_960_72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1080120" cy="76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2012355"/>
            <a:ext cx="432048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l-GR" sz="1800" dirty="0" smtClean="0">
                <a:latin typeface="Georgia" pitchFamily="18" charset="0"/>
              </a:rPr>
              <a:t>Βιωματική μάθηση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l-GR" sz="1800" dirty="0" smtClean="0">
                <a:latin typeface="Georgia"/>
                <a:ea typeface="Georgia"/>
                <a:cs typeface="Georgia"/>
                <a:sym typeface="Georgia"/>
              </a:rPr>
              <a:t>Επίκεντρο </a:t>
            </a:r>
            <a:r>
              <a:rPr lang="el-GR" sz="1800" dirty="0">
                <a:latin typeface="Georgia"/>
                <a:ea typeface="Georgia"/>
                <a:cs typeface="Georgia"/>
                <a:sym typeface="Georgia"/>
              </a:rPr>
              <a:t>της εκπαιδευτικής διεργασίας είναι οι </a:t>
            </a:r>
            <a:r>
              <a:rPr lang="el-GR" sz="1800" dirty="0" smtClean="0">
                <a:latin typeface="Georgia"/>
                <a:ea typeface="Georgia"/>
                <a:cs typeface="Georgia"/>
                <a:sym typeface="Georgia"/>
              </a:rPr>
              <a:t>εκπαιδευόμενοι</a:t>
            </a:r>
            <a:endParaRPr lang="el-GR" sz="1800" dirty="0" smtClean="0">
              <a:latin typeface="Georgia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l-GR" sz="1800" dirty="0" smtClean="0">
                <a:latin typeface="Georgia" pitchFamily="18" charset="0"/>
              </a:rPr>
              <a:t>Ευρετική πορεία προς την γνωση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l-GR" sz="1800" dirty="0" smtClean="0">
                <a:latin typeface="Georgia" pitchFamily="18" charset="0"/>
              </a:rPr>
              <a:t>Ανάπτυξη κριτικού τρόπου σκέψης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l-GR" sz="1800" dirty="0" smtClean="0">
                <a:latin typeface="Georgia" pitchFamily="18" charset="0"/>
              </a:rPr>
              <a:t>Αμφίδρομες σχέσεις διδασκόντων-διδασκομένων </a:t>
            </a:r>
            <a:endParaRPr lang="el-GR" sz="1800" dirty="0"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6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.5|11.2|5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4.4|28.9|7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.7|3.5|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.6|8.4|4.2|1.4|1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1|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5.1|23.1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2|2.5|1.6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24.4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7|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8.6|2.9|9.6|21.8|1.7|20.8|8.6|24.5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12991</TotalTime>
  <Words>1197</Words>
  <Application>Microsoft Office PowerPoint</Application>
  <PresentationFormat>On-screen Show (4:3)</PresentationFormat>
  <Paragraphs>195</Paragraphs>
  <Slides>24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Θέμα του Office</vt:lpstr>
      <vt:lpstr>Σχεδιασμός, Υλοποίηση και Αποτίμηση Εκπαιδευτικού προγράμματος με την μέθοδο της Εξ Αποστάσεως Εκπαίδευσης με την χρήση Τ.Π.Ε. Ελεγκτών Εναέριας Κυκλοφορίας:  Η περίπτωση της Ανανεωτικής Εκπαίδευσης, Εκπαιδευτών Ελεγκτών Εναέριας Κυκλοφορίας στην πράξη (OJTI).</vt:lpstr>
      <vt:lpstr>                Σκοπός </vt:lpstr>
      <vt:lpstr>Συνεισφορά της διπλωματικής</vt:lpstr>
      <vt:lpstr>  Ερευνητικά Ερωτήματα (1/2)</vt:lpstr>
      <vt:lpstr>  Ερευνητικά Ερωτήματα (2/2)</vt:lpstr>
      <vt:lpstr>    Δομή  </vt:lpstr>
      <vt:lpstr> Θεωρητικό Πλαίσιο </vt:lpstr>
      <vt:lpstr> Εξ αποστάσεως εκπαίδευση </vt:lpstr>
      <vt:lpstr>Εκπαίδευση Ενηλίκων </vt:lpstr>
      <vt:lpstr> Εκπαίδευση ΕΕΚ (1/2) </vt:lpstr>
      <vt:lpstr>PowerPoint Presentation</vt:lpstr>
      <vt:lpstr>    Eκπαιδευτικό Υλικό (1/4) </vt:lpstr>
      <vt:lpstr>   Eκπαιδευτικό Yλικό (2/4) </vt:lpstr>
      <vt:lpstr>   Eκπαιδευτικό Yλικό (3/4) </vt:lpstr>
      <vt:lpstr>    Εκπαιδευτικό Υλικό (4/4) </vt:lpstr>
      <vt:lpstr>PowerPoint Presentation</vt:lpstr>
      <vt:lpstr>PowerPoint Presentation</vt:lpstr>
      <vt:lpstr>   Μεθοδολογία Έρευνας</vt:lpstr>
      <vt:lpstr>Αποτελέσματα - Κύρια ευρήματα  </vt:lpstr>
      <vt:lpstr>Αποτελέσματα - Κύρια ευρήματα  </vt:lpstr>
      <vt:lpstr>Συμπεράσματα  </vt:lpstr>
      <vt:lpstr> Περιορισμοί</vt:lpstr>
      <vt:lpstr> Προτάσεις</vt:lpstr>
      <vt:lpstr>PowerPoint Presentation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$</dc:creator>
  <cp:lastModifiedBy>mary</cp:lastModifiedBy>
  <cp:revision>1980</cp:revision>
  <dcterms:created xsi:type="dcterms:W3CDTF">2003-10-16T17:37:47Z</dcterms:created>
  <dcterms:modified xsi:type="dcterms:W3CDTF">2021-01-15T16:04:06Z</dcterms:modified>
</cp:coreProperties>
</file>